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80C8"/>
    <a:srgbClr val="CADBEB"/>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5DF8BA-7FE0-1830-0BD9-7431EF59DEDE}" v="675" dt="2026-05-26T14:30:26.9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2.6.2026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2.6.2026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2.6.2026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2.6.2026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t="-17000" b="-17000"/>
          </a:stretch>
        </a:blipFill>
        <a:effectLst/>
      </p:bgPr>
    </p:bg>
    <p:spTree>
      <p:nvGrpSpPr>
        <p:cNvPr id="1" name=""/>
        <p:cNvGrpSpPr/>
        <p:nvPr/>
      </p:nvGrpSpPr>
      <p:grpSpPr>
        <a:xfrm>
          <a:off x="0" y="0"/>
          <a:ext cx="0" cy="0"/>
          <a:chOff x="0" y="0"/>
          <a:chExt cx="0" cy="0"/>
        </a:xfrm>
      </p:grpSpPr>
      <p:sp>
        <p:nvSpPr>
          <p:cNvPr id="2" name="Otsikko 1"/>
          <p:cNvSpPr>
            <a:spLocks noGrp="1"/>
          </p:cNvSpPr>
          <p:nvPr>
            <p:ph type="ctrTitle"/>
          </p:nvPr>
        </p:nvSpPr>
        <p:spPr>
          <a:xfrm>
            <a:off x="-2428875" y="-1032668"/>
            <a:ext cx="9144000" cy="2387600"/>
          </a:xfrm>
        </p:spPr>
        <p:txBody>
          <a:bodyPr>
            <a:normAutofit/>
          </a:bodyPr>
          <a:lstStyle/>
          <a:p>
            <a:r>
              <a:rPr lang="fi-FI" sz="9600">
                <a:solidFill>
                  <a:srgbClr val="FFC000"/>
                </a:solidFill>
              </a:rPr>
              <a:t>Sevilla</a:t>
            </a:r>
          </a:p>
        </p:txBody>
      </p:sp>
      <p:sp>
        <p:nvSpPr>
          <p:cNvPr id="3" name="Alaotsikko 2"/>
          <p:cNvSpPr>
            <a:spLocks noGrp="1"/>
          </p:cNvSpPr>
          <p:nvPr>
            <p:ph type="subTitle" idx="1"/>
          </p:nvPr>
        </p:nvSpPr>
        <p:spPr>
          <a:xfrm>
            <a:off x="297656" y="744538"/>
            <a:ext cx="9144000" cy="1655762"/>
          </a:xfrm>
        </p:spPr>
        <p:txBody>
          <a:bodyPr vert="horz" lIns="91440" tIns="45720" rIns="91440" bIns="45720" rtlCol="0" anchor="t">
            <a:normAutofit/>
          </a:bodyPr>
          <a:lstStyle/>
          <a:p>
            <a:r>
              <a:rPr lang="fi-FI">
                <a:solidFill>
                  <a:srgbClr val="FFC000"/>
                </a:solidFill>
              </a:rPr>
              <a:t>Matkaraportti</a:t>
            </a:r>
          </a:p>
        </p:txBody>
      </p:sp>
      <p:sp>
        <p:nvSpPr>
          <p:cNvPr id="5" name="Tekstiruutu 4">
            <a:extLst>
              <a:ext uri="{FF2B5EF4-FFF2-40B4-BE49-F238E27FC236}">
                <a16:creationId xmlns:a16="http://schemas.microsoft.com/office/drawing/2014/main" id="{789762DB-8FF6-AE3D-1A13-E359D8D4CAEF}"/>
              </a:ext>
            </a:extLst>
          </p:cNvPr>
          <p:cNvSpPr txBox="1"/>
          <p:nvPr/>
        </p:nvSpPr>
        <p:spPr>
          <a:xfrm>
            <a:off x="6091754" y="159244"/>
            <a:ext cx="5806974" cy="32616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fi-FI" sz="2000" b="1">
                <a:solidFill>
                  <a:srgbClr val="FFCC00"/>
                </a:solidFill>
                <a:highlight>
                  <a:srgbClr val="3580C8"/>
                </a:highlight>
              </a:rPr>
              <a:t>Miki Poikonen</a:t>
            </a:r>
            <a:endParaRPr lang="fi-FI"/>
          </a:p>
          <a:p>
            <a:pPr>
              <a:lnSpc>
                <a:spcPct val="150000"/>
              </a:lnSpc>
            </a:pPr>
            <a:r>
              <a:rPr lang="fi-FI" sz="2000" b="1">
                <a:solidFill>
                  <a:srgbClr val="FFCC00"/>
                </a:solidFill>
                <a:highlight>
                  <a:srgbClr val="3580C8"/>
                </a:highlight>
              </a:rPr>
              <a:t>Liiketoiminnan perustutkinto</a:t>
            </a:r>
          </a:p>
          <a:p>
            <a:pPr>
              <a:lnSpc>
                <a:spcPct val="150000"/>
              </a:lnSpc>
            </a:pPr>
            <a:r>
              <a:rPr lang="fi-FI" sz="2000" b="1">
                <a:solidFill>
                  <a:srgbClr val="FFCC00"/>
                </a:solidFill>
                <a:highlight>
                  <a:srgbClr val="3580C8"/>
                </a:highlight>
              </a:rPr>
              <a:t>20.4-29.5</a:t>
            </a:r>
          </a:p>
          <a:p>
            <a:pPr>
              <a:lnSpc>
                <a:spcPct val="150000"/>
              </a:lnSpc>
            </a:pPr>
            <a:r>
              <a:rPr lang="fi-FI" sz="2000" b="1">
                <a:solidFill>
                  <a:srgbClr val="FFCC00"/>
                </a:solidFill>
                <a:highlight>
                  <a:srgbClr val="3580C8"/>
                </a:highlight>
              </a:rPr>
              <a:t>Sevilla, Espanja</a:t>
            </a:r>
          </a:p>
          <a:p>
            <a:pPr>
              <a:lnSpc>
                <a:spcPct val="150000"/>
              </a:lnSpc>
            </a:pPr>
            <a:r>
              <a:rPr lang="fi-FI" sz="2000" b="1">
                <a:solidFill>
                  <a:srgbClr val="FFCC00"/>
                </a:solidFill>
                <a:highlight>
                  <a:srgbClr val="3580C8"/>
                </a:highlight>
              </a:rPr>
              <a:t>Carrefour express:</a:t>
            </a:r>
          </a:p>
          <a:p>
            <a:pPr>
              <a:lnSpc>
                <a:spcPct val="150000"/>
              </a:lnSpc>
            </a:pPr>
            <a:r>
              <a:rPr lang="fi-FI" sz="2000" b="1">
                <a:solidFill>
                  <a:srgbClr val="FFCC00"/>
                </a:solidFill>
                <a:highlight>
                  <a:srgbClr val="3580C8"/>
                </a:highlight>
                <a:ea typeface="+mn-lt"/>
                <a:cs typeface="+mn-lt"/>
              </a:rPr>
              <a:t>C. Harinas, 7, 9, Casco Antiguo, 41001 Sevilla</a:t>
            </a:r>
            <a:endParaRPr lang="fi-FI" sz="2000" b="1">
              <a:solidFill>
                <a:srgbClr val="FFCC00"/>
              </a:solidFill>
              <a:highlight>
                <a:srgbClr val="3580C8"/>
              </a:highlight>
            </a:endParaRPr>
          </a:p>
          <a:p>
            <a:pPr>
              <a:lnSpc>
                <a:spcPct val="150000"/>
              </a:lnSpc>
            </a:pPr>
            <a:endParaRPr lang="fi-FI">
              <a:highlight>
                <a:srgbClr val="3580C8"/>
              </a:highlight>
            </a:endParaRPr>
          </a:p>
        </p:txBody>
      </p:sp>
    </p:spTree>
    <p:extLst>
      <p:ext uri="{BB962C8B-B14F-4D97-AF65-F5344CB8AC3E}">
        <p14:creationId xmlns:p14="http://schemas.microsoft.com/office/powerpoint/2010/main" val="782385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51DC78DB-81D4-7BF9-45FF-0961913344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4999" y="271041"/>
            <a:ext cx="4708636" cy="3534319"/>
          </a:xfrm>
          <a:prstGeom prst="rect">
            <a:avLst/>
          </a:prstGeom>
        </p:spPr>
      </p:pic>
      <p:pic>
        <p:nvPicPr>
          <p:cNvPr id="10" name="Imagen 9">
            <a:extLst>
              <a:ext uri="{FF2B5EF4-FFF2-40B4-BE49-F238E27FC236}">
                <a16:creationId xmlns:a16="http://schemas.microsoft.com/office/drawing/2014/main" id="{8B8460E7-B6C8-D3F8-8A8A-ADC9975B94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0357" y="3804725"/>
            <a:ext cx="2343021" cy="3086117"/>
          </a:xfrm>
          <a:prstGeom prst="rect">
            <a:avLst/>
          </a:prstGeom>
        </p:spPr>
      </p:pic>
      <p:pic>
        <p:nvPicPr>
          <p:cNvPr id="6" name="Imagen 5">
            <a:extLst>
              <a:ext uri="{FF2B5EF4-FFF2-40B4-BE49-F238E27FC236}">
                <a16:creationId xmlns:a16="http://schemas.microsoft.com/office/drawing/2014/main" id="{BA05F1BD-E8AA-5D5F-C46B-41492E17219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01827" y="267681"/>
            <a:ext cx="4663137" cy="6338830"/>
          </a:xfrm>
          <a:prstGeom prst="rect">
            <a:avLst/>
          </a:prstGeom>
        </p:spPr>
      </p:pic>
      <p:pic>
        <p:nvPicPr>
          <p:cNvPr id="2" name="Marcador de contenido 1">
            <a:extLst>
              <a:ext uri="{FF2B5EF4-FFF2-40B4-BE49-F238E27FC236}">
                <a16:creationId xmlns:a16="http://schemas.microsoft.com/office/drawing/2014/main" id="{D584FE32-8DAE-1A6D-AA5D-A4DAB7B7B329}"/>
              </a:ext>
            </a:extLst>
          </p:cNvPr>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2593815" y="3804726"/>
            <a:ext cx="2286154" cy="3051996"/>
          </a:xfrm>
          <a:prstGeom prst="rect">
            <a:avLst/>
          </a:prstGeom>
        </p:spPr>
      </p:pic>
      <p:sp>
        <p:nvSpPr>
          <p:cNvPr id="13" name="Tekstiruutu 12">
            <a:extLst>
              <a:ext uri="{FF2B5EF4-FFF2-40B4-BE49-F238E27FC236}">
                <a16:creationId xmlns:a16="http://schemas.microsoft.com/office/drawing/2014/main" id="{9AF21572-9BAA-B68E-AA0A-1B373A37DD23}"/>
              </a:ext>
            </a:extLst>
          </p:cNvPr>
          <p:cNvSpPr txBox="1"/>
          <p:nvPr/>
        </p:nvSpPr>
        <p:spPr>
          <a:xfrm>
            <a:off x="5154433" y="1245939"/>
            <a:ext cx="19512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3000"/>
              <a:t>&lt;-- Plaza De Espana</a:t>
            </a:r>
          </a:p>
        </p:txBody>
      </p:sp>
      <p:sp>
        <p:nvSpPr>
          <p:cNvPr id="14" name="Tekstiruutu 13">
            <a:extLst>
              <a:ext uri="{FF2B5EF4-FFF2-40B4-BE49-F238E27FC236}">
                <a16:creationId xmlns:a16="http://schemas.microsoft.com/office/drawing/2014/main" id="{AFEEC5D9-9B3A-E7C6-C072-3FF94F79612A}"/>
              </a:ext>
            </a:extLst>
          </p:cNvPr>
          <p:cNvSpPr txBox="1"/>
          <p:nvPr/>
        </p:nvSpPr>
        <p:spPr>
          <a:xfrm>
            <a:off x="5120313" y="3804893"/>
            <a:ext cx="195126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3000"/>
              <a:t>Fuengirola ------&gt;</a:t>
            </a:r>
          </a:p>
        </p:txBody>
      </p:sp>
    </p:spTree>
    <p:extLst>
      <p:ext uri="{BB962C8B-B14F-4D97-AF65-F5344CB8AC3E}">
        <p14:creationId xmlns:p14="http://schemas.microsoft.com/office/powerpoint/2010/main" val="658988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descr="Kuva, joka sisältää kohteen lamppu, orvokki, Magenta, valo&#10;&#10;Tekoälyllä luotu sisältö saattaa olla virheellistä.">
            <a:extLst>
              <a:ext uri="{FF2B5EF4-FFF2-40B4-BE49-F238E27FC236}">
                <a16:creationId xmlns:a16="http://schemas.microsoft.com/office/drawing/2014/main" id="{AEDF124C-30B7-86CB-931F-351F0D8908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632" y="1719047"/>
            <a:ext cx="2560320" cy="3413760"/>
          </a:xfrm>
          <a:prstGeom prst="rect">
            <a:avLst/>
          </a:prstGeom>
        </p:spPr>
      </p:pic>
      <p:cxnSp>
        <p:nvCxnSpPr>
          <p:cNvPr id="16" name="Straight Connector 15">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1" name="Imagen 4" descr="Kuva, joka sisältää kohteen huonekalu, Ruokapöytä, sisä-, teksti&#10;&#10;Tekoälyllä luotu sisältö saattaa olla virheellistä.">
            <a:extLst>
              <a:ext uri="{FF2B5EF4-FFF2-40B4-BE49-F238E27FC236}">
                <a16:creationId xmlns:a16="http://schemas.microsoft.com/office/drawing/2014/main" id="{58C6944C-3308-59C6-012B-E81B48BFB1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4631" y="1719047"/>
            <a:ext cx="2560320" cy="3413760"/>
          </a:xfrm>
          <a:prstGeom prst="rect">
            <a:avLst/>
          </a:prstGeom>
        </p:spPr>
      </p:pic>
      <p:cxnSp>
        <p:nvCxnSpPr>
          <p:cNvPr id="18" name="Straight Connector 17">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5" name="Imagen 7" descr="Kuva, joka sisältää kohteen henkilö, Välipala, pikaruoka, ruoka&#10;&#10;Tekoälyllä luotu sisältö saattaa olla virheellistä.">
            <a:extLst>
              <a:ext uri="{FF2B5EF4-FFF2-40B4-BE49-F238E27FC236}">
                <a16:creationId xmlns:a16="http://schemas.microsoft.com/office/drawing/2014/main" id="{9EDC6EA2-48D4-2366-3DEA-42F60DA2990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5726" y="1719047"/>
            <a:ext cx="2560320" cy="3413760"/>
          </a:xfrm>
          <a:prstGeom prst="rect">
            <a:avLst/>
          </a:prstGeom>
        </p:spPr>
      </p:pic>
      <p:cxnSp>
        <p:nvCxnSpPr>
          <p:cNvPr id="20" name="Straight Connector 19">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9" name="Imagen 3">
            <a:extLst>
              <a:ext uri="{FF2B5EF4-FFF2-40B4-BE49-F238E27FC236}">
                <a16:creationId xmlns:a16="http://schemas.microsoft.com/office/drawing/2014/main" id="{81A06994-8021-EA71-4FEA-7FEAD21A6B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20662" y="1719047"/>
            <a:ext cx="2560320" cy="3413760"/>
          </a:xfrm>
          <a:prstGeom prst="rect">
            <a:avLst/>
          </a:prstGeom>
        </p:spPr>
      </p:pic>
      <p:sp>
        <p:nvSpPr>
          <p:cNvPr id="12" name="Tekstiruutu 11">
            <a:extLst>
              <a:ext uri="{FF2B5EF4-FFF2-40B4-BE49-F238E27FC236}">
                <a16:creationId xmlns:a16="http://schemas.microsoft.com/office/drawing/2014/main" id="{50A6C866-A455-2A41-B644-EC4DAF0AF956}"/>
              </a:ext>
            </a:extLst>
          </p:cNvPr>
          <p:cNvSpPr txBox="1"/>
          <p:nvPr/>
        </p:nvSpPr>
        <p:spPr>
          <a:xfrm>
            <a:off x="631567" y="5291022"/>
            <a:ext cx="2406171"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500"/>
              <a:t>Sevilla Minigolf</a:t>
            </a:r>
          </a:p>
        </p:txBody>
      </p:sp>
      <p:sp>
        <p:nvSpPr>
          <p:cNvPr id="13" name="Tekstiruutu 12">
            <a:extLst>
              <a:ext uri="{FF2B5EF4-FFF2-40B4-BE49-F238E27FC236}">
                <a16:creationId xmlns:a16="http://schemas.microsoft.com/office/drawing/2014/main" id="{D28BB569-5EFC-5050-7905-DC58F6695F5C}"/>
              </a:ext>
            </a:extLst>
          </p:cNvPr>
          <p:cNvSpPr txBox="1"/>
          <p:nvPr/>
        </p:nvSpPr>
        <p:spPr>
          <a:xfrm>
            <a:off x="3515937" y="5336498"/>
            <a:ext cx="215039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500"/>
              <a:t>Buga Ramen</a:t>
            </a:r>
          </a:p>
        </p:txBody>
      </p:sp>
      <p:sp>
        <p:nvSpPr>
          <p:cNvPr id="14" name="Tekstiruutu 13">
            <a:extLst>
              <a:ext uri="{FF2B5EF4-FFF2-40B4-BE49-F238E27FC236}">
                <a16:creationId xmlns:a16="http://schemas.microsoft.com/office/drawing/2014/main" id="{466FE179-DC7D-4BC5-1713-1657D96BF030}"/>
              </a:ext>
            </a:extLst>
          </p:cNvPr>
          <p:cNvSpPr txBox="1"/>
          <p:nvPr/>
        </p:nvSpPr>
        <p:spPr>
          <a:xfrm>
            <a:off x="6222743" y="5336497"/>
            <a:ext cx="2559829"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500"/>
              <a:t>Plas</a:t>
            </a:r>
            <a:r>
              <a:rPr lang="fi-FI" sz="2500">
                <a:ea typeface="+mn-lt"/>
                <a:cs typeface="+mn-lt"/>
              </a:rPr>
              <a:t>é</a:t>
            </a:r>
            <a:r>
              <a:rPr lang="fi-FI" sz="2500"/>
              <a:t>r</a:t>
            </a:r>
            <a:endParaRPr lang="fi-FI"/>
          </a:p>
          <a:p>
            <a:r>
              <a:rPr lang="fi-FI" sz="2500"/>
              <a:t>Specialty coffee</a:t>
            </a:r>
            <a:endParaRPr lang="fi-FI"/>
          </a:p>
        </p:txBody>
      </p:sp>
      <p:sp>
        <p:nvSpPr>
          <p:cNvPr id="15" name="Tekstiruutu 14">
            <a:extLst>
              <a:ext uri="{FF2B5EF4-FFF2-40B4-BE49-F238E27FC236}">
                <a16:creationId xmlns:a16="http://schemas.microsoft.com/office/drawing/2014/main" id="{26A81C48-8038-4E9D-3BF0-55B9ADBB0BA8}"/>
              </a:ext>
            </a:extLst>
          </p:cNvPr>
          <p:cNvSpPr txBox="1"/>
          <p:nvPr/>
        </p:nvSpPr>
        <p:spPr>
          <a:xfrm>
            <a:off x="9327608" y="5291005"/>
            <a:ext cx="2150397" cy="8617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500"/>
              <a:t>Amazonia Acai Sevilla</a:t>
            </a:r>
          </a:p>
        </p:txBody>
      </p:sp>
      <p:sp>
        <p:nvSpPr>
          <p:cNvPr id="17" name="Tekstiruutu 16">
            <a:extLst>
              <a:ext uri="{FF2B5EF4-FFF2-40B4-BE49-F238E27FC236}">
                <a16:creationId xmlns:a16="http://schemas.microsoft.com/office/drawing/2014/main" id="{3E964C01-9922-DDC6-E21A-ACD5B4A0ADBE}"/>
              </a:ext>
            </a:extLst>
          </p:cNvPr>
          <p:cNvSpPr txBox="1"/>
          <p:nvPr/>
        </p:nvSpPr>
        <p:spPr>
          <a:xfrm>
            <a:off x="904554" y="654456"/>
            <a:ext cx="167250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t>12€ Intermobility rannekkeella</a:t>
            </a:r>
          </a:p>
        </p:txBody>
      </p:sp>
      <p:sp>
        <p:nvSpPr>
          <p:cNvPr id="19" name="Tekstiruutu 18">
            <a:extLst>
              <a:ext uri="{FF2B5EF4-FFF2-40B4-BE49-F238E27FC236}">
                <a16:creationId xmlns:a16="http://schemas.microsoft.com/office/drawing/2014/main" id="{F1C63461-485A-C7A3-5E9C-F09EC3B060DC}"/>
              </a:ext>
            </a:extLst>
          </p:cNvPr>
          <p:cNvSpPr txBox="1"/>
          <p:nvPr/>
        </p:nvSpPr>
        <p:spPr>
          <a:xfrm>
            <a:off x="3686613" y="1211803"/>
            <a:ext cx="1911577"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500"/>
              <a:t>12€ ateria</a:t>
            </a:r>
          </a:p>
        </p:txBody>
      </p:sp>
      <p:sp>
        <p:nvSpPr>
          <p:cNvPr id="21" name="Tekstiruutu 20">
            <a:extLst>
              <a:ext uri="{FF2B5EF4-FFF2-40B4-BE49-F238E27FC236}">
                <a16:creationId xmlns:a16="http://schemas.microsoft.com/office/drawing/2014/main" id="{C3777A47-9421-DC9B-7505-EB319C8A0101}"/>
              </a:ext>
            </a:extLst>
          </p:cNvPr>
          <p:cNvSpPr txBox="1"/>
          <p:nvPr/>
        </p:nvSpPr>
        <p:spPr>
          <a:xfrm>
            <a:off x="6952040" y="1211787"/>
            <a:ext cx="1945713"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3000"/>
              <a:t>5€</a:t>
            </a:r>
          </a:p>
        </p:txBody>
      </p:sp>
      <p:sp>
        <p:nvSpPr>
          <p:cNvPr id="22" name="Tekstiruutu 21">
            <a:extLst>
              <a:ext uri="{FF2B5EF4-FFF2-40B4-BE49-F238E27FC236}">
                <a16:creationId xmlns:a16="http://schemas.microsoft.com/office/drawing/2014/main" id="{7EC77852-4CAA-6D53-2A3D-576D67B99B8E}"/>
              </a:ext>
            </a:extLst>
          </p:cNvPr>
          <p:cNvSpPr txBox="1"/>
          <p:nvPr/>
        </p:nvSpPr>
        <p:spPr>
          <a:xfrm>
            <a:off x="9660294" y="1126481"/>
            <a:ext cx="1638351" cy="4770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500"/>
              <a:t>5-10€</a:t>
            </a:r>
          </a:p>
        </p:txBody>
      </p:sp>
    </p:spTree>
    <p:extLst>
      <p:ext uri="{BB962C8B-B14F-4D97-AF65-F5344CB8AC3E}">
        <p14:creationId xmlns:p14="http://schemas.microsoft.com/office/powerpoint/2010/main" val="31436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AA0E9D-667D-1AD3-2378-5746E27D3D48}"/>
              </a:ext>
            </a:extLst>
          </p:cNvPr>
          <p:cNvSpPr>
            <a:spLocks noGrp="1"/>
          </p:cNvSpPr>
          <p:nvPr>
            <p:ph type="title"/>
          </p:nvPr>
        </p:nvSpPr>
        <p:spPr/>
        <p:txBody>
          <a:bodyPr/>
          <a:lstStyle/>
          <a:p>
            <a:r>
              <a:rPr lang="fi-FI"/>
              <a:t>Arki-elämä ja majoitus</a:t>
            </a:r>
          </a:p>
        </p:txBody>
      </p:sp>
      <p:sp>
        <p:nvSpPr>
          <p:cNvPr id="3" name="Sisällön paikkamerkki 2">
            <a:extLst>
              <a:ext uri="{FF2B5EF4-FFF2-40B4-BE49-F238E27FC236}">
                <a16:creationId xmlns:a16="http://schemas.microsoft.com/office/drawing/2014/main" id="{DD5ACCD2-D887-5375-4501-3825D933FF13}"/>
              </a:ext>
            </a:extLst>
          </p:cNvPr>
          <p:cNvSpPr>
            <a:spLocks noGrp="1"/>
          </p:cNvSpPr>
          <p:nvPr>
            <p:ph idx="1"/>
          </p:nvPr>
        </p:nvSpPr>
        <p:spPr>
          <a:xfrm>
            <a:off x="838200" y="1552670"/>
            <a:ext cx="10515600" cy="4942740"/>
          </a:xfrm>
        </p:spPr>
        <p:txBody>
          <a:bodyPr vert="horz" lIns="91440" tIns="45720" rIns="91440" bIns="45720" rtlCol="0" anchor="t">
            <a:normAutofit lnSpcReduction="10000"/>
          </a:bodyPr>
          <a:lstStyle/>
          <a:p>
            <a:r>
              <a:rPr lang="fi-FI"/>
              <a:t>Olin 6 viikkoa Odalys campuksessa. Campukselta on noin 10 minuutin pyörämatka keskustaan joka on hyvä. Suosittelen vahvasti ottamaan vuoden Sevici kaupunkipyörä tilauksen.</a:t>
            </a:r>
          </a:p>
          <a:p>
            <a:r>
              <a:rPr lang="fi-FI"/>
              <a:t>Heti kun menee sillan yli keskustaan siinä on semi iso Mercadona josta melkein kaikki ostokset tuli ostettua.</a:t>
            </a:r>
          </a:p>
          <a:p>
            <a:r>
              <a:rPr lang="fi-FI"/>
              <a:t>Odalys campuksessa on oma keittiö missä on sähköliesi pannun ja kattilan kanssa, mikro ja mukavasti tilaa kaikelle. Koko majoituksessa ei kyllä ollut yhtäkään uunia joka oli yllättävän hankalaa. Itse pitää tiskata ja ostaa oma tiskinpesuaine ja sieni/harja mutta joka viikko tulee siivooja joka vaihtaa lakanat ja puhdistaa pinnat. Vessapaperin ja roskiksen vaihtaa siivooja ja voi aina kysyä lisää vastaanotosta ilmaiseksi. </a:t>
            </a:r>
          </a:p>
          <a:p>
            <a:endParaRPr lang="fi-FI"/>
          </a:p>
        </p:txBody>
      </p:sp>
    </p:spTree>
    <p:extLst>
      <p:ext uri="{BB962C8B-B14F-4D97-AF65-F5344CB8AC3E}">
        <p14:creationId xmlns:p14="http://schemas.microsoft.com/office/powerpoint/2010/main" val="27699054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3ADE54B-9A25-3623-CF99-CE731B608E29}"/>
              </a:ext>
            </a:extLst>
          </p:cNvPr>
          <p:cNvSpPr>
            <a:spLocks noGrp="1"/>
          </p:cNvSpPr>
          <p:nvPr>
            <p:ph type="title"/>
          </p:nvPr>
        </p:nvSpPr>
        <p:spPr/>
        <p:txBody>
          <a:bodyPr/>
          <a:lstStyle/>
          <a:p>
            <a:r>
              <a:rPr lang="fi-FI"/>
              <a:t>Lisää Sevicistä</a:t>
            </a:r>
          </a:p>
        </p:txBody>
      </p:sp>
      <p:sp>
        <p:nvSpPr>
          <p:cNvPr id="3" name="Sisällön paikkamerkki 2">
            <a:extLst>
              <a:ext uri="{FF2B5EF4-FFF2-40B4-BE49-F238E27FC236}">
                <a16:creationId xmlns:a16="http://schemas.microsoft.com/office/drawing/2014/main" id="{600A2DDF-3713-ED5E-6A41-EE3665E9E8C3}"/>
              </a:ext>
            </a:extLst>
          </p:cNvPr>
          <p:cNvSpPr>
            <a:spLocks noGrp="1"/>
          </p:cNvSpPr>
          <p:nvPr>
            <p:ph idx="1"/>
          </p:nvPr>
        </p:nvSpPr>
        <p:spPr/>
        <p:txBody>
          <a:bodyPr vert="horz" lIns="91440" tIns="45720" rIns="91440" bIns="45720" rtlCol="0" anchor="t">
            <a:normAutofit lnSpcReduction="10000"/>
          </a:bodyPr>
          <a:lstStyle/>
          <a:p>
            <a:r>
              <a:rPr lang="fi-FI"/>
              <a:t>Sevici on sovellus mistä voi vapauttaa kaupunkipyörän joita löytyy joka kulman takaa Sevillassa.</a:t>
            </a:r>
          </a:p>
          <a:p>
            <a:r>
              <a:rPr lang="fi-FI"/>
              <a:t>Suosittelen vuoden tilausta jos on enemmän kun 2 viikkoa täällä koska vaihtoehtoina on vaan päivän, viikon ja vuoden tilaus.</a:t>
            </a:r>
          </a:p>
          <a:p>
            <a:r>
              <a:rPr lang="fi-FI"/>
              <a:t>Vuoden tilaus on 33€ joka on ehdottomasti hyvä ostos.</a:t>
            </a:r>
          </a:p>
          <a:p>
            <a:r>
              <a:rPr lang="fi-FI"/>
              <a:t>Matkan aikana ajoin Sevici pyörillä 120km joka on 500 minuuttia pyörän päällä.</a:t>
            </a:r>
          </a:p>
          <a:p>
            <a:r>
              <a:rPr lang="fi-FI"/>
              <a:t>Kun vapauttaa sevicin 30 minuuttia on ilmaista mutta jos ei sen ajan sisällä vie tyhjään Sevici asemaan se laskuttaa 0.50€. Vaan pari kertaa meni itsellä ajan yli.</a:t>
            </a:r>
          </a:p>
          <a:p>
            <a:endParaRPr lang="fi-FI"/>
          </a:p>
        </p:txBody>
      </p:sp>
      <p:pic>
        <p:nvPicPr>
          <p:cNvPr id="4" name="Kuva 3" descr="SEVICI - Apps en Google Play">
            <a:extLst>
              <a:ext uri="{FF2B5EF4-FFF2-40B4-BE49-F238E27FC236}">
                <a16:creationId xmlns:a16="http://schemas.microsoft.com/office/drawing/2014/main" id="{9E3C0B07-5115-4FE0-9FD5-6F6CD069E83E}"/>
              </a:ext>
            </a:extLst>
          </p:cNvPr>
          <p:cNvPicPr>
            <a:picLocks noChangeAspect="1"/>
          </p:cNvPicPr>
          <p:nvPr/>
        </p:nvPicPr>
        <p:blipFill>
          <a:blip r:embed="rId2"/>
          <a:srcRect l="8571" t="7768" r="9286" b="6453"/>
          <a:stretch>
            <a:fillRect/>
          </a:stretch>
        </p:blipFill>
        <p:spPr>
          <a:xfrm>
            <a:off x="4649124" y="374440"/>
            <a:ext cx="1302658" cy="1340813"/>
          </a:xfrm>
          <a:prstGeom prst="rect">
            <a:avLst/>
          </a:prstGeom>
        </p:spPr>
      </p:pic>
    </p:spTree>
    <p:extLst>
      <p:ext uri="{BB962C8B-B14F-4D97-AF65-F5344CB8AC3E}">
        <p14:creationId xmlns:p14="http://schemas.microsoft.com/office/powerpoint/2010/main" val="2346581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92F496B-622F-DB5B-A7EA-A8C5CD928766}"/>
              </a:ext>
            </a:extLst>
          </p:cNvPr>
          <p:cNvSpPr>
            <a:spLocks noGrp="1"/>
          </p:cNvSpPr>
          <p:nvPr>
            <p:ph type="title"/>
          </p:nvPr>
        </p:nvSpPr>
        <p:spPr/>
        <p:txBody>
          <a:bodyPr/>
          <a:lstStyle/>
          <a:p>
            <a:r>
              <a:rPr lang="fi-FI"/>
              <a:t>Matkustaminen</a:t>
            </a:r>
          </a:p>
        </p:txBody>
      </p:sp>
      <p:sp>
        <p:nvSpPr>
          <p:cNvPr id="3" name="Sisällön paikkamerkki 2">
            <a:extLst>
              <a:ext uri="{FF2B5EF4-FFF2-40B4-BE49-F238E27FC236}">
                <a16:creationId xmlns:a16="http://schemas.microsoft.com/office/drawing/2014/main" id="{E06E6950-AE13-5F56-E6FB-7AA54D8CE74D}"/>
              </a:ext>
            </a:extLst>
          </p:cNvPr>
          <p:cNvSpPr>
            <a:spLocks noGrp="1"/>
          </p:cNvSpPr>
          <p:nvPr>
            <p:ph idx="1"/>
          </p:nvPr>
        </p:nvSpPr>
        <p:spPr/>
        <p:txBody>
          <a:bodyPr vert="horz" lIns="91440" tIns="45720" rIns="91440" bIns="45720" rtlCol="0" anchor="t">
            <a:normAutofit lnSpcReduction="10000"/>
          </a:bodyPr>
          <a:lstStyle/>
          <a:p>
            <a:r>
              <a:rPr lang="fi-FI"/>
              <a:t>Ostin lennot Norwegian sivuilta koska se oli halvin mitä löysin.</a:t>
            </a:r>
          </a:p>
          <a:p>
            <a:r>
              <a:rPr lang="fi-FI"/>
              <a:t>Ostin lennot Malagaan koska Sevillaan ei mene suoria lentoja suomesta ja se on kalliimpaa. Minulle ostettiin junaliput Malagasta Sevillaan ja takas kun lähdin.</a:t>
            </a:r>
          </a:p>
          <a:p>
            <a:r>
              <a:rPr lang="fi-FI"/>
              <a:t>Kannattaa oikeesti pakata vaan tarvittavat ja ostaa iso matkalaukku koska täällä tulee shoppailtua aika paljon. Jos ei joka päivä syö ravintolassa tai tilaa ruokaa niin kyllä siihen riittää raha.</a:t>
            </a:r>
          </a:p>
          <a:p>
            <a:r>
              <a:rPr lang="fi-FI"/>
              <a:t>Lennot meni sulavasti mutta kuljin 6 kertaa junalla ja JOKA KERTA juna oli myöhässä... Välillä vaan joku 20 minuuttia mutta esimerkiksi Fuengirolan matkan jälkeen Malagasta Sevillaan juna oli 1,40h myöhässä ja se oli joskus 12 aikaan vielä.</a:t>
            </a:r>
          </a:p>
        </p:txBody>
      </p:sp>
    </p:spTree>
    <p:extLst>
      <p:ext uri="{BB962C8B-B14F-4D97-AF65-F5344CB8AC3E}">
        <p14:creationId xmlns:p14="http://schemas.microsoft.com/office/powerpoint/2010/main" val="36639461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CD8F1BF-34F5-BB84-9935-60713564F184}"/>
              </a:ext>
            </a:extLst>
          </p:cNvPr>
          <p:cNvSpPr>
            <a:spLocks noGrp="1"/>
          </p:cNvSpPr>
          <p:nvPr>
            <p:ph type="title"/>
          </p:nvPr>
        </p:nvSpPr>
        <p:spPr/>
        <p:txBody>
          <a:bodyPr/>
          <a:lstStyle/>
          <a:p>
            <a:r>
              <a:rPr lang="fi-FI"/>
              <a:t>Terveiset</a:t>
            </a:r>
          </a:p>
        </p:txBody>
      </p:sp>
      <p:sp>
        <p:nvSpPr>
          <p:cNvPr id="3" name="Sisällön paikkamerkki 2">
            <a:extLst>
              <a:ext uri="{FF2B5EF4-FFF2-40B4-BE49-F238E27FC236}">
                <a16:creationId xmlns:a16="http://schemas.microsoft.com/office/drawing/2014/main" id="{5AC5F0D4-D74D-6C2F-1B44-40F037B20686}"/>
              </a:ext>
            </a:extLst>
          </p:cNvPr>
          <p:cNvSpPr>
            <a:spLocks noGrp="1"/>
          </p:cNvSpPr>
          <p:nvPr>
            <p:ph idx="1"/>
          </p:nvPr>
        </p:nvSpPr>
        <p:spPr/>
        <p:txBody>
          <a:bodyPr vert="horz" lIns="91440" tIns="45720" rIns="91440" bIns="45720" rtlCol="0" anchor="t">
            <a:normAutofit/>
          </a:bodyPr>
          <a:lstStyle/>
          <a:p>
            <a:r>
              <a:rPr lang="fi-FI"/>
              <a:t> Kaikille jotka harkitsee kv-jaksoa suosittelen ehdottomasti lähtemään. Suosittelen myös olemaan koko 6-viikkoa vaikka se kuulostaa tosi pitkältä ajalta.</a:t>
            </a:r>
          </a:p>
          <a:p>
            <a:r>
              <a:rPr lang="fi-FI">
                <a:ea typeface="+mn-lt"/>
                <a:cs typeface="+mn-lt"/>
              </a:rPr>
              <a:t>Muita terveisiä kv-jaksoon liittyen Keudan markkinointiin ja viestintäkanaviin jaettavaksi: Sevillassa 6-viikkoa Carrefourissa töissä ja oli aivan mahtava kokemus.</a:t>
            </a:r>
            <a:endParaRPr lang="fi-FI"/>
          </a:p>
        </p:txBody>
      </p:sp>
    </p:spTree>
    <p:extLst>
      <p:ext uri="{BB962C8B-B14F-4D97-AF65-F5344CB8AC3E}">
        <p14:creationId xmlns:p14="http://schemas.microsoft.com/office/powerpoint/2010/main" val="861635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D90C8B1-1F16-4E0A-93A8-BA6948DF9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D2A542E6-1924-4FE2-89D1-3CB19468C1F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7" name="Rectangle 16">
              <a:extLst>
                <a:ext uri="{FF2B5EF4-FFF2-40B4-BE49-F238E27FC236}">
                  <a16:creationId xmlns:a16="http://schemas.microsoft.com/office/drawing/2014/main" id="{1F353183-2147-472B-AD7D-4A085FF6A4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AAA42C8-A082-4DFD-A5F3-FC9EF825B1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Otsikko 1">
            <a:extLst>
              <a:ext uri="{FF2B5EF4-FFF2-40B4-BE49-F238E27FC236}">
                <a16:creationId xmlns:a16="http://schemas.microsoft.com/office/drawing/2014/main" id="{8AB74F13-1918-118A-E6E5-D66FF2F7FB10}"/>
              </a:ext>
            </a:extLst>
          </p:cNvPr>
          <p:cNvSpPr>
            <a:spLocks noGrp="1"/>
          </p:cNvSpPr>
          <p:nvPr>
            <p:ph type="title"/>
          </p:nvPr>
        </p:nvSpPr>
        <p:spPr>
          <a:xfrm>
            <a:off x="549277" y="469448"/>
            <a:ext cx="7202485" cy="1087890"/>
          </a:xfrm>
        </p:spPr>
        <p:txBody>
          <a:bodyPr anchor="t">
            <a:normAutofit/>
          </a:bodyPr>
          <a:lstStyle/>
          <a:p>
            <a:r>
              <a:rPr lang="fi-FI" sz="2200"/>
              <a:t>Kestävän kehityksen edistäminen</a:t>
            </a:r>
          </a:p>
        </p:txBody>
      </p:sp>
      <p:pic>
        <p:nvPicPr>
          <p:cNvPr id="5" name="Imagen 4">
            <a:extLst>
              <a:ext uri="{FF2B5EF4-FFF2-40B4-BE49-F238E27FC236}">
                <a16:creationId xmlns:a16="http://schemas.microsoft.com/office/drawing/2014/main" id="{8D1700F2-4E31-7EA5-AAFC-83F447BC9E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279" y="2133600"/>
            <a:ext cx="1665941" cy="3702089"/>
          </a:xfrm>
          <a:prstGeom prst="rect">
            <a:avLst/>
          </a:prstGeom>
          <a:effectLst>
            <a:outerShdw blurRad="508000" dist="101600" dir="5400000" algn="tl" rotWithShape="0">
              <a:prstClr val="black">
                <a:alpha val="10000"/>
              </a:prstClr>
            </a:outerShdw>
          </a:effectLst>
        </p:spPr>
      </p:pic>
      <p:sp>
        <p:nvSpPr>
          <p:cNvPr id="11" name="Content Placeholder 10">
            <a:extLst>
              <a:ext uri="{FF2B5EF4-FFF2-40B4-BE49-F238E27FC236}">
                <a16:creationId xmlns:a16="http://schemas.microsoft.com/office/drawing/2014/main" id="{B7796A93-3AE3-DDBB-C89C-99B2F71F8A04}"/>
              </a:ext>
            </a:extLst>
          </p:cNvPr>
          <p:cNvSpPr>
            <a:spLocks noGrp="1"/>
          </p:cNvSpPr>
          <p:nvPr>
            <p:ph idx="1"/>
          </p:nvPr>
        </p:nvSpPr>
        <p:spPr>
          <a:xfrm>
            <a:off x="8328816" y="2059200"/>
            <a:ext cx="3313114" cy="3783015"/>
          </a:xfrm>
        </p:spPr>
        <p:txBody>
          <a:bodyPr anchor="t">
            <a:normAutofit/>
          </a:bodyPr>
          <a:lstStyle/>
          <a:p>
            <a:r>
              <a:rPr lang="en-US" sz="2500" err="1">
                <a:solidFill>
                  <a:schemeClr val="tx1">
                    <a:alpha val="60000"/>
                  </a:schemeClr>
                </a:solidFill>
              </a:rPr>
              <a:t>Tämän</a:t>
            </a:r>
            <a:r>
              <a:rPr lang="en-US" sz="2500">
                <a:solidFill>
                  <a:schemeClr val="tx1">
                    <a:alpha val="60000"/>
                  </a:schemeClr>
                </a:solidFill>
              </a:rPr>
              <a:t> </a:t>
            </a:r>
            <a:r>
              <a:rPr lang="en-US" sz="2500" err="1">
                <a:solidFill>
                  <a:schemeClr val="tx1">
                    <a:alpha val="60000"/>
                  </a:schemeClr>
                </a:solidFill>
              </a:rPr>
              <a:t>näköisiä</a:t>
            </a:r>
            <a:r>
              <a:rPr lang="en-US" sz="2500">
                <a:solidFill>
                  <a:schemeClr val="tx1">
                    <a:alpha val="60000"/>
                  </a:schemeClr>
                </a:solidFill>
              </a:rPr>
              <a:t> </a:t>
            </a:r>
            <a:r>
              <a:rPr lang="en-US" sz="2500" err="1">
                <a:solidFill>
                  <a:schemeClr val="tx1">
                    <a:alpha val="60000"/>
                  </a:schemeClr>
                </a:solidFill>
              </a:rPr>
              <a:t>roskiksia</a:t>
            </a:r>
            <a:r>
              <a:rPr lang="en-US" sz="2500">
                <a:solidFill>
                  <a:schemeClr val="tx1">
                    <a:alpha val="60000"/>
                  </a:schemeClr>
                </a:solidFill>
              </a:rPr>
              <a:t> </a:t>
            </a:r>
            <a:r>
              <a:rPr lang="en-US" sz="2500" err="1">
                <a:solidFill>
                  <a:schemeClr val="tx1">
                    <a:alpha val="60000"/>
                  </a:schemeClr>
                </a:solidFill>
              </a:rPr>
              <a:t>löytyy</a:t>
            </a:r>
            <a:r>
              <a:rPr lang="en-US" sz="2500">
                <a:solidFill>
                  <a:schemeClr val="tx1">
                    <a:alpha val="60000"/>
                  </a:schemeClr>
                </a:solidFill>
              </a:rPr>
              <a:t> </a:t>
            </a:r>
            <a:r>
              <a:rPr lang="en-US" sz="2500" err="1">
                <a:solidFill>
                  <a:schemeClr val="tx1">
                    <a:alpha val="60000"/>
                  </a:schemeClr>
                </a:solidFill>
              </a:rPr>
              <a:t>ympäri</a:t>
            </a:r>
            <a:r>
              <a:rPr lang="en-US" sz="2500">
                <a:solidFill>
                  <a:schemeClr val="tx1">
                    <a:alpha val="60000"/>
                  </a:schemeClr>
                </a:solidFill>
              </a:rPr>
              <a:t> Sevillaa. </a:t>
            </a:r>
          </a:p>
          <a:p>
            <a:r>
              <a:rPr lang="en-US" sz="2500">
                <a:solidFill>
                  <a:schemeClr val="tx1">
                    <a:alpha val="60000"/>
                  </a:schemeClr>
                </a:solidFill>
              </a:rPr>
              <a:t>On </a:t>
            </a:r>
            <a:r>
              <a:rPr lang="en-US" sz="2500" err="1">
                <a:solidFill>
                  <a:schemeClr val="tx1">
                    <a:alpha val="60000"/>
                  </a:schemeClr>
                </a:solidFill>
              </a:rPr>
              <a:t>sekajäte</a:t>
            </a:r>
            <a:r>
              <a:rPr lang="en-US" sz="2500">
                <a:solidFill>
                  <a:schemeClr val="tx1">
                    <a:alpha val="60000"/>
                  </a:schemeClr>
                </a:solidFill>
              </a:rPr>
              <a:t>, </a:t>
            </a:r>
            <a:r>
              <a:rPr lang="en-US" sz="2500" err="1">
                <a:solidFill>
                  <a:schemeClr val="tx1">
                    <a:alpha val="60000"/>
                  </a:schemeClr>
                </a:solidFill>
              </a:rPr>
              <a:t>paperi</a:t>
            </a:r>
            <a:r>
              <a:rPr lang="en-US" sz="2500">
                <a:solidFill>
                  <a:schemeClr val="tx1">
                    <a:alpha val="60000"/>
                  </a:schemeClr>
                </a:solidFill>
              </a:rPr>
              <a:t>/</a:t>
            </a:r>
            <a:r>
              <a:rPr lang="en-US" sz="2500" err="1">
                <a:solidFill>
                  <a:schemeClr val="tx1">
                    <a:alpha val="60000"/>
                  </a:schemeClr>
                </a:solidFill>
              </a:rPr>
              <a:t>kartonki</a:t>
            </a:r>
            <a:r>
              <a:rPr lang="en-US" sz="2500">
                <a:solidFill>
                  <a:schemeClr val="tx1">
                    <a:alpha val="60000"/>
                  </a:schemeClr>
                </a:solidFill>
              </a:rPr>
              <a:t>, </a:t>
            </a:r>
            <a:r>
              <a:rPr lang="en-US" sz="2500" err="1">
                <a:solidFill>
                  <a:schemeClr val="tx1">
                    <a:alpha val="60000"/>
                  </a:schemeClr>
                </a:solidFill>
              </a:rPr>
              <a:t>lasi</a:t>
            </a:r>
            <a:r>
              <a:rPr lang="en-US" sz="2500">
                <a:solidFill>
                  <a:schemeClr val="tx1">
                    <a:alpha val="60000"/>
                  </a:schemeClr>
                </a:solidFill>
              </a:rPr>
              <a:t> ja </a:t>
            </a:r>
            <a:r>
              <a:rPr lang="en-US" sz="2500" err="1">
                <a:solidFill>
                  <a:schemeClr val="tx1">
                    <a:alpha val="60000"/>
                  </a:schemeClr>
                </a:solidFill>
              </a:rPr>
              <a:t>kevyeet</a:t>
            </a:r>
            <a:r>
              <a:rPr lang="en-US" sz="2500">
                <a:solidFill>
                  <a:schemeClr val="tx1">
                    <a:alpha val="60000"/>
                  </a:schemeClr>
                </a:solidFill>
              </a:rPr>
              <a:t> </a:t>
            </a:r>
            <a:r>
              <a:rPr lang="en-US" sz="2500" err="1">
                <a:solidFill>
                  <a:schemeClr val="tx1">
                    <a:alpha val="60000"/>
                  </a:schemeClr>
                </a:solidFill>
              </a:rPr>
              <a:t>pakkaukset</a:t>
            </a:r>
            <a:r>
              <a:rPr lang="en-US" sz="2500">
                <a:solidFill>
                  <a:schemeClr val="tx1">
                    <a:alpha val="60000"/>
                  </a:schemeClr>
                </a:solidFill>
              </a:rPr>
              <a:t>.</a:t>
            </a:r>
          </a:p>
          <a:p>
            <a:r>
              <a:rPr lang="en-US" sz="2500" err="1">
                <a:solidFill>
                  <a:srgbClr val="000000">
                    <a:alpha val="60000"/>
                  </a:srgbClr>
                </a:solidFill>
              </a:rPr>
              <a:t>Mielestäni</a:t>
            </a:r>
            <a:r>
              <a:rPr lang="en-US" sz="2500">
                <a:solidFill>
                  <a:srgbClr val="000000">
                    <a:alpha val="60000"/>
                  </a:srgbClr>
                </a:solidFill>
              </a:rPr>
              <a:t> </a:t>
            </a:r>
            <a:r>
              <a:rPr lang="en-US" sz="2500" err="1">
                <a:solidFill>
                  <a:srgbClr val="000000">
                    <a:alpha val="60000"/>
                  </a:srgbClr>
                </a:solidFill>
              </a:rPr>
              <a:t>kierrätys</a:t>
            </a:r>
            <a:r>
              <a:rPr lang="en-US" sz="2500">
                <a:solidFill>
                  <a:srgbClr val="000000">
                    <a:alpha val="60000"/>
                  </a:srgbClr>
                </a:solidFill>
              </a:rPr>
              <a:t> </a:t>
            </a:r>
            <a:r>
              <a:rPr lang="en-US" sz="2500" err="1">
                <a:solidFill>
                  <a:srgbClr val="000000">
                    <a:alpha val="60000"/>
                  </a:srgbClr>
                </a:solidFill>
              </a:rPr>
              <a:t>toimii</a:t>
            </a:r>
            <a:r>
              <a:rPr lang="en-US" sz="2500">
                <a:solidFill>
                  <a:srgbClr val="000000">
                    <a:alpha val="60000"/>
                  </a:srgbClr>
                </a:solidFill>
              </a:rPr>
              <a:t> </a:t>
            </a:r>
            <a:r>
              <a:rPr lang="en-US" sz="2500" err="1">
                <a:solidFill>
                  <a:srgbClr val="000000">
                    <a:alpha val="60000"/>
                  </a:srgbClr>
                </a:solidFill>
              </a:rPr>
              <a:t>täällä</a:t>
            </a:r>
            <a:r>
              <a:rPr lang="en-US" sz="2500">
                <a:solidFill>
                  <a:srgbClr val="000000">
                    <a:alpha val="60000"/>
                  </a:srgbClr>
                </a:solidFill>
              </a:rPr>
              <a:t> </a:t>
            </a:r>
            <a:r>
              <a:rPr lang="en-US" sz="2500" err="1">
                <a:solidFill>
                  <a:srgbClr val="000000">
                    <a:alpha val="60000"/>
                  </a:srgbClr>
                </a:solidFill>
              </a:rPr>
              <a:t>hyvin</a:t>
            </a:r>
            <a:r>
              <a:rPr lang="en-US" sz="2500">
                <a:solidFill>
                  <a:srgbClr val="000000">
                    <a:alpha val="60000"/>
                  </a:srgbClr>
                </a:solidFill>
              </a:rPr>
              <a:t>.</a:t>
            </a:r>
          </a:p>
        </p:txBody>
      </p:sp>
      <p:pic>
        <p:nvPicPr>
          <p:cNvPr id="6" name="Imagen 5">
            <a:extLst>
              <a:ext uri="{FF2B5EF4-FFF2-40B4-BE49-F238E27FC236}">
                <a16:creationId xmlns:a16="http://schemas.microsoft.com/office/drawing/2014/main" id="{387E05C2-5821-DF4B-F6EA-745FD8A8124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5037" y="2133600"/>
            <a:ext cx="1666800" cy="3703998"/>
          </a:xfrm>
          <a:prstGeom prst="rect">
            <a:avLst/>
          </a:prstGeom>
          <a:effectLst>
            <a:outerShdw blurRad="508000" dist="101600" dir="5400000" algn="tl" rotWithShape="0">
              <a:prstClr val="black">
                <a:alpha val="10000"/>
              </a:prstClr>
            </a:outerShdw>
          </a:effectLst>
        </p:spPr>
      </p:pic>
      <p:pic>
        <p:nvPicPr>
          <p:cNvPr id="7" name="Imagen 6">
            <a:extLst>
              <a:ext uri="{FF2B5EF4-FFF2-40B4-BE49-F238E27FC236}">
                <a16:creationId xmlns:a16="http://schemas.microsoft.com/office/drawing/2014/main" id="{A0F9323F-7D15-B47C-2416-91CD8EAC7AB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1654" y="2133600"/>
            <a:ext cx="1666800" cy="3703998"/>
          </a:xfrm>
          <a:prstGeom prst="rect">
            <a:avLst/>
          </a:prstGeom>
          <a:effectLst>
            <a:outerShdw blurRad="508000" dist="101600" dir="5400000" algn="tl" rotWithShape="0">
              <a:prstClr val="black">
                <a:alpha val="10000"/>
              </a:prstClr>
            </a:outerShdw>
          </a:effectLst>
        </p:spPr>
      </p:pic>
      <p:pic>
        <p:nvPicPr>
          <p:cNvPr id="4" name="Marcador de contenido 3">
            <a:extLst>
              <a:ext uri="{FF2B5EF4-FFF2-40B4-BE49-F238E27FC236}">
                <a16:creationId xmlns:a16="http://schemas.microsoft.com/office/drawing/2014/main" id="{DE1809D3-CF36-41DE-F69B-7BD406B2225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8270" y="2133600"/>
            <a:ext cx="1666800" cy="3703998"/>
          </a:xfrm>
          <a:prstGeom prst="rect">
            <a:avLst/>
          </a:prstGeom>
          <a:effectLst>
            <a:outerShdw blurRad="508000" dist="101600" dir="5400000" algn="tl" rotWithShape="0">
              <a:prstClr val="black">
                <a:alpha val="10000"/>
              </a:prstClr>
            </a:outerShdw>
          </a:effectLst>
        </p:spPr>
      </p:pic>
    </p:spTree>
    <p:extLst>
      <p:ext uri="{BB962C8B-B14F-4D97-AF65-F5344CB8AC3E}">
        <p14:creationId xmlns:p14="http://schemas.microsoft.com/office/powerpoint/2010/main" val="2571924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0D525B1B-99FF-ECC3-F96E-BAE4F8B02ECF}"/>
              </a:ext>
            </a:extLst>
          </p:cNvPr>
          <p:cNvSpPr>
            <a:spLocks noGrp="1"/>
          </p:cNvSpPr>
          <p:nvPr>
            <p:ph idx="1"/>
          </p:nvPr>
        </p:nvSpPr>
        <p:spPr>
          <a:xfrm>
            <a:off x="838200" y="426730"/>
            <a:ext cx="10515600" cy="5750233"/>
          </a:xfrm>
        </p:spPr>
        <p:txBody>
          <a:bodyPr vert="horz" lIns="91440" tIns="45720" rIns="91440" bIns="45720" rtlCol="0" anchor="t">
            <a:normAutofit/>
          </a:bodyPr>
          <a:lstStyle/>
          <a:p>
            <a:pPr marL="0" indent="0">
              <a:buNone/>
            </a:pPr>
            <a:r>
              <a:rPr lang="fi-FI"/>
              <a:t>Esimerkkejä työpaikan eettisistä valinnoista.</a:t>
            </a:r>
          </a:p>
          <a:p>
            <a:pPr>
              <a:buFont typeface="Calibri" panose="020B0604020202020204" pitchFamily="34" charset="0"/>
              <a:buChar char="-"/>
            </a:pPr>
            <a:r>
              <a:rPr lang="fi-FI"/>
              <a:t>Jotkut paketoinnit oli parempia ympäristölle kuten vettä pahvista joka maksoi lähes yhtäpaljon kuin muovipullo.</a:t>
            </a:r>
          </a:p>
          <a:p>
            <a:pPr>
              <a:buFont typeface="Calibri" panose="020B0604020202020204" pitchFamily="34" charset="0"/>
              <a:buChar char="-"/>
            </a:pPr>
            <a:r>
              <a:rPr lang="fi-FI"/>
              <a:t>Työpaikalla lajitellaan roskat hyvin.</a:t>
            </a:r>
          </a:p>
          <a:p>
            <a:pPr>
              <a:buFont typeface="Calibri" panose="020B0604020202020204" pitchFamily="34" charset="0"/>
              <a:buChar char="-"/>
            </a:pPr>
            <a:r>
              <a:rPr lang="fi-FI"/>
              <a:t>Kaikille ollaan ystävällisiä eikä syrjitä</a:t>
            </a:r>
          </a:p>
          <a:p>
            <a:pPr marL="0" indent="0">
              <a:buNone/>
            </a:pPr>
            <a:endParaRPr lang="fi-FI"/>
          </a:p>
          <a:p>
            <a:pPr marL="0" indent="0">
              <a:buNone/>
            </a:pPr>
            <a:r>
              <a:rPr lang="fi-FI"/>
              <a:t>Työpaikalla on töissä ja asiakkaana erilaisia ikäryhmiä, kulttuureja, sukupuolia ja seksuaalisia suuntautumisia ja kaikkia kohdellaan tasa-arvoisesti.</a:t>
            </a:r>
          </a:p>
          <a:p>
            <a:pPr marL="0" indent="0">
              <a:buNone/>
            </a:pPr>
            <a:endParaRPr lang="fi-FI"/>
          </a:p>
        </p:txBody>
      </p:sp>
    </p:spTree>
    <p:extLst>
      <p:ext uri="{BB962C8B-B14F-4D97-AF65-F5344CB8AC3E}">
        <p14:creationId xmlns:p14="http://schemas.microsoft.com/office/powerpoint/2010/main" val="330825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E544395-C245-E7AE-F593-1309E3FFA817}"/>
              </a:ext>
            </a:extLst>
          </p:cNvPr>
          <p:cNvSpPr>
            <a:spLocks noGrp="1"/>
          </p:cNvSpPr>
          <p:nvPr>
            <p:ph type="title"/>
          </p:nvPr>
        </p:nvSpPr>
        <p:spPr/>
        <p:txBody>
          <a:bodyPr/>
          <a:lstStyle/>
          <a:p>
            <a:r>
              <a:rPr lang="fi-FI"/>
              <a:t>Ennen jaksoa</a:t>
            </a:r>
          </a:p>
        </p:txBody>
      </p:sp>
      <p:sp>
        <p:nvSpPr>
          <p:cNvPr id="3" name="Sisällön paikkamerkki 2">
            <a:extLst>
              <a:ext uri="{FF2B5EF4-FFF2-40B4-BE49-F238E27FC236}">
                <a16:creationId xmlns:a16="http://schemas.microsoft.com/office/drawing/2014/main" id="{EFAD3668-5139-31F9-B94C-CE71CD92A83C}"/>
              </a:ext>
            </a:extLst>
          </p:cNvPr>
          <p:cNvSpPr>
            <a:spLocks noGrp="1"/>
          </p:cNvSpPr>
          <p:nvPr>
            <p:ph idx="1"/>
          </p:nvPr>
        </p:nvSpPr>
        <p:spPr/>
        <p:txBody>
          <a:bodyPr vert="horz" lIns="91440" tIns="45720" rIns="91440" bIns="45720" rtlCol="0" anchor="t">
            <a:normAutofit/>
          </a:bodyPr>
          <a:lstStyle/>
          <a:p>
            <a:r>
              <a:rPr lang="fi-FI"/>
              <a:t>Heti kun kuulin mahdollisuudesta lähteä jaksolle, olin innostunut.</a:t>
            </a:r>
          </a:p>
          <a:p>
            <a:r>
              <a:rPr lang="fi-FI"/>
              <a:t>Taisin kuulla jaksosta ensimmäistä kertaa englannin tunnilla Karoliinalta.</a:t>
            </a:r>
          </a:p>
          <a:p>
            <a:r>
              <a:rPr lang="fi-FI"/>
              <a:t>Olisi kannattanut vähän enemmän harjoitella espanjan kieltä mutta muuten valmistauduin riittävästi.</a:t>
            </a:r>
          </a:p>
          <a:p>
            <a:r>
              <a:rPr lang="fi-FI"/>
              <a:t>Keudan antama valmennus oli hyvä ja antoi tarpeeksi tietoa jaksosta. Ei tule mieleen mitään jota jäi valmennuksessa kertomatta</a:t>
            </a:r>
          </a:p>
        </p:txBody>
      </p:sp>
    </p:spTree>
    <p:extLst>
      <p:ext uri="{BB962C8B-B14F-4D97-AF65-F5344CB8AC3E}">
        <p14:creationId xmlns:p14="http://schemas.microsoft.com/office/powerpoint/2010/main" val="219910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1769C4A-3BFD-06F4-14B0-99F837C74B9C}"/>
              </a:ext>
            </a:extLst>
          </p:cNvPr>
          <p:cNvSpPr>
            <a:spLocks noGrp="1"/>
          </p:cNvSpPr>
          <p:nvPr>
            <p:ph type="title"/>
          </p:nvPr>
        </p:nvSpPr>
        <p:spPr/>
        <p:txBody>
          <a:bodyPr/>
          <a:lstStyle/>
          <a:p>
            <a:r>
              <a:rPr lang="fi-FI"/>
              <a:t>Työnteko Sevillassa</a:t>
            </a:r>
          </a:p>
        </p:txBody>
      </p:sp>
      <p:sp>
        <p:nvSpPr>
          <p:cNvPr id="3" name="Sisällön paikkamerkki 2">
            <a:extLst>
              <a:ext uri="{FF2B5EF4-FFF2-40B4-BE49-F238E27FC236}">
                <a16:creationId xmlns:a16="http://schemas.microsoft.com/office/drawing/2014/main" id="{6AA0114D-AA87-F827-4518-5706E3BC947C}"/>
              </a:ext>
            </a:extLst>
          </p:cNvPr>
          <p:cNvSpPr>
            <a:spLocks noGrp="1"/>
          </p:cNvSpPr>
          <p:nvPr>
            <p:ph idx="1"/>
          </p:nvPr>
        </p:nvSpPr>
        <p:spPr/>
        <p:txBody>
          <a:bodyPr vert="horz" lIns="91440" tIns="45720" rIns="91440" bIns="45720" rtlCol="0" anchor="t">
            <a:normAutofit/>
          </a:bodyPr>
          <a:lstStyle/>
          <a:p>
            <a:r>
              <a:rPr lang="fi-FI"/>
              <a:t>Työntekeminen oli enimmäkseen positiivinen kokemus. Aluksi oli hieman ahdistavaa/pelottavaa mutta noin viikon sisällä totuin jo työpaikkaan. Suurin osa työkavereista oli mukavia ja auttavaisia.</a:t>
            </a:r>
          </a:p>
          <a:p>
            <a:pPr marL="0" indent="0">
              <a:buNone/>
            </a:pPr>
            <a:r>
              <a:rPr lang="fi-FI"/>
              <a:t>Työpäivät olivat usein aika samanlaisia työtehtävien puolesta       mutta usein tapahtui aina jotain erilaista </a:t>
            </a:r>
          </a:p>
          <a:p>
            <a:pPr marL="0" indent="0">
              <a:buNone/>
            </a:pPr>
            <a:r>
              <a:rPr lang="fi-FI"/>
              <a:t>Huomasin heti ekana päivänä eron työkulttuurissa kun minulle kerrottiin tarkistaa tuotteiden päivämäärät satunnaisesti ja kun salaatteja ei heitetty pois viimeisenä käyttöpäivänä vaan vasta kun ne näyttää pilaantuneelta.  </a:t>
            </a:r>
          </a:p>
        </p:txBody>
      </p:sp>
    </p:spTree>
    <p:extLst>
      <p:ext uri="{BB962C8B-B14F-4D97-AF65-F5344CB8AC3E}">
        <p14:creationId xmlns:p14="http://schemas.microsoft.com/office/powerpoint/2010/main" val="4174070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471D98A4-63C4-4A75-BD52-CB7C4B674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3">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4638503"/>
            <a:ext cx="8384770" cy="1332634"/>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52DAD554-6813-706B-965C-1598C6AD218E}"/>
              </a:ext>
            </a:extLst>
          </p:cNvPr>
          <p:cNvSpPr>
            <a:spLocks noGrp="1"/>
          </p:cNvSpPr>
          <p:nvPr>
            <p:ph type="title"/>
          </p:nvPr>
        </p:nvSpPr>
        <p:spPr>
          <a:xfrm>
            <a:off x="2103121" y="4727173"/>
            <a:ext cx="7985759" cy="868823"/>
          </a:xfrm>
        </p:spPr>
        <p:txBody>
          <a:bodyPr vert="horz" lIns="91440" tIns="45720" rIns="91440" bIns="45720" rtlCol="0" anchor="ctr">
            <a:normAutofit/>
          </a:bodyPr>
          <a:lstStyle/>
          <a:p>
            <a:pPr algn="ctr"/>
            <a:r>
              <a:rPr lang="en-US" sz="4000" kern="1200" err="1">
                <a:latin typeface="+mj-lt"/>
                <a:ea typeface="+mj-ea"/>
                <a:cs typeface="+mj-cs"/>
              </a:rPr>
              <a:t>Kuvia</a:t>
            </a:r>
            <a:r>
              <a:rPr lang="en-US" sz="4000"/>
              <a:t> </a:t>
            </a:r>
            <a:r>
              <a:rPr lang="en-US" sz="4000" err="1"/>
              <a:t>matkalta</a:t>
            </a:r>
            <a:endParaRPr lang="en-US" sz="4000" kern="1200" err="1">
              <a:latin typeface="+mj-lt"/>
            </a:endParaRPr>
          </a:p>
        </p:txBody>
      </p:sp>
      <p:sp>
        <p:nvSpPr>
          <p:cNvPr id="16" name="Rectangle: Rounded Corners 15">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562823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4" name="Marcador de contenido 3">
            <a:extLst>
              <a:ext uri="{FF2B5EF4-FFF2-40B4-BE49-F238E27FC236}">
                <a16:creationId xmlns:a16="http://schemas.microsoft.com/office/drawing/2014/main" id="{4C78A1ED-FC9D-8955-EBCD-CBEC4B86AC8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r="7691" b="-4"/>
          <a:stretch>
            <a:fillRect/>
          </a:stretch>
        </p:blipFill>
        <p:spPr>
          <a:xfrm>
            <a:off x="246888" y="299258"/>
            <a:ext cx="2834640" cy="4094573"/>
          </a:xfrm>
          <a:prstGeom prst="rect">
            <a:avLst/>
          </a:prstGeom>
        </p:spPr>
      </p:pic>
      <p:pic>
        <p:nvPicPr>
          <p:cNvPr id="6" name="Imagen 5">
            <a:extLst>
              <a:ext uri="{FF2B5EF4-FFF2-40B4-BE49-F238E27FC236}">
                <a16:creationId xmlns:a16="http://schemas.microsoft.com/office/drawing/2014/main" id="{E7470CE0-AD44-68CC-332B-C99FF3E15AA5}"/>
              </a:ext>
            </a:extLst>
          </p:cNvPr>
          <p:cNvPicPr>
            <a:picLocks noChangeAspect="1"/>
          </p:cNvPicPr>
          <p:nvPr/>
        </p:nvPicPr>
        <p:blipFill>
          <a:blip r:embed="rId3" cstate="print">
            <a:extLst>
              <a:ext uri="{28A0092B-C50C-407E-A947-70E740481C1C}">
                <a14:useLocalDpi xmlns:a14="http://schemas.microsoft.com/office/drawing/2010/main" val="0"/>
              </a:ext>
            </a:extLst>
          </a:blip>
          <a:srcRect l="7695" r="-4" b="-4"/>
          <a:stretch>
            <a:fillRect/>
          </a:stretch>
        </p:blipFill>
        <p:spPr>
          <a:xfrm>
            <a:off x="3200400" y="299258"/>
            <a:ext cx="2834640" cy="4094573"/>
          </a:xfrm>
          <a:prstGeom prst="rect">
            <a:avLst/>
          </a:prstGeom>
        </p:spPr>
      </p:pic>
      <p:pic>
        <p:nvPicPr>
          <p:cNvPr id="5" name="Imagen 4">
            <a:extLst>
              <a:ext uri="{FF2B5EF4-FFF2-40B4-BE49-F238E27FC236}">
                <a16:creationId xmlns:a16="http://schemas.microsoft.com/office/drawing/2014/main" id="{9B67B22B-ECE6-DF18-56F8-8DF533AD737F}"/>
              </a:ext>
            </a:extLst>
          </p:cNvPr>
          <p:cNvPicPr>
            <a:picLocks noChangeAspect="1"/>
          </p:cNvPicPr>
          <p:nvPr/>
        </p:nvPicPr>
        <p:blipFill>
          <a:blip r:embed="rId4" cstate="print">
            <a:extLst>
              <a:ext uri="{28A0092B-C50C-407E-A947-70E740481C1C}">
                <a14:useLocalDpi xmlns:a14="http://schemas.microsoft.com/office/drawing/2010/main" val="0"/>
              </a:ext>
            </a:extLst>
          </a:blip>
          <a:srcRect r="7691" b="-4"/>
          <a:stretch>
            <a:fillRect/>
          </a:stretch>
        </p:blipFill>
        <p:spPr>
          <a:xfrm>
            <a:off x="6153912" y="299258"/>
            <a:ext cx="2834640" cy="4094573"/>
          </a:xfrm>
          <a:prstGeom prst="rect">
            <a:avLst/>
          </a:prstGeom>
        </p:spPr>
      </p:pic>
      <p:pic>
        <p:nvPicPr>
          <p:cNvPr id="7" name="Imagen 6">
            <a:extLst>
              <a:ext uri="{FF2B5EF4-FFF2-40B4-BE49-F238E27FC236}">
                <a16:creationId xmlns:a16="http://schemas.microsoft.com/office/drawing/2014/main" id="{C233F8CA-B5BE-CAED-F40F-C9E4DAEDEB10}"/>
              </a:ext>
            </a:extLst>
          </p:cNvPr>
          <p:cNvPicPr>
            <a:picLocks noChangeAspect="1"/>
          </p:cNvPicPr>
          <p:nvPr/>
        </p:nvPicPr>
        <p:blipFill>
          <a:blip r:embed="rId5" cstate="print">
            <a:extLst>
              <a:ext uri="{28A0092B-C50C-407E-A947-70E740481C1C}">
                <a14:useLocalDpi xmlns:a14="http://schemas.microsoft.com/office/drawing/2010/main" val="0"/>
              </a:ext>
            </a:extLst>
          </a:blip>
          <a:srcRect l="27620" r="20459" b="3"/>
          <a:stretch>
            <a:fillRect/>
          </a:stretch>
        </p:blipFill>
        <p:spPr>
          <a:xfrm>
            <a:off x="9107424" y="299258"/>
            <a:ext cx="2834640" cy="4094573"/>
          </a:xfrm>
          <a:prstGeom prst="rect">
            <a:avLst/>
          </a:prstGeom>
        </p:spPr>
      </p:pic>
    </p:spTree>
    <p:extLst>
      <p:ext uri="{BB962C8B-B14F-4D97-AF65-F5344CB8AC3E}">
        <p14:creationId xmlns:p14="http://schemas.microsoft.com/office/powerpoint/2010/main" val="3615745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4D46D4D7-4CC5-29BB-4FEC-41474BBC5867}"/>
              </a:ext>
            </a:extLst>
          </p:cNvPr>
          <p:cNvSpPr>
            <a:spLocks noGrp="1"/>
          </p:cNvSpPr>
          <p:nvPr>
            <p:ph idx="1"/>
          </p:nvPr>
        </p:nvSpPr>
        <p:spPr>
          <a:xfrm>
            <a:off x="838200" y="517715"/>
            <a:ext cx="10515600" cy="5659248"/>
          </a:xfrm>
        </p:spPr>
        <p:txBody>
          <a:bodyPr vert="horz" lIns="91440" tIns="45720" rIns="91440" bIns="45720" rtlCol="0" anchor="t">
            <a:normAutofit/>
          </a:bodyPr>
          <a:lstStyle/>
          <a:p>
            <a:r>
              <a:rPr lang="fi-FI"/>
              <a:t>Matkalla en kohdannut kauhean monta ongelmaa paitsi kun olin kipeänä ja menin terveysasemalle niin se oli todella säätöä kun kukaan ei oikeen puhunut englantia. Lääkärin mukaan en tainnut olla tarpeaksi kipeä vaikka minulla oli kuumetta ja en saanut tarvittavia papereita niin siinä tein kyllä virheen. Olisi varmaan pitänyt soittaa ohjaajalle siinä tilanteessa.</a:t>
            </a:r>
          </a:p>
          <a:p>
            <a:r>
              <a:rPr lang="fi-FI"/>
              <a:t>Tulevien kohteeseen menevät opiskelijat pitäisi ymmärtää että espanjalaiset voi vaikuttaa vihaisilta vaikka ei välttämättä pidä paikkansa.</a:t>
            </a:r>
          </a:p>
          <a:p>
            <a:r>
              <a:rPr lang="fi-FI"/>
              <a:t>Harjoittelisin enemmän kieltä ennen kun menen ulkomaille ja kirjoittaisin alas kaikki mihin käytän matkabudjettini vaikka nyt rahat riitti ihan hyvin niin olisi kiva tietää kuinka paljon rahaa meni esimerkiksi ulkona syömiseen.</a:t>
            </a:r>
          </a:p>
        </p:txBody>
      </p:sp>
    </p:spTree>
    <p:extLst>
      <p:ext uri="{BB962C8B-B14F-4D97-AF65-F5344CB8AC3E}">
        <p14:creationId xmlns:p14="http://schemas.microsoft.com/office/powerpoint/2010/main" val="1028782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13BDAB6-5430-2527-01FA-AC37C67B6E8B}"/>
              </a:ext>
            </a:extLst>
          </p:cNvPr>
          <p:cNvSpPr>
            <a:spLocks noGrp="1"/>
          </p:cNvSpPr>
          <p:nvPr>
            <p:ph type="title"/>
          </p:nvPr>
        </p:nvSpPr>
        <p:spPr/>
        <p:txBody>
          <a:bodyPr/>
          <a:lstStyle/>
          <a:p>
            <a:r>
              <a:rPr lang="fi-FI"/>
              <a:t>Asioita josta pidin ja en pitänyt kulttuurista</a:t>
            </a:r>
          </a:p>
        </p:txBody>
      </p:sp>
      <p:sp>
        <p:nvSpPr>
          <p:cNvPr id="3" name="Sisällön paikkamerkki 2">
            <a:extLst>
              <a:ext uri="{FF2B5EF4-FFF2-40B4-BE49-F238E27FC236}">
                <a16:creationId xmlns:a16="http://schemas.microsoft.com/office/drawing/2014/main" id="{6FC33738-36D8-17E9-C4B5-17C4CEC21C35}"/>
              </a:ext>
            </a:extLst>
          </p:cNvPr>
          <p:cNvSpPr>
            <a:spLocks noGrp="1"/>
          </p:cNvSpPr>
          <p:nvPr>
            <p:ph idx="1"/>
          </p:nvPr>
        </p:nvSpPr>
        <p:spPr/>
        <p:txBody>
          <a:bodyPr vert="horz" lIns="91440" tIns="45720" rIns="91440" bIns="45720" rtlCol="0" anchor="t">
            <a:normAutofit/>
          </a:bodyPr>
          <a:lstStyle/>
          <a:p>
            <a:pPr marL="0" indent="0">
              <a:buNone/>
            </a:pPr>
            <a:r>
              <a:rPr lang="fi-FI"/>
              <a:t>Pidin erityisesti rennosta työkulttuurista. Työt saatiin kyllä jotenkin tehtyä mutta välillä takahuoneessa oli varmaan 5 ihmistä vaan juttelemassa lujaa toisilleen. Myös ihmiset saattoi alkaa tanssimaan tai laulamaan musiikin mukaan.</a:t>
            </a:r>
          </a:p>
          <a:p>
            <a:pPr marL="0" indent="0">
              <a:buNone/>
            </a:pPr>
            <a:endParaRPr lang="fi-FI"/>
          </a:p>
          <a:p>
            <a:pPr marL="0" indent="0">
              <a:buNone/>
            </a:pPr>
            <a:r>
              <a:rPr lang="fi-FI"/>
              <a:t>Ainoa mistä en erityisesti pitänyt oli se musiikki mitä he kuuntelee mutta ehkä sitä oppii nauttimaan.</a:t>
            </a:r>
          </a:p>
        </p:txBody>
      </p:sp>
    </p:spTree>
    <p:extLst>
      <p:ext uri="{BB962C8B-B14F-4D97-AF65-F5344CB8AC3E}">
        <p14:creationId xmlns:p14="http://schemas.microsoft.com/office/powerpoint/2010/main" val="1708977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9773D40-C1D5-E732-781F-6CC109A1D377}"/>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5400"/>
              <a:t>Kuvassa </a:t>
            </a:r>
            <a:r>
              <a:rPr lang="en-US" sz="5400" err="1"/>
              <a:t>näkyy</a:t>
            </a:r>
            <a:r>
              <a:rPr lang="en-US" sz="5400"/>
              <a:t> </a:t>
            </a:r>
            <a:r>
              <a:rPr lang="en-US" sz="5400" err="1"/>
              <a:t>kun</a:t>
            </a:r>
            <a:r>
              <a:rPr lang="en-US" sz="5400"/>
              <a:t> </a:t>
            </a:r>
            <a:r>
              <a:rPr lang="en-US" sz="5400" err="1"/>
              <a:t>rakennettiin</a:t>
            </a:r>
            <a:r>
              <a:rPr lang="en-US" sz="5400"/>
              <a:t> </a:t>
            </a:r>
            <a:r>
              <a:rPr lang="en-US" sz="5400" err="1"/>
              <a:t>pahvinkeräys</a:t>
            </a:r>
            <a:r>
              <a:rPr lang="en-US" sz="5400"/>
              <a:t> </a:t>
            </a:r>
            <a:r>
              <a:rPr lang="en-US" sz="5400" err="1"/>
              <a:t>säiliötä</a:t>
            </a:r>
            <a:r>
              <a:rPr lang="en-US" sz="5400"/>
              <a:t> </a:t>
            </a:r>
            <a:r>
              <a:rPr lang="en-US" sz="5400" err="1"/>
              <a:t>itse</a:t>
            </a:r>
            <a:r>
              <a:rPr lang="en-US" sz="5400"/>
              <a:t> </a:t>
            </a:r>
            <a:r>
              <a:rPr lang="en-US" sz="5400" err="1"/>
              <a:t>pahvista</a:t>
            </a:r>
            <a:r>
              <a:rPr lang="en-US" sz="5400"/>
              <a:t>.</a:t>
            </a:r>
          </a:p>
        </p:txBody>
      </p:sp>
      <p:sp>
        <p:nvSpPr>
          <p:cNvPr id="5" name="Tekstiruutu 4">
            <a:extLst>
              <a:ext uri="{FF2B5EF4-FFF2-40B4-BE49-F238E27FC236}">
                <a16:creationId xmlns:a16="http://schemas.microsoft.com/office/drawing/2014/main" id="{090E9B25-98FC-D027-852F-89FAB7C7DE94}"/>
              </a:ext>
            </a:extLst>
          </p:cNvPr>
          <p:cNvSpPr txBox="1"/>
          <p:nvPr/>
        </p:nvSpPr>
        <p:spPr>
          <a:xfrm>
            <a:off x="5297760" y="4636008"/>
            <a:ext cx="6251111" cy="1572768"/>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Bef>
                <a:spcPts val="1000"/>
              </a:spcBef>
            </a:pPr>
            <a:r>
              <a:rPr lang="en-US" sz="2400" err="1"/>
              <a:t>Tätä</a:t>
            </a:r>
            <a:r>
              <a:rPr lang="en-US" sz="2400"/>
              <a:t> </a:t>
            </a:r>
            <a:r>
              <a:rPr lang="en-US" sz="2400" err="1"/>
              <a:t>kutsutaan</a:t>
            </a:r>
            <a:r>
              <a:rPr lang="en-US" sz="2400"/>
              <a:t> </a:t>
            </a:r>
            <a:r>
              <a:rPr lang="en-US" sz="2400" err="1"/>
              <a:t>nimellä</a:t>
            </a:r>
            <a:r>
              <a:rPr lang="en-US" sz="2400"/>
              <a:t> " </a:t>
            </a:r>
            <a:r>
              <a:rPr lang="en-US" sz="2400" err="1"/>
              <a:t>Cartonera</a:t>
            </a:r>
            <a:r>
              <a:rPr lang="en-US" sz="2400"/>
              <a:t> "</a:t>
            </a:r>
          </a:p>
          <a:p>
            <a:pPr>
              <a:lnSpc>
                <a:spcPct val="90000"/>
              </a:lnSpc>
              <a:spcBef>
                <a:spcPts val="1000"/>
              </a:spcBef>
            </a:pPr>
            <a:r>
              <a:rPr lang="en-US" sz="2400"/>
              <a:t>En </a:t>
            </a:r>
            <a:r>
              <a:rPr lang="en-US" sz="2400" err="1"/>
              <a:t>tiedä</a:t>
            </a:r>
            <a:r>
              <a:rPr lang="en-US" sz="2400"/>
              <a:t> </a:t>
            </a:r>
            <a:r>
              <a:rPr lang="en-US" sz="2400" err="1"/>
              <a:t>tehdäänkö</a:t>
            </a:r>
            <a:r>
              <a:rPr lang="en-US" sz="2400"/>
              <a:t> tai </a:t>
            </a:r>
            <a:r>
              <a:rPr lang="en-US" sz="2400" err="1"/>
              <a:t>ollaanko</a:t>
            </a:r>
            <a:r>
              <a:rPr lang="en-US" sz="2400"/>
              <a:t> </a:t>
            </a:r>
            <a:r>
              <a:rPr lang="en-US" sz="2400" err="1"/>
              <a:t>joskus</a:t>
            </a:r>
            <a:r>
              <a:rPr lang="en-US" sz="2400"/>
              <a:t> </a:t>
            </a:r>
            <a:r>
              <a:rPr lang="en-US" sz="2400" err="1"/>
              <a:t>tehty</a:t>
            </a:r>
            <a:r>
              <a:rPr lang="en-US" sz="2400"/>
              <a:t> </a:t>
            </a:r>
            <a:r>
              <a:rPr lang="en-US" sz="2400" err="1"/>
              <a:t>näin</a:t>
            </a:r>
            <a:r>
              <a:rPr lang="en-US" sz="2400"/>
              <a:t> </a:t>
            </a:r>
            <a:r>
              <a:rPr lang="en-US" sz="2400" err="1"/>
              <a:t>suomessa</a:t>
            </a:r>
            <a:r>
              <a:rPr lang="en-US" sz="2400"/>
              <a:t> </a:t>
            </a:r>
            <a:r>
              <a:rPr lang="en-US" sz="2400" err="1"/>
              <a:t>mutta</a:t>
            </a:r>
            <a:r>
              <a:rPr lang="en-US" sz="2400"/>
              <a:t> </a:t>
            </a:r>
            <a:r>
              <a:rPr lang="en-US" sz="2400" err="1"/>
              <a:t>itse</a:t>
            </a:r>
            <a:r>
              <a:rPr lang="en-US" sz="2400"/>
              <a:t> </a:t>
            </a:r>
            <a:r>
              <a:rPr lang="en-US" sz="2400" err="1"/>
              <a:t>ainakin</a:t>
            </a:r>
            <a:r>
              <a:rPr lang="en-US" sz="2400"/>
              <a:t> </a:t>
            </a:r>
            <a:r>
              <a:rPr lang="en-US" sz="2400" err="1"/>
              <a:t>yllätyin</a:t>
            </a:r>
            <a:r>
              <a:rPr lang="en-US" sz="2400"/>
              <a:t>.</a:t>
            </a:r>
          </a:p>
        </p:txBody>
      </p:sp>
      <p:pic>
        <p:nvPicPr>
          <p:cNvPr id="4" name="Marcador de contenido 3">
            <a:extLst>
              <a:ext uri="{FF2B5EF4-FFF2-40B4-BE49-F238E27FC236}">
                <a16:creationId xmlns:a16="http://schemas.microsoft.com/office/drawing/2014/main" id="{35261262-97E5-E125-AE8F-1EF6F384907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1" b="33737"/>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sX0" fmla="*/ 0 w 4243589"/>
              <a:gd name="csY0" fmla="*/ 0 h 18288"/>
              <a:gd name="csX1" fmla="*/ 563791 w 4243589"/>
              <a:gd name="csY1" fmla="*/ 0 h 18288"/>
              <a:gd name="csX2" fmla="*/ 1042710 w 4243589"/>
              <a:gd name="csY2" fmla="*/ 0 h 18288"/>
              <a:gd name="csX3" fmla="*/ 1564066 w 4243589"/>
              <a:gd name="csY3" fmla="*/ 0 h 18288"/>
              <a:gd name="csX4" fmla="*/ 2212729 w 4243589"/>
              <a:gd name="csY4" fmla="*/ 0 h 18288"/>
              <a:gd name="csX5" fmla="*/ 2776520 w 4243589"/>
              <a:gd name="csY5" fmla="*/ 0 h 18288"/>
              <a:gd name="csX6" fmla="*/ 3297875 w 4243589"/>
              <a:gd name="csY6" fmla="*/ 0 h 18288"/>
              <a:gd name="csX7" fmla="*/ 4243589 w 4243589"/>
              <a:gd name="csY7" fmla="*/ 0 h 18288"/>
              <a:gd name="csX8" fmla="*/ 4243589 w 4243589"/>
              <a:gd name="csY8" fmla="*/ 18288 h 18288"/>
              <a:gd name="csX9" fmla="*/ 3637362 w 4243589"/>
              <a:gd name="csY9" fmla="*/ 18288 h 18288"/>
              <a:gd name="csX10" fmla="*/ 3116007 w 4243589"/>
              <a:gd name="csY10" fmla="*/ 18288 h 18288"/>
              <a:gd name="csX11" fmla="*/ 2424908 w 4243589"/>
              <a:gd name="csY11" fmla="*/ 18288 h 18288"/>
              <a:gd name="csX12" fmla="*/ 1861117 w 4243589"/>
              <a:gd name="csY12" fmla="*/ 18288 h 18288"/>
              <a:gd name="csX13" fmla="*/ 1382198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904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2A77FC-64CF-9DED-B26F-6E55919C283F}"/>
              </a:ext>
            </a:extLst>
          </p:cNvPr>
          <p:cNvSpPr>
            <a:spLocks noGrp="1"/>
          </p:cNvSpPr>
          <p:nvPr>
            <p:ph type="title"/>
          </p:nvPr>
        </p:nvSpPr>
        <p:spPr/>
        <p:txBody>
          <a:bodyPr/>
          <a:lstStyle/>
          <a:p>
            <a:r>
              <a:rPr lang="fi-FI"/>
              <a:t>Kulttuuri</a:t>
            </a:r>
          </a:p>
        </p:txBody>
      </p:sp>
      <p:sp>
        <p:nvSpPr>
          <p:cNvPr id="3" name="Sisällön paikkamerkki 2">
            <a:extLst>
              <a:ext uri="{FF2B5EF4-FFF2-40B4-BE49-F238E27FC236}">
                <a16:creationId xmlns:a16="http://schemas.microsoft.com/office/drawing/2014/main" id="{43CE3986-DE74-815A-A2BD-7D5BE8D17A03}"/>
              </a:ext>
            </a:extLst>
          </p:cNvPr>
          <p:cNvSpPr>
            <a:spLocks noGrp="1"/>
          </p:cNvSpPr>
          <p:nvPr>
            <p:ph idx="1"/>
          </p:nvPr>
        </p:nvSpPr>
        <p:spPr>
          <a:xfrm>
            <a:off x="838200" y="1682750"/>
            <a:ext cx="10515600" cy="4827587"/>
          </a:xfrm>
        </p:spPr>
        <p:txBody>
          <a:bodyPr vert="horz" lIns="91440" tIns="45720" rIns="91440" bIns="45720" rtlCol="0" anchor="t">
            <a:normAutofit/>
          </a:bodyPr>
          <a:lstStyle/>
          <a:p>
            <a:r>
              <a:rPr lang="fi-FI"/>
              <a:t>Suomessa on avun saaminen paljon parempaa. Esimerkiksi kodittomia on paljon enemmän Sevillan kaduilla makaamassa.</a:t>
            </a:r>
          </a:p>
          <a:p>
            <a:r>
              <a:rPr lang="fi-FI"/>
              <a:t>Espanjassa mielestäni ihmiset osaa oikeasti nauttia niitten elämästä eikä ne välttämättä ole niin tosissaan kaikesta ja mielestäni suomalaisten olisi hyvä oppia se.</a:t>
            </a:r>
          </a:p>
          <a:p>
            <a:r>
              <a:rPr lang="fi-FI"/>
              <a:t>Opin ettei ihmiset yleensä tuomitse jos et osaa niitten kieltä täydellisesti ja yleensä he jopa auttaa oppimaan.</a:t>
            </a:r>
          </a:p>
          <a:p>
            <a:r>
              <a:rPr lang="fi-FI"/>
              <a:t>Jos jotain erityisosaamista opin niin varmaan tuommoisen uuden  pahvinkeräys menetelmän.</a:t>
            </a:r>
          </a:p>
          <a:p>
            <a:r>
              <a:rPr lang="fi-FI"/>
              <a:t>Vaihtojakso vaikutti aika paljon kielitaitoon ei vaan espanjan kieleen vaan myös englannin koska sitä tuli aika paljon puhuttua.</a:t>
            </a:r>
          </a:p>
        </p:txBody>
      </p:sp>
    </p:spTree>
    <p:extLst>
      <p:ext uri="{BB962C8B-B14F-4D97-AF65-F5344CB8AC3E}">
        <p14:creationId xmlns:p14="http://schemas.microsoft.com/office/powerpoint/2010/main" val="11728597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327CEA-139F-D460-71E2-8DF3D39B4BAF}"/>
              </a:ext>
            </a:extLst>
          </p:cNvPr>
          <p:cNvSpPr>
            <a:spLocks noGrp="1"/>
          </p:cNvSpPr>
          <p:nvPr>
            <p:ph type="title"/>
          </p:nvPr>
        </p:nvSpPr>
        <p:spPr/>
        <p:txBody>
          <a:bodyPr/>
          <a:lstStyle/>
          <a:p>
            <a:r>
              <a:rPr lang="fi-FI"/>
              <a:t>Mitä kaikkea tein vapaa ajalla? </a:t>
            </a:r>
            <a:r>
              <a:rPr lang="fi-FI" sz="2000"/>
              <a:t>(kuvia seuraavissa dioissa)</a:t>
            </a:r>
          </a:p>
        </p:txBody>
      </p:sp>
      <p:sp>
        <p:nvSpPr>
          <p:cNvPr id="3" name="Sisällön paikkamerkki 2">
            <a:extLst>
              <a:ext uri="{FF2B5EF4-FFF2-40B4-BE49-F238E27FC236}">
                <a16:creationId xmlns:a16="http://schemas.microsoft.com/office/drawing/2014/main" id="{C6EACB95-1CF9-1A2F-56C5-5848DC4AEEAD}"/>
              </a:ext>
            </a:extLst>
          </p:cNvPr>
          <p:cNvSpPr>
            <a:spLocks noGrp="1"/>
          </p:cNvSpPr>
          <p:nvPr>
            <p:ph idx="1"/>
          </p:nvPr>
        </p:nvSpPr>
        <p:spPr/>
        <p:txBody>
          <a:bodyPr vert="horz" lIns="91440" tIns="45720" rIns="91440" bIns="45720" rtlCol="0" anchor="t">
            <a:normAutofit/>
          </a:bodyPr>
          <a:lstStyle/>
          <a:p>
            <a:pPr marL="0" indent="0">
              <a:buNone/>
            </a:pPr>
            <a:r>
              <a:rPr lang="fi-FI"/>
              <a:t>6 viikkoa oli ehdottomasti tarpeeksi aikaa tehdä vaikka ja mitä.</a:t>
            </a:r>
          </a:p>
          <a:p>
            <a:pPr>
              <a:buFont typeface="Calibri" panose="020B0604020202020204" pitchFamily="34" charset="0"/>
              <a:buChar char="-"/>
            </a:pPr>
            <a:r>
              <a:rPr lang="fi-FI"/>
              <a:t> Kävin viereisessä huvipuistossa Isla magicassa.</a:t>
            </a:r>
          </a:p>
          <a:p>
            <a:pPr>
              <a:buFont typeface="Calibri" panose="020B0604020202020204" pitchFamily="34" charset="0"/>
              <a:buChar char="-"/>
            </a:pPr>
            <a:r>
              <a:rPr lang="fi-FI"/>
              <a:t>Vietin yhden viikonlopun Fuengirolassa. Kysyin jos voisin tehdä lauantaina töitä jotta voisin vielä maanantain viettää Fuengirolassa ja se onnistui joka oli kiva.</a:t>
            </a:r>
          </a:p>
          <a:p>
            <a:pPr>
              <a:buFont typeface="Calibri" panose="020B0604020202020204" pitchFamily="34" charset="0"/>
              <a:buChar char="-"/>
            </a:pPr>
            <a:r>
              <a:rPr lang="fi-FI"/>
              <a:t>Kävin viereisessä rantakaupungissa Cadiz.</a:t>
            </a:r>
          </a:p>
          <a:p>
            <a:pPr>
              <a:buFont typeface="Calibri" panose="020B0604020202020204" pitchFamily="34" charset="0"/>
              <a:buChar char="-"/>
            </a:pPr>
            <a:r>
              <a:rPr lang="fi-FI"/>
              <a:t>Kävin minigolfaamassa</a:t>
            </a:r>
          </a:p>
          <a:p>
            <a:pPr>
              <a:buFont typeface="Calibri" panose="020B0604020202020204" pitchFamily="34" charset="0"/>
              <a:buChar char="-"/>
            </a:pPr>
            <a:r>
              <a:rPr lang="fi-FI"/>
              <a:t>Kävin monissa kaupoissa, ravintoloissa ja kahviloissa.</a:t>
            </a:r>
          </a:p>
          <a:p>
            <a:pPr>
              <a:buFont typeface="Calibri" panose="020B0604020202020204" pitchFamily="34" charset="0"/>
              <a:buChar char="-"/>
            </a:pPr>
            <a:r>
              <a:rPr lang="fi-FI"/>
              <a:t>Katselin erilaisia nähtävyyksia kuten Plaza de Espana</a:t>
            </a:r>
          </a:p>
        </p:txBody>
      </p:sp>
    </p:spTree>
    <p:extLst>
      <p:ext uri="{BB962C8B-B14F-4D97-AF65-F5344CB8AC3E}">
        <p14:creationId xmlns:p14="http://schemas.microsoft.com/office/powerpoint/2010/main" val="526602526"/>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6be92a1-9c2e-45bd-bc7a-77e2bc8acba2" xsi:nil="true"/>
    <lcf76f155ced4ddcb4097134ff3c332f xmlns="99c4edd6-4692-4bdc-b7c2-f7fdb8cf042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03CF28071C79A14B9F22182B9B92C540" ma:contentTypeVersion="14" ma:contentTypeDescription="Luo uusi asiakirja." ma:contentTypeScope="" ma:versionID="56a30bd4ebc9b713138481985a31de48">
  <xsd:schema xmlns:xsd="http://www.w3.org/2001/XMLSchema" xmlns:xs="http://www.w3.org/2001/XMLSchema" xmlns:p="http://schemas.microsoft.com/office/2006/metadata/properties" xmlns:ns2="99c4edd6-4692-4bdc-b7c2-f7fdb8cf042f" xmlns:ns3="76be92a1-9c2e-45bd-bc7a-77e2bc8acba2" targetNamespace="http://schemas.microsoft.com/office/2006/metadata/properties" ma:root="true" ma:fieldsID="ba19d772ba16d7292123c2d80ee10f16" ns2:_="" ns3:_="">
    <xsd:import namespace="99c4edd6-4692-4bdc-b7c2-f7fdb8cf042f"/>
    <xsd:import namespace="76be92a1-9c2e-45bd-bc7a-77e2bc8acb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c4edd6-4692-4bdc-b7c2-f7fdb8cf04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Kuvien tunnisteet" ma:readOnly="false" ma:fieldId="{5cf76f15-5ced-4ddc-b409-7134ff3c332f}" ma:taxonomyMulti="true" ma:sspId="e26c6a39-ca17-4711-8675-0cb8c6f60fa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be92a1-9c2e-45bd-bc7a-77e2bc8acba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dd0f33d-fe13-403c-8599-a549581989f7}" ma:internalName="TaxCatchAll" ma:showField="CatchAllData" ma:web="76be92a1-9c2e-45bd-bc7a-77e2bc8acb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30CB4A-7E3A-49BA-ADF5-48CA42E10F6C}">
  <ds:schemaRefs>
    <ds:schemaRef ds:uri="http://schemas.microsoft.com/office/2006/metadata/properties"/>
    <ds:schemaRef ds:uri="http://schemas.microsoft.com/office/infopath/2007/PartnerControls"/>
    <ds:schemaRef ds:uri="76be92a1-9c2e-45bd-bc7a-77e2bc8acba2"/>
    <ds:schemaRef ds:uri="99c4edd6-4692-4bdc-b7c2-f7fdb8cf042f"/>
  </ds:schemaRefs>
</ds:datastoreItem>
</file>

<file path=customXml/itemProps2.xml><?xml version="1.0" encoding="utf-8"?>
<ds:datastoreItem xmlns:ds="http://schemas.openxmlformats.org/officeDocument/2006/customXml" ds:itemID="{456DBCB9-1373-4C46-9D2B-EA1AF6B2DFBA}">
  <ds:schemaRefs>
    <ds:schemaRef ds:uri="http://schemas.microsoft.com/sharepoint/v3/contenttype/forms"/>
  </ds:schemaRefs>
</ds:datastoreItem>
</file>

<file path=customXml/itemProps3.xml><?xml version="1.0" encoding="utf-8"?>
<ds:datastoreItem xmlns:ds="http://schemas.openxmlformats.org/officeDocument/2006/customXml" ds:itemID="{2C1D1C04-5D62-4882-A7CD-A1850A9201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c4edd6-4692-4bdc-b7c2-f7fdb8cf042f"/>
    <ds:schemaRef ds:uri="76be92a1-9c2e-45bd-bc7a-77e2bc8acb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960</Words>
  <Application>Microsoft Office PowerPoint</Application>
  <PresentationFormat>Laajakuva</PresentationFormat>
  <Paragraphs>81</Paragraphs>
  <Slides>17</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17</vt:i4>
      </vt:variant>
    </vt:vector>
  </HeadingPairs>
  <TitlesOfParts>
    <vt:vector size="23" baseType="lpstr">
      <vt:lpstr>Aptos</vt:lpstr>
      <vt:lpstr>Aptos Display</vt:lpstr>
      <vt:lpstr>Arial</vt:lpstr>
      <vt:lpstr>Avenir Next LT Pro</vt:lpstr>
      <vt:lpstr>Calibri</vt:lpstr>
      <vt:lpstr>Office-teema</vt:lpstr>
      <vt:lpstr>Sevilla</vt:lpstr>
      <vt:lpstr>Ennen jaksoa</vt:lpstr>
      <vt:lpstr>Työnteko Sevillassa</vt:lpstr>
      <vt:lpstr>Kuvia matkalta</vt:lpstr>
      <vt:lpstr>PowerPoint-esitys</vt:lpstr>
      <vt:lpstr>Asioita josta pidin ja en pitänyt kulttuurista</vt:lpstr>
      <vt:lpstr>Kuvassa näkyy kun rakennettiin pahvinkeräys säiliötä itse pahvista.</vt:lpstr>
      <vt:lpstr>Kulttuuri</vt:lpstr>
      <vt:lpstr>Mitä kaikkea tein vapaa ajalla? (kuvia seuraavissa dioissa)</vt:lpstr>
      <vt:lpstr>PowerPoint-esitys</vt:lpstr>
      <vt:lpstr>PowerPoint-esitys</vt:lpstr>
      <vt:lpstr>Arki-elämä ja majoitus</vt:lpstr>
      <vt:lpstr>Lisää Sevicistä</vt:lpstr>
      <vt:lpstr>Matkustaminen</vt:lpstr>
      <vt:lpstr>Terveiset</vt:lpstr>
      <vt:lpstr>Kestävän kehityksen edistäminen</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Sevilla</dc:title>
  <dc:creator/>
  <cp:lastModifiedBy>Oona Haanpää</cp:lastModifiedBy>
  <cp:revision>5</cp:revision>
  <dcterms:created xsi:type="dcterms:W3CDTF">2026-05-22T18:29:45Z</dcterms:created>
  <dcterms:modified xsi:type="dcterms:W3CDTF">2026-06-02T11:13:57Z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0x01010003CF28071C79A14B9F22182B9B92C540</vt:lpwstr>
  </property>
</Properties>
</file>