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6" r:id="rId5"/>
    <p:sldId id="257" r:id="rId6"/>
    <p:sldId id="258" r:id="rId7"/>
    <p:sldId id="259" r:id="rId8"/>
    <p:sldId id="260" r:id="rId9"/>
    <p:sldId id="261" r:id="rId10"/>
    <p:sldId id="262" r:id="rId11"/>
    <p:sldId id="263" r:id="rId12"/>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1DB510-035B-40C3-98F7-B8542391EA9C}" v="24" dt="2026-05-27T08:36:15.5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447" autoAdjust="0"/>
  </p:normalViewPr>
  <p:slideViewPr>
    <p:cSldViewPr snapToGrid="0">
      <p:cViewPr varScale="1">
        <p:scale>
          <a:sx n="74" d="100"/>
          <a:sy n="74" d="100"/>
        </p:scale>
        <p:origin x="37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F8C657-BCE1-4664-B72A-39AB3E6600AD}" type="datetimeFigureOut">
              <a:rPr lang="fi-FI" smtClean="0"/>
              <a:t>4.6.2026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D7EEDB-3208-4D78-8DBF-A5CF24815712}" type="slidenum">
              <a:rPr lang="fi-FI" smtClean="0"/>
              <a:t>‹#›</a:t>
            </a:fld>
            <a:endParaRPr lang="fi-FI"/>
          </a:p>
        </p:txBody>
      </p:sp>
    </p:spTree>
    <p:extLst>
      <p:ext uri="{BB962C8B-B14F-4D97-AF65-F5344CB8AC3E}">
        <p14:creationId xmlns:p14="http://schemas.microsoft.com/office/powerpoint/2010/main" val="1852242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5D7EEDB-3208-4D78-8DBF-A5CF24815712}" type="slidenum">
              <a:rPr lang="fi-FI" smtClean="0"/>
              <a:t>3</a:t>
            </a:fld>
            <a:endParaRPr lang="fi-FI"/>
          </a:p>
        </p:txBody>
      </p:sp>
    </p:spTree>
    <p:extLst>
      <p:ext uri="{BB962C8B-B14F-4D97-AF65-F5344CB8AC3E}">
        <p14:creationId xmlns:p14="http://schemas.microsoft.com/office/powerpoint/2010/main" val="1809589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6CDB2B0-CBDA-3F09-E27E-EEFFEB1D942C}"/>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DD6334B9-146E-32B6-C620-4F6DF35EA2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A97E50E-91D9-939A-E00F-CFFAA99A2CBD}"/>
              </a:ext>
            </a:extLst>
          </p:cNvPr>
          <p:cNvSpPr>
            <a:spLocks noGrp="1"/>
          </p:cNvSpPr>
          <p:nvPr>
            <p:ph type="dt" sz="half" idx="10"/>
          </p:nvPr>
        </p:nvSpPr>
        <p:spPr/>
        <p:txBody>
          <a:bodyPr/>
          <a:lstStyle/>
          <a:p>
            <a:fld id="{FF7E89E9-CE3D-48D1-8839-6579345B0956}" type="datetimeFigureOut">
              <a:rPr lang="fi-FI" smtClean="0"/>
              <a:t>4.6.2026</a:t>
            </a:fld>
            <a:endParaRPr lang="fi-FI"/>
          </a:p>
        </p:txBody>
      </p:sp>
      <p:sp>
        <p:nvSpPr>
          <p:cNvPr id="5" name="Alatunnisteen paikkamerkki 4">
            <a:extLst>
              <a:ext uri="{FF2B5EF4-FFF2-40B4-BE49-F238E27FC236}">
                <a16:creationId xmlns:a16="http://schemas.microsoft.com/office/drawing/2014/main" id="{5963F960-54B1-B1DB-A1CE-C287354B51F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64AA32DC-8CBE-F632-687D-8C8A7C86F094}"/>
              </a:ext>
            </a:extLst>
          </p:cNvPr>
          <p:cNvSpPr>
            <a:spLocks noGrp="1"/>
          </p:cNvSpPr>
          <p:nvPr>
            <p:ph type="sldNum" sz="quarter" idx="12"/>
          </p:nvPr>
        </p:nvSpPr>
        <p:spPr/>
        <p:txBody>
          <a:bodyPr/>
          <a:lstStyle/>
          <a:p>
            <a:fld id="{C51FF943-F599-4219-9656-4DED100C43C3}" type="slidenum">
              <a:rPr lang="fi-FI" smtClean="0"/>
              <a:t>‹#›</a:t>
            </a:fld>
            <a:endParaRPr lang="fi-FI"/>
          </a:p>
        </p:txBody>
      </p:sp>
    </p:spTree>
    <p:extLst>
      <p:ext uri="{BB962C8B-B14F-4D97-AF65-F5344CB8AC3E}">
        <p14:creationId xmlns:p14="http://schemas.microsoft.com/office/powerpoint/2010/main" val="4243505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266FAC5-88BB-083F-9661-46468F5DD204}"/>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54DE1387-C105-5B29-9C80-25432BE5E3E5}"/>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7A1D841-E584-2C25-150F-3D94295E06C4}"/>
              </a:ext>
            </a:extLst>
          </p:cNvPr>
          <p:cNvSpPr>
            <a:spLocks noGrp="1"/>
          </p:cNvSpPr>
          <p:nvPr>
            <p:ph type="dt" sz="half" idx="10"/>
          </p:nvPr>
        </p:nvSpPr>
        <p:spPr/>
        <p:txBody>
          <a:bodyPr/>
          <a:lstStyle/>
          <a:p>
            <a:fld id="{FF7E89E9-CE3D-48D1-8839-6579345B0956}" type="datetimeFigureOut">
              <a:rPr lang="fi-FI" smtClean="0"/>
              <a:t>4.6.2026</a:t>
            </a:fld>
            <a:endParaRPr lang="fi-FI"/>
          </a:p>
        </p:txBody>
      </p:sp>
      <p:sp>
        <p:nvSpPr>
          <p:cNvPr id="5" name="Alatunnisteen paikkamerkki 4">
            <a:extLst>
              <a:ext uri="{FF2B5EF4-FFF2-40B4-BE49-F238E27FC236}">
                <a16:creationId xmlns:a16="http://schemas.microsoft.com/office/drawing/2014/main" id="{5BEB012F-4E0E-678A-0215-2B54C2D415C3}"/>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0E7D4038-6562-3146-9D84-6359C601048A}"/>
              </a:ext>
            </a:extLst>
          </p:cNvPr>
          <p:cNvSpPr>
            <a:spLocks noGrp="1"/>
          </p:cNvSpPr>
          <p:nvPr>
            <p:ph type="sldNum" sz="quarter" idx="12"/>
          </p:nvPr>
        </p:nvSpPr>
        <p:spPr/>
        <p:txBody>
          <a:bodyPr/>
          <a:lstStyle/>
          <a:p>
            <a:fld id="{C51FF943-F599-4219-9656-4DED100C43C3}" type="slidenum">
              <a:rPr lang="fi-FI" smtClean="0"/>
              <a:t>‹#›</a:t>
            </a:fld>
            <a:endParaRPr lang="fi-FI"/>
          </a:p>
        </p:txBody>
      </p:sp>
    </p:spTree>
    <p:extLst>
      <p:ext uri="{BB962C8B-B14F-4D97-AF65-F5344CB8AC3E}">
        <p14:creationId xmlns:p14="http://schemas.microsoft.com/office/powerpoint/2010/main" val="2338221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2131F9EE-5241-F5A1-2E9C-8A54E8A13152}"/>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D1D1E7EB-0DD6-6459-29B2-ABB712F408AB}"/>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7293C98-7C3C-D949-D617-2C3BEBECF601}"/>
              </a:ext>
            </a:extLst>
          </p:cNvPr>
          <p:cNvSpPr>
            <a:spLocks noGrp="1"/>
          </p:cNvSpPr>
          <p:nvPr>
            <p:ph type="dt" sz="half" idx="10"/>
          </p:nvPr>
        </p:nvSpPr>
        <p:spPr/>
        <p:txBody>
          <a:bodyPr/>
          <a:lstStyle/>
          <a:p>
            <a:fld id="{FF7E89E9-CE3D-48D1-8839-6579345B0956}" type="datetimeFigureOut">
              <a:rPr lang="fi-FI" smtClean="0"/>
              <a:t>4.6.2026</a:t>
            </a:fld>
            <a:endParaRPr lang="fi-FI"/>
          </a:p>
        </p:txBody>
      </p:sp>
      <p:sp>
        <p:nvSpPr>
          <p:cNvPr id="5" name="Alatunnisteen paikkamerkki 4">
            <a:extLst>
              <a:ext uri="{FF2B5EF4-FFF2-40B4-BE49-F238E27FC236}">
                <a16:creationId xmlns:a16="http://schemas.microsoft.com/office/drawing/2014/main" id="{2568F4BA-2BC0-0958-1B0C-927FB11A98F3}"/>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04C3D6D-4F74-CAA3-D9A1-E4E7DAE8F93F}"/>
              </a:ext>
            </a:extLst>
          </p:cNvPr>
          <p:cNvSpPr>
            <a:spLocks noGrp="1"/>
          </p:cNvSpPr>
          <p:nvPr>
            <p:ph type="sldNum" sz="quarter" idx="12"/>
          </p:nvPr>
        </p:nvSpPr>
        <p:spPr/>
        <p:txBody>
          <a:bodyPr/>
          <a:lstStyle/>
          <a:p>
            <a:fld id="{C51FF943-F599-4219-9656-4DED100C43C3}" type="slidenum">
              <a:rPr lang="fi-FI" smtClean="0"/>
              <a:t>‹#›</a:t>
            </a:fld>
            <a:endParaRPr lang="fi-FI"/>
          </a:p>
        </p:txBody>
      </p:sp>
    </p:spTree>
    <p:extLst>
      <p:ext uri="{BB962C8B-B14F-4D97-AF65-F5344CB8AC3E}">
        <p14:creationId xmlns:p14="http://schemas.microsoft.com/office/powerpoint/2010/main" val="3067353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B9796CC-7E4F-8261-099C-57E36F9A5A8A}"/>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59FC83B9-9310-FBFF-C68D-8FC25079CEC8}"/>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5715B35D-F7C6-8D2A-956B-DD20A74736DE}"/>
              </a:ext>
            </a:extLst>
          </p:cNvPr>
          <p:cNvSpPr>
            <a:spLocks noGrp="1"/>
          </p:cNvSpPr>
          <p:nvPr>
            <p:ph type="dt" sz="half" idx="10"/>
          </p:nvPr>
        </p:nvSpPr>
        <p:spPr/>
        <p:txBody>
          <a:bodyPr/>
          <a:lstStyle/>
          <a:p>
            <a:fld id="{FF7E89E9-CE3D-48D1-8839-6579345B0956}" type="datetimeFigureOut">
              <a:rPr lang="fi-FI" smtClean="0"/>
              <a:t>4.6.2026</a:t>
            </a:fld>
            <a:endParaRPr lang="fi-FI"/>
          </a:p>
        </p:txBody>
      </p:sp>
      <p:sp>
        <p:nvSpPr>
          <p:cNvPr id="5" name="Alatunnisteen paikkamerkki 4">
            <a:extLst>
              <a:ext uri="{FF2B5EF4-FFF2-40B4-BE49-F238E27FC236}">
                <a16:creationId xmlns:a16="http://schemas.microsoft.com/office/drawing/2014/main" id="{A57CB6D4-1C12-3EB0-8C66-42B0DCA0CBC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2AD8B73-EB71-CD52-0D11-B128C011AE91}"/>
              </a:ext>
            </a:extLst>
          </p:cNvPr>
          <p:cNvSpPr>
            <a:spLocks noGrp="1"/>
          </p:cNvSpPr>
          <p:nvPr>
            <p:ph type="sldNum" sz="quarter" idx="12"/>
          </p:nvPr>
        </p:nvSpPr>
        <p:spPr/>
        <p:txBody>
          <a:bodyPr/>
          <a:lstStyle/>
          <a:p>
            <a:fld id="{C51FF943-F599-4219-9656-4DED100C43C3}" type="slidenum">
              <a:rPr lang="fi-FI" smtClean="0"/>
              <a:t>‹#›</a:t>
            </a:fld>
            <a:endParaRPr lang="fi-FI"/>
          </a:p>
        </p:txBody>
      </p:sp>
    </p:spTree>
    <p:extLst>
      <p:ext uri="{BB962C8B-B14F-4D97-AF65-F5344CB8AC3E}">
        <p14:creationId xmlns:p14="http://schemas.microsoft.com/office/powerpoint/2010/main" val="2348949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2C25A1D-7C17-E979-7EE2-DF3079841323}"/>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4A6CE5CC-61FF-EC28-D282-89FEBE474C4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3FB1D044-E6EA-A80A-2DB0-189875EBBA2C}"/>
              </a:ext>
            </a:extLst>
          </p:cNvPr>
          <p:cNvSpPr>
            <a:spLocks noGrp="1"/>
          </p:cNvSpPr>
          <p:nvPr>
            <p:ph type="dt" sz="half" idx="10"/>
          </p:nvPr>
        </p:nvSpPr>
        <p:spPr/>
        <p:txBody>
          <a:bodyPr/>
          <a:lstStyle/>
          <a:p>
            <a:fld id="{FF7E89E9-CE3D-48D1-8839-6579345B0956}" type="datetimeFigureOut">
              <a:rPr lang="fi-FI" smtClean="0"/>
              <a:t>4.6.2026</a:t>
            </a:fld>
            <a:endParaRPr lang="fi-FI"/>
          </a:p>
        </p:txBody>
      </p:sp>
      <p:sp>
        <p:nvSpPr>
          <p:cNvPr id="5" name="Alatunnisteen paikkamerkki 4">
            <a:extLst>
              <a:ext uri="{FF2B5EF4-FFF2-40B4-BE49-F238E27FC236}">
                <a16:creationId xmlns:a16="http://schemas.microsoft.com/office/drawing/2014/main" id="{1E9C78C4-E12B-F796-F5B0-0BFE9431306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907328A-C8D9-A874-A25B-0105E3BF6936}"/>
              </a:ext>
            </a:extLst>
          </p:cNvPr>
          <p:cNvSpPr>
            <a:spLocks noGrp="1"/>
          </p:cNvSpPr>
          <p:nvPr>
            <p:ph type="sldNum" sz="quarter" idx="12"/>
          </p:nvPr>
        </p:nvSpPr>
        <p:spPr/>
        <p:txBody>
          <a:bodyPr/>
          <a:lstStyle/>
          <a:p>
            <a:fld id="{C51FF943-F599-4219-9656-4DED100C43C3}" type="slidenum">
              <a:rPr lang="fi-FI" smtClean="0"/>
              <a:t>‹#›</a:t>
            </a:fld>
            <a:endParaRPr lang="fi-FI"/>
          </a:p>
        </p:txBody>
      </p:sp>
    </p:spTree>
    <p:extLst>
      <p:ext uri="{BB962C8B-B14F-4D97-AF65-F5344CB8AC3E}">
        <p14:creationId xmlns:p14="http://schemas.microsoft.com/office/powerpoint/2010/main" val="2053766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C1512EB-1A45-9832-9842-C2C3B84FAA80}"/>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C20B9F01-8714-F8E1-AE0D-9058B8606029}"/>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306CB25D-7942-B16D-3670-E74C6201870A}"/>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9DBD0D6E-8DEA-F7AB-EFC5-ECEA1B0D6F26}"/>
              </a:ext>
            </a:extLst>
          </p:cNvPr>
          <p:cNvSpPr>
            <a:spLocks noGrp="1"/>
          </p:cNvSpPr>
          <p:nvPr>
            <p:ph type="dt" sz="half" idx="10"/>
          </p:nvPr>
        </p:nvSpPr>
        <p:spPr/>
        <p:txBody>
          <a:bodyPr/>
          <a:lstStyle/>
          <a:p>
            <a:fld id="{FF7E89E9-CE3D-48D1-8839-6579345B0956}" type="datetimeFigureOut">
              <a:rPr lang="fi-FI" smtClean="0"/>
              <a:t>4.6.2026</a:t>
            </a:fld>
            <a:endParaRPr lang="fi-FI"/>
          </a:p>
        </p:txBody>
      </p:sp>
      <p:sp>
        <p:nvSpPr>
          <p:cNvPr id="6" name="Alatunnisteen paikkamerkki 5">
            <a:extLst>
              <a:ext uri="{FF2B5EF4-FFF2-40B4-BE49-F238E27FC236}">
                <a16:creationId xmlns:a16="http://schemas.microsoft.com/office/drawing/2014/main" id="{E4A223E5-5A57-2A2E-C2E3-B14058BDF977}"/>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D0AF202C-A3F3-0B08-FB5D-4FD40CD85113}"/>
              </a:ext>
            </a:extLst>
          </p:cNvPr>
          <p:cNvSpPr>
            <a:spLocks noGrp="1"/>
          </p:cNvSpPr>
          <p:nvPr>
            <p:ph type="sldNum" sz="quarter" idx="12"/>
          </p:nvPr>
        </p:nvSpPr>
        <p:spPr/>
        <p:txBody>
          <a:bodyPr/>
          <a:lstStyle/>
          <a:p>
            <a:fld id="{C51FF943-F599-4219-9656-4DED100C43C3}" type="slidenum">
              <a:rPr lang="fi-FI" smtClean="0"/>
              <a:t>‹#›</a:t>
            </a:fld>
            <a:endParaRPr lang="fi-FI"/>
          </a:p>
        </p:txBody>
      </p:sp>
    </p:spTree>
    <p:extLst>
      <p:ext uri="{BB962C8B-B14F-4D97-AF65-F5344CB8AC3E}">
        <p14:creationId xmlns:p14="http://schemas.microsoft.com/office/powerpoint/2010/main" val="4287449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9E432C6-8622-F8B1-C65C-7E9DA10030E6}"/>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459FC200-495D-4F7B-3F2D-B1CDB6BF0B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EB2464DB-F384-54E4-D44E-40D6D18948B1}"/>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05F63B94-8006-C725-1663-48F3056C43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60DFA8C9-9304-473B-5E45-7B6327B851EB}"/>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458C45C6-ED61-34BF-26B8-B768F5932D7E}"/>
              </a:ext>
            </a:extLst>
          </p:cNvPr>
          <p:cNvSpPr>
            <a:spLocks noGrp="1"/>
          </p:cNvSpPr>
          <p:nvPr>
            <p:ph type="dt" sz="half" idx="10"/>
          </p:nvPr>
        </p:nvSpPr>
        <p:spPr/>
        <p:txBody>
          <a:bodyPr/>
          <a:lstStyle/>
          <a:p>
            <a:fld id="{FF7E89E9-CE3D-48D1-8839-6579345B0956}" type="datetimeFigureOut">
              <a:rPr lang="fi-FI" smtClean="0"/>
              <a:t>4.6.2026</a:t>
            </a:fld>
            <a:endParaRPr lang="fi-FI"/>
          </a:p>
        </p:txBody>
      </p:sp>
      <p:sp>
        <p:nvSpPr>
          <p:cNvPr id="8" name="Alatunnisteen paikkamerkki 7">
            <a:extLst>
              <a:ext uri="{FF2B5EF4-FFF2-40B4-BE49-F238E27FC236}">
                <a16:creationId xmlns:a16="http://schemas.microsoft.com/office/drawing/2014/main" id="{FE4654B4-D846-67DD-CD30-127AD4B9FFFF}"/>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D33A4C07-63EA-79E8-B3E4-86C87DC44460}"/>
              </a:ext>
            </a:extLst>
          </p:cNvPr>
          <p:cNvSpPr>
            <a:spLocks noGrp="1"/>
          </p:cNvSpPr>
          <p:nvPr>
            <p:ph type="sldNum" sz="quarter" idx="12"/>
          </p:nvPr>
        </p:nvSpPr>
        <p:spPr/>
        <p:txBody>
          <a:bodyPr/>
          <a:lstStyle/>
          <a:p>
            <a:fld id="{C51FF943-F599-4219-9656-4DED100C43C3}" type="slidenum">
              <a:rPr lang="fi-FI" smtClean="0"/>
              <a:t>‹#›</a:t>
            </a:fld>
            <a:endParaRPr lang="fi-FI"/>
          </a:p>
        </p:txBody>
      </p:sp>
    </p:spTree>
    <p:extLst>
      <p:ext uri="{BB962C8B-B14F-4D97-AF65-F5344CB8AC3E}">
        <p14:creationId xmlns:p14="http://schemas.microsoft.com/office/powerpoint/2010/main" val="3019454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4D86CE4-B369-F37A-045C-B2ACCBF598F9}"/>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B6122D4F-82FE-4C22-32F9-E1C0173FAF55}"/>
              </a:ext>
            </a:extLst>
          </p:cNvPr>
          <p:cNvSpPr>
            <a:spLocks noGrp="1"/>
          </p:cNvSpPr>
          <p:nvPr>
            <p:ph type="dt" sz="half" idx="10"/>
          </p:nvPr>
        </p:nvSpPr>
        <p:spPr/>
        <p:txBody>
          <a:bodyPr/>
          <a:lstStyle/>
          <a:p>
            <a:fld id="{FF7E89E9-CE3D-48D1-8839-6579345B0956}" type="datetimeFigureOut">
              <a:rPr lang="fi-FI" smtClean="0"/>
              <a:t>4.6.2026</a:t>
            </a:fld>
            <a:endParaRPr lang="fi-FI"/>
          </a:p>
        </p:txBody>
      </p:sp>
      <p:sp>
        <p:nvSpPr>
          <p:cNvPr id="4" name="Alatunnisteen paikkamerkki 3">
            <a:extLst>
              <a:ext uri="{FF2B5EF4-FFF2-40B4-BE49-F238E27FC236}">
                <a16:creationId xmlns:a16="http://schemas.microsoft.com/office/drawing/2014/main" id="{54BB936E-CEC5-3085-9176-2004A086D3FF}"/>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9E9C60B4-113B-B703-5569-6E284D27A48B}"/>
              </a:ext>
            </a:extLst>
          </p:cNvPr>
          <p:cNvSpPr>
            <a:spLocks noGrp="1"/>
          </p:cNvSpPr>
          <p:nvPr>
            <p:ph type="sldNum" sz="quarter" idx="12"/>
          </p:nvPr>
        </p:nvSpPr>
        <p:spPr/>
        <p:txBody>
          <a:bodyPr/>
          <a:lstStyle/>
          <a:p>
            <a:fld id="{C51FF943-F599-4219-9656-4DED100C43C3}" type="slidenum">
              <a:rPr lang="fi-FI" smtClean="0"/>
              <a:t>‹#›</a:t>
            </a:fld>
            <a:endParaRPr lang="fi-FI"/>
          </a:p>
        </p:txBody>
      </p:sp>
    </p:spTree>
    <p:extLst>
      <p:ext uri="{BB962C8B-B14F-4D97-AF65-F5344CB8AC3E}">
        <p14:creationId xmlns:p14="http://schemas.microsoft.com/office/powerpoint/2010/main" val="116996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16E431A7-6E84-E013-FCCC-93D4544CFE77}"/>
              </a:ext>
            </a:extLst>
          </p:cNvPr>
          <p:cNvSpPr>
            <a:spLocks noGrp="1"/>
          </p:cNvSpPr>
          <p:nvPr>
            <p:ph type="dt" sz="half" idx="10"/>
          </p:nvPr>
        </p:nvSpPr>
        <p:spPr/>
        <p:txBody>
          <a:bodyPr/>
          <a:lstStyle/>
          <a:p>
            <a:fld id="{FF7E89E9-CE3D-48D1-8839-6579345B0956}" type="datetimeFigureOut">
              <a:rPr lang="fi-FI" smtClean="0"/>
              <a:t>4.6.2026</a:t>
            </a:fld>
            <a:endParaRPr lang="fi-FI"/>
          </a:p>
        </p:txBody>
      </p:sp>
      <p:sp>
        <p:nvSpPr>
          <p:cNvPr id="3" name="Alatunnisteen paikkamerkki 2">
            <a:extLst>
              <a:ext uri="{FF2B5EF4-FFF2-40B4-BE49-F238E27FC236}">
                <a16:creationId xmlns:a16="http://schemas.microsoft.com/office/drawing/2014/main" id="{F01298E1-D246-A6A9-50B8-E6482EBE3549}"/>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0FA72E28-E3BE-6B71-960B-CDA5A5D7DF42}"/>
              </a:ext>
            </a:extLst>
          </p:cNvPr>
          <p:cNvSpPr>
            <a:spLocks noGrp="1"/>
          </p:cNvSpPr>
          <p:nvPr>
            <p:ph type="sldNum" sz="quarter" idx="12"/>
          </p:nvPr>
        </p:nvSpPr>
        <p:spPr/>
        <p:txBody>
          <a:bodyPr/>
          <a:lstStyle/>
          <a:p>
            <a:fld id="{C51FF943-F599-4219-9656-4DED100C43C3}" type="slidenum">
              <a:rPr lang="fi-FI" smtClean="0"/>
              <a:t>‹#›</a:t>
            </a:fld>
            <a:endParaRPr lang="fi-FI"/>
          </a:p>
        </p:txBody>
      </p:sp>
    </p:spTree>
    <p:extLst>
      <p:ext uri="{BB962C8B-B14F-4D97-AF65-F5344CB8AC3E}">
        <p14:creationId xmlns:p14="http://schemas.microsoft.com/office/powerpoint/2010/main" val="3622594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D5B2C5C-65E1-F77B-EDA6-B8FC36C29B9B}"/>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DDA14E40-3045-59B7-1F25-1F90302932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D90336C7-6766-0073-C86D-14548E5BC0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3DD039D4-9CAC-05CB-DA62-FAB8B36B0CB5}"/>
              </a:ext>
            </a:extLst>
          </p:cNvPr>
          <p:cNvSpPr>
            <a:spLocks noGrp="1"/>
          </p:cNvSpPr>
          <p:nvPr>
            <p:ph type="dt" sz="half" idx="10"/>
          </p:nvPr>
        </p:nvSpPr>
        <p:spPr/>
        <p:txBody>
          <a:bodyPr/>
          <a:lstStyle/>
          <a:p>
            <a:fld id="{FF7E89E9-CE3D-48D1-8839-6579345B0956}" type="datetimeFigureOut">
              <a:rPr lang="fi-FI" smtClean="0"/>
              <a:t>4.6.2026</a:t>
            </a:fld>
            <a:endParaRPr lang="fi-FI"/>
          </a:p>
        </p:txBody>
      </p:sp>
      <p:sp>
        <p:nvSpPr>
          <p:cNvPr id="6" name="Alatunnisteen paikkamerkki 5">
            <a:extLst>
              <a:ext uri="{FF2B5EF4-FFF2-40B4-BE49-F238E27FC236}">
                <a16:creationId xmlns:a16="http://schemas.microsoft.com/office/drawing/2014/main" id="{A91B7A47-AA9E-5000-C7C9-B486BD351AF6}"/>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BC7A0D3E-4646-A8A3-D3E7-47E585CE4AF9}"/>
              </a:ext>
            </a:extLst>
          </p:cNvPr>
          <p:cNvSpPr>
            <a:spLocks noGrp="1"/>
          </p:cNvSpPr>
          <p:nvPr>
            <p:ph type="sldNum" sz="quarter" idx="12"/>
          </p:nvPr>
        </p:nvSpPr>
        <p:spPr/>
        <p:txBody>
          <a:bodyPr/>
          <a:lstStyle/>
          <a:p>
            <a:fld id="{C51FF943-F599-4219-9656-4DED100C43C3}" type="slidenum">
              <a:rPr lang="fi-FI" smtClean="0"/>
              <a:t>‹#›</a:t>
            </a:fld>
            <a:endParaRPr lang="fi-FI"/>
          </a:p>
        </p:txBody>
      </p:sp>
    </p:spTree>
    <p:extLst>
      <p:ext uri="{BB962C8B-B14F-4D97-AF65-F5344CB8AC3E}">
        <p14:creationId xmlns:p14="http://schemas.microsoft.com/office/powerpoint/2010/main" val="508383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7C31B7-9124-F296-E4C6-EB33C626002C}"/>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BA6BC45C-FE6A-84B8-CF45-47FDF96AEE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C772ABF4-FE75-4618-26B7-90A9F6B450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9C19CEBA-DC84-79C4-F127-F6758D3085B8}"/>
              </a:ext>
            </a:extLst>
          </p:cNvPr>
          <p:cNvSpPr>
            <a:spLocks noGrp="1"/>
          </p:cNvSpPr>
          <p:nvPr>
            <p:ph type="dt" sz="half" idx="10"/>
          </p:nvPr>
        </p:nvSpPr>
        <p:spPr/>
        <p:txBody>
          <a:bodyPr/>
          <a:lstStyle/>
          <a:p>
            <a:fld id="{FF7E89E9-CE3D-48D1-8839-6579345B0956}" type="datetimeFigureOut">
              <a:rPr lang="fi-FI" smtClean="0"/>
              <a:t>4.6.2026</a:t>
            </a:fld>
            <a:endParaRPr lang="fi-FI"/>
          </a:p>
        </p:txBody>
      </p:sp>
      <p:sp>
        <p:nvSpPr>
          <p:cNvPr id="6" name="Alatunnisteen paikkamerkki 5">
            <a:extLst>
              <a:ext uri="{FF2B5EF4-FFF2-40B4-BE49-F238E27FC236}">
                <a16:creationId xmlns:a16="http://schemas.microsoft.com/office/drawing/2014/main" id="{540E05AB-E5D0-F158-FD9E-48C01BC7AB8D}"/>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DBFCFDFA-C243-3290-D4A2-80BBA595E0E5}"/>
              </a:ext>
            </a:extLst>
          </p:cNvPr>
          <p:cNvSpPr>
            <a:spLocks noGrp="1"/>
          </p:cNvSpPr>
          <p:nvPr>
            <p:ph type="sldNum" sz="quarter" idx="12"/>
          </p:nvPr>
        </p:nvSpPr>
        <p:spPr/>
        <p:txBody>
          <a:bodyPr/>
          <a:lstStyle/>
          <a:p>
            <a:fld id="{C51FF943-F599-4219-9656-4DED100C43C3}" type="slidenum">
              <a:rPr lang="fi-FI" smtClean="0"/>
              <a:t>‹#›</a:t>
            </a:fld>
            <a:endParaRPr lang="fi-FI"/>
          </a:p>
        </p:txBody>
      </p:sp>
    </p:spTree>
    <p:extLst>
      <p:ext uri="{BB962C8B-B14F-4D97-AF65-F5344CB8AC3E}">
        <p14:creationId xmlns:p14="http://schemas.microsoft.com/office/powerpoint/2010/main" val="3796355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AFEFE5A6-1C1C-7488-D4A3-97F2AA5213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CBC88E7-09A3-749A-B706-3855DB8B5D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D3B2AB3D-83F3-67D6-9E25-D38526007C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F7E89E9-CE3D-48D1-8839-6579345B0956}" type="datetimeFigureOut">
              <a:rPr lang="fi-FI" smtClean="0"/>
              <a:t>4.6.2026</a:t>
            </a:fld>
            <a:endParaRPr lang="fi-FI"/>
          </a:p>
        </p:txBody>
      </p:sp>
      <p:sp>
        <p:nvSpPr>
          <p:cNvPr id="5" name="Alatunnisteen paikkamerkki 4">
            <a:extLst>
              <a:ext uri="{FF2B5EF4-FFF2-40B4-BE49-F238E27FC236}">
                <a16:creationId xmlns:a16="http://schemas.microsoft.com/office/drawing/2014/main" id="{24FA2037-4709-2E09-EEDD-38E675D96C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a:extLst>
              <a:ext uri="{FF2B5EF4-FFF2-40B4-BE49-F238E27FC236}">
                <a16:creationId xmlns:a16="http://schemas.microsoft.com/office/drawing/2014/main" id="{7B1E815C-1706-AA13-487D-802A3C79C9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51FF943-F599-4219-9656-4DED100C43C3}" type="slidenum">
              <a:rPr lang="fi-FI" smtClean="0"/>
              <a:t>‹#›</a:t>
            </a:fld>
            <a:endParaRPr lang="fi-FI"/>
          </a:p>
        </p:txBody>
      </p:sp>
    </p:spTree>
    <p:extLst>
      <p:ext uri="{BB962C8B-B14F-4D97-AF65-F5344CB8AC3E}">
        <p14:creationId xmlns:p14="http://schemas.microsoft.com/office/powerpoint/2010/main" val="20656637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royalmaltagolfclub.com/" TargetMode="External"/><Relationship Id="rId2" Type="http://schemas.openxmlformats.org/officeDocument/2006/relationships/hyperlink" Target="https://www.google.com/maps/place/data=!4m2!3m1!1s0x130e5a9637ac626b:0xc0ca3740b7b959b6?sa=X&amp;ved=1t:8290&amp;ictx=111" TargetMode="Externa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0CE7EDE2-29A8-9817-C5CC-6E7895E3A7ED}"/>
              </a:ext>
            </a:extLst>
          </p:cNvPr>
          <p:cNvSpPr>
            <a:spLocks noGrp="1"/>
          </p:cNvSpPr>
          <p:nvPr>
            <p:ph type="ctrTitle"/>
          </p:nvPr>
        </p:nvSpPr>
        <p:spPr>
          <a:xfrm>
            <a:off x="838201" y="365125"/>
            <a:ext cx="5251316" cy="1807305"/>
          </a:xfrm>
        </p:spPr>
        <p:txBody>
          <a:bodyPr vert="horz" lIns="91440" tIns="45720" rIns="91440" bIns="45720" rtlCol="0" anchor="ctr">
            <a:normAutofit/>
          </a:bodyPr>
          <a:lstStyle/>
          <a:p>
            <a:pPr algn="l"/>
            <a:r>
              <a:rPr lang="en-US" sz="4400"/>
              <a:t>Matkaraportti</a:t>
            </a:r>
          </a:p>
        </p:txBody>
      </p:sp>
      <p:sp>
        <p:nvSpPr>
          <p:cNvPr id="3" name="Alaotsikko 2">
            <a:extLst>
              <a:ext uri="{FF2B5EF4-FFF2-40B4-BE49-F238E27FC236}">
                <a16:creationId xmlns:a16="http://schemas.microsoft.com/office/drawing/2014/main" id="{68DEADEA-9361-D934-74B2-B7CD27ACE7F8}"/>
              </a:ext>
            </a:extLst>
          </p:cNvPr>
          <p:cNvSpPr>
            <a:spLocks noGrp="1"/>
          </p:cNvSpPr>
          <p:nvPr>
            <p:ph type="subTitle" idx="1"/>
          </p:nvPr>
        </p:nvSpPr>
        <p:spPr>
          <a:xfrm>
            <a:off x="838200" y="2333297"/>
            <a:ext cx="4619621" cy="3843666"/>
          </a:xfrm>
        </p:spPr>
        <p:txBody>
          <a:bodyPr vert="horz" lIns="91440" tIns="45720" rIns="91440" bIns="45720" rtlCol="0">
            <a:normAutofit/>
          </a:bodyPr>
          <a:lstStyle/>
          <a:p>
            <a:pPr indent="-228600" algn="l">
              <a:buFont typeface="Arial" panose="020B0604020202020204" pitchFamily="34" charset="0"/>
              <a:buChar char="•"/>
            </a:pPr>
            <a:r>
              <a:rPr lang="en-US" sz="2000"/>
              <a:t>Sean Huoviainen</a:t>
            </a:r>
          </a:p>
          <a:p>
            <a:pPr indent="-228600" algn="l">
              <a:buFont typeface="Arial" panose="020B0604020202020204" pitchFamily="34" charset="0"/>
              <a:buChar char="•"/>
            </a:pPr>
            <a:r>
              <a:rPr lang="en-US" sz="2000"/>
              <a:t>Liiketalouden Perustutkinto</a:t>
            </a:r>
          </a:p>
          <a:p>
            <a:pPr indent="-228600" algn="l">
              <a:buFont typeface="Arial" panose="020B0604020202020204" pitchFamily="34" charset="0"/>
              <a:buChar char="•"/>
            </a:pPr>
            <a:r>
              <a:rPr lang="en-US" sz="2000"/>
              <a:t>14.4.2026-14.5.2026</a:t>
            </a:r>
          </a:p>
          <a:p>
            <a:pPr indent="-228600" algn="l">
              <a:buFont typeface="Arial" panose="020B0604020202020204" pitchFamily="34" charset="0"/>
              <a:buChar char="•"/>
            </a:pPr>
            <a:r>
              <a:rPr lang="en-US" sz="2000"/>
              <a:t>Malta, St julians/ 46 triq Birkirkara</a:t>
            </a:r>
          </a:p>
          <a:p>
            <a:pPr indent="-228600" algn="l">
              <a:buFont typeface="Arial" panose="020B0604020202020204" pitchFamily="34" charset="0"/>
              <a:buChar char="•"/>
            </a:pPr>
            <a:r>
              <a:rPr lang="en-US" sz="2000"/>
              <a:t>The Royal Malta Golf Club</a:t>
            </a:r>
          </a:p>
          <a:p>
            <a:pPr indent="-228600" algn="l">
              <a:buFont typeface="Arial" panose="020B0604020202020204" pitchFamily="34" charset="0"/>
              <a:buChar char="•"/>
            </a:pPr>
            <a:r>
              <a:rPr lang="en-US" sz="2000">
                <a:hlinkClick r:id="rId2"/>
              </a:rPr>
              <a:t>Aldo Moro Rd, Marsa MRS9064, Malta</a:t>
            </a:r>
            <a:endParaRPr lang="en-US" sz="2000"/>
          </a:p>
          <a:p>
            <a:pPr indent="-228600" algn="l">
              <a:buFont typeface="Arial" panose="020B0604020202020204" pitchFamily="34" charset="0"/>
              <a:buChar char="•"/>
            </a:pPr>
            <a:r>
              <a:rPr lang="en-US" sz="2000">
                <a:hlinkClick r:id="rId3"/>
              </a:rPr>
              <a:t>Royal Malta Golf Club | Welcome to the</a:t>
            </a:r>
            <a:endParaRPr lang="en-US" sz="2000"/>
          </a:p>
        </p:txBody>
      </p:sp>
      <p:pic>
        <p:nvPicPr>
          <p:cNvPr id="5" name="Kuva 4">
            <a:extLst>
              <a:ext uri="{FF2B5EF4-FFF2-40B4-BE49-F238E27FC236}">
                <a16:creationId xmlns:a16="http://schemas.microsoft.com/office/drawing/2014/main" id="{7F0B3842-0CF5-C911-D38A-33DD74DF3DA5}"/>
              </a:ext>
            </a:extLst>
          </p:cNvPr>
          <p:cNvPicPr>
            <a:picLocks noChangeAspect="1"/>
          </p:cNvPicPr>
          <p:nvPr/>
        </p:nvPicPr>
        <p:blipFill>
          <a:blip r:embed="rId4"/>
          <a:srcRect r="2" b="15467"/>
          <a:stretch>
            <a:fillRect/>
          </a:stretch>
        </p:blipFill>
        <p:spPr>
          <a:xfrm>
            <a:off x="5682343" y="10"/>
            <a:ext cx="6509657"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625014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54A151C4-9B93-C222-6301-7F2863BF9A9D}"/>
              </a:ext>
            </a:extLst>
          </p:cNvPr>
          <p:cNvSpPr>
            <a:spLocks noGrp="1"/>
          </p:cNvSpPr>
          <p:nvPr>
            <p:ph type="title"/>
          </p:nvPr>
        </p:nvSpPr>
        <p:spPr>
          <a:xfrm>
            <a:off x="271943" y="0"/>
            <a:ext cx="5334197" cy="1708242"/>
          </a:xfrm>
        </p:spPr>
        <p:txBody>
          <a:bodyPr anchor="ctr">
            <a:normAutofit/>
          </a:bodyPr>
          <a:lstStyle/>
          <a:p>
            <a:r>
              <a:rPr lang="fi-FI" sz="4000" dirty="0"/>
              <a:t>Jaksolle hakeutuminen</a:t>
            </a:r>
          </a:p>
        </p:txBody>
      </p:sp>
      <p:sp>
        <p:nvSpPr>
          <p:cNvPr id="4" name="Rectangle 1">
            <a:extLst>
              <a:ext uri="{FF2B5EF4-FFF2-40B4-BE49-F238E27FC236}">
                <a16:creationId xmlns:a16="http://schemas.microsoft.com/office/drawing/2014/main" id="{4123B661-0845-D99B-0F36-FEFD7136C379}"/>
              </a:ext>
            </a:extLst>
          </p:cNvPr>
          <p:cNvSpPr>
            <a:spLocks noGrp="1" noChangeArrowheads="1"/>
          </p:cNvSpPr>
          <p:nvPr>
            <p:ph idx="1"/>
          </p:nvPr>
        </p:nvSpPr>
        <p:spPr bwMode="auto">
          <a:xfrm>
            <a:off x="76200" y="1621972"/>
            <a:ext cx="6019797" cy="461810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Autofit/>
          </a:bodyPr>
          <a:lstStyle/>
          <a:p>
            <a:pPr marL="0" lvl="0" indent="0" eaLnBrk="0" fontAlgn="base" hangingPunct="0">
              <a:spcBef>
                <a:spcPct val="0"/>
              </a:spcBef>
              <a:spcAft>
                <a:spcPts val="600"/>
              </a:spcAft>
              <a:buNone/>
            </a:pPr>
            <a:r>
              <a:rPr kumimoji="0" lang="fi-FI" altLang="fi-FI" sz="1600" b="0" i="0" u="none" strike="noStrike" cap="none" normalizeH="0" baseline="0" dirty="0">
                <a:ln>
                  <a:noFill/>
                </a:ln>
                <a:effectLst/>
                <a:latin typeface="Arial" panose="020B0604020202020204" pitchFamily="34" charset="0"/>
              </a:rPr>
              <a:t>-Päädyin hakemaan </a:t>
            </a:r>
            <a:r>
              <a:rPr kumimoji="0" lang="fi-FI" altLang="fi-FI" sz="1600" b="0" i="0" u="none" strike="noStrike" cap="none" normalizeH="0" baseline="0" dirty="0" err="1">
                <a:ln>
                  <a:noFill/>
                </a:ln>
                <a:effectLst/>
                <a:latin typeface="Arial" panose="020B0604020202020204" pitchFamily="34" charset="0"/>
              </a:rPr>
              <a:t>kv</a:t>
            </a:r>
            <a:r>
              <a:rPr kumimoji="0" lang="fi-FI" altLang="fi-FI" sz="1600" b="0" i="0" u="none" strike="noStrike" cap="none" normalizeH="0" baseline="0" dirty="0">
                <a:ln>
                  <a:noFill/>
                </a:ln>
                <a:effectLst/>
                <a:latin typeface="Arial" panose="020B0604020202020204" pitchFamily="34" charset="0"/>
              </a:rPr>
              <a:t>-jaksolle, koska halusin saada uusia kokemuksia, kehittää kielitaitoani ja nähdä, millaista opiskelu ja työskentely toisessa maassa on.</a:t>
            </a:r>
          </a:p>
          <a:p>
            <a:pPr marL="0" lvl="0" indent="0" eaLnBrk="0" fontAlgn="base" hangingPunct="0">
              <a:spcBef>
                <a:spcPct val="0"/>
              </a:spcBef>
              <a:spcAft>
                <a:spcPts val="600"/>
              </a:spcAft>
              <a:buNone/>
            </a:pPr>
            <a:endParaRPr kumimoji="0" lang="fi-FI" altLang="fi-FI" sz="1600" b="0" i="0" u="none" strike="noStrike" cap="none" normalizeH="0" baseline="0" dirty="0">
              <a:ln>
                <a:noFill/>
              </a:ln>
              <a:effectLst/>
              <a:latin typeface="Arial" panose="020B0604020202020204" pitchFamily="34" charset="0"/>
            </a:endParaRPr>
          </a:p>
          <a:p>
            <a:pPr marL="0" lvl="0" indent="0" eaLnBrk="0" fontAlgn="base" hangingPunct="0">
              <a:spcBef>
                <a:spcPct val="0"/>
              </a:spcBef>
              <a:spcAft>
                <a:spcPts val="600"/>
              </a:spcAft>
              <a:buNone/>
            </a:pPr>
            <a:r>
              <a:rPr lang="fi-FI" altLang="fi-FI" sz="1600" dirty="0">
                <a:latin typeface="Arial" panose="020B0604020202020204" pitchFamily="34" charset="0"/>
              </a:rPr>
              <a:t>-</a:t>
            </a:r>
            <a:r>
              <a:rPr kumimoji="0" lang="fi-FI" altLang="fi-FI" sz="1600" b="0" i="0" u="none" strike="noStrike" cap="none" normalizeH="0" baseline="0" dirty="0">
                <a:ln>
                  <a:noFill/>
                </a:ln>
                <a:effectLst/>
                <a:latin typeface="Arial" panose="020B0604020202020204" pitchFamily="34" charset="0"/>
              </a:rPr>
              <a:t>Kuulin ensimmäisen kerran mahdollisuudesta lähteä </a:t>
            </a:r>
            <a:r>
              <a:rPr kumimoji="0" lang="fi-FI" altLang="fi-FI" sz="1600" b="0" i="0" u="none" strike="noStrike" cap="none" normalizeH="0" baseline="0" dirty="0" err="1">
                <a:ln>
                  <a:noFill/>
                </a:ln>
                <a:effectLst/>
                <a:latin typeface="Arial" panose="020B0604020202020204" pitchFamily="34" charset="0"/>
              </a:rPr>
              <a:t>kv</a:t>
            </a:r>
            <a:r>
              <a:rPr kumimoji="0" lang="fi-FI" altLang="fi-FI" sz="1600" b="0" i="0" u="none" strike="noStrike" cap="none" normalizeH="0" baseline="0" dirty="0">
                <a:ln>
                  <a:noFill/>
                </a:ln>
                <a:effectLst/>
                <a:latin typeface="Arial" panose="020B0604020202020204" pitchFamily="34" charset="0"/>
              </a:rPr>
              <a:t>-jaksolle koulussa opettajilta ja kavereilta. </a:t>
            </a:r>
          </a:p>
          <a:p>
            <a:pPr marL="0" lvl="0" indent="0" eaLnBrk="0" fontAlgn="base" hangingPunct="0">
              <a:spcBef>
                <a:spcPct val="0"/>
              </a:spcBef>
              <a:spcAft>
                <a:spcPts val="600"/>
              </a:spcAft>
              <a:buNone/>
            </a:pPr>
            <a:endParaRPr lang="fi-FI" altLang="fi-FI" sz="1600" dirty="0">
              <a:latin typeface="Arial" panose="020B0604020202020204" pitchFamily="34" charset="0"/>
            </a:endParaRPr>
          </a:p>
          <a:p>
            <a:pPr marL="0" lvl="0" indent="0" eaLnBrk="0" fontAlgn="base" hangingPunct="0">
              <a:spcBef>
                <a:spcPct val="0"/>
              </a:spcBef>
              <a:spcAft>
                <a:spcPts val="600"/>
              </a:spcAft>
              <a:buNone/>
            </a:pPr>
            <a:r>
              <a:rPr kumimoji="0" lang="fi-FI" altLang="fi-FI" sz="1600" b="0" i="0" u="none" strike="noStrike" cap="none" normalizeH="0" baseline="0" dirty="0">
                <a:ln>
                  <a:noFill/>
                </a:ln>
                <a:effectLst/>
                <a:latin typeface="Arial" panose="020B0604020202020204" pitchFamily="34" charset="0"/>
              </a:rPr>
              <a:t>-Valmistautumiseni </a:t>
            </a:r>
            <a:r>
              <a:rPr kumimoji="0" lang="fi-FI" altLang="fi-FI" sz="1600" b="0" i="0" u="none" strike="noStrike" cap="none" normalizeH="0" baseline="0" dirty="0" err="1">
                <a:ln>
                  <a:noFill/>
                </a:ln>
                <a:effectLst/>
                <a:latin typeface="Arial" panose="020B0604020202020204" pitchFamily="34" charset="0"/>
              </a:rPr>
              <a:t>kv</a:t>
            </a:r>
            <a:r>
              <a:rPr kumimoji="0" lang="fi-FI" altLang="fi-FI" sz="1600" b="0" i="0" u="none" strike="noStrike" cap="none" normalizeH="0" baseline="0" dirty="0">
                <a:ln>
                  <a:noFill/>
                </a:ln>
                <a:effectLst/>
                <a:latin typeface="Arial" panose="020B0604020202020204" pitchFamily="34" charset="0"/>
              </a:rPr>
              <a:t>-jaksolle oli mielestäni melko riittävää. Sain hyvää tietoa käytännön asioista, matkustamisesta ja kohdemaasta.</a:t>
            </a:r>
          </a:p>
          <a:p>
            <a:pPr marL="0" lvl="0" indent="0" eaLnBrk="0" fontAlgn="base" hangingPunct="0">
              <a:spcBef>
                <a:spcPct val="0"/>
              </a:spcBef>
              <a:spcAft>
                <a:spcPts val="600"/>
              </a:spcAft>
              <a:buNone/>
            </a:pPr>
            <a:endParaRPr kumimoji="0" lang="fi-FI" altLang="fi-FI" sz="1600" b="0" i="0" u="none" strike="noStrike" cap="none" normalizeH="0" baseline="0" dirty="0">
              <a:ln>
                <a:noFill/>
              </a:ln>
              <a:effectLst/>
              <a:latin typeface="Arial" panose="020B0604020202020204" pitchFamily="34" charset="0"/>
            </a:endParaRPr>
          </a:p>
          <a:p>
            <a:pPr marL="0" lvl="0" indent="0" eaLnBrk="0" fontAlgn="base" hangingPunct="0">
              <a:spcBef>
                <a:spcPct val="0"/>
              </a:spcBef>
              <a:spcAft>
                <a:spcPts val="600"/>
              </a:spcAft>
              <a:buNone/>
            </a:pPr>
            <a:r>
              <a:rPr lang="fi-FI" altLang="fi-FI" sz="1600" dirty="0">
                <a:latin typeface="Arial" panose="020B0604020202020204" pitchFamily="34" charset="0"/>
              </a:rPr>
              <a:t>-</a:t>
            </a:r>
            <a:r>
              <a:rPr kumimoji="0" lang="fi-FI" altLang="fi-FI" sz="1600" b="0" i="0" u="none" strike="noStrike" cap="none" normalizeH="0" baseline="0" dirty="0">
                <a:ln>
                  <a:noFill/>
                </a:ln>
                <a:effectLst/>
                <a:latin typeface="Arial" panose="020B0604020202020204" pitchFamily="34" charset="0"/>
              </a:rPr>
              <a:t>Jakso vastasi hyvin odotuksiani ja toi lisäksi paljon uusia positiivisia kokemuksia. Opin paljon uudesta kulttuurista, työskentelytavoista ja itsenäisyydestä. Kokemus oli opettavainen ja antoisa. </a:t>
            </a:r>
          </a:p>
          <a:p>
            <a:pPr marL="0" lvl="0" indent="0" eaLnBrk="0" fontAlgn="base" hangingPunct="0">
              <a:spcBef>
                <a:spcPct val="0"/>
              </a:spcBef>
              <a:spcAft>
                <a:spcPts val="600"/>
              </a:spcAft>
              <a:buNone/>
            </a:pPr>
            <a:endParaRPr lang="fi-FI" altLang="fi-FI" sz="1600" dirty="0">
              <a:latin typeface="Arial" panose="020B0604020202020204" pitchFamily="34" charset="0"/>
            </a:endParaRPr>
          </a:p>
          <a:p>
            <a:pPr marL="0" lvl="0" indent="0" eaLnBrk="0" fontAlgn="base" hangingPunct="0">
              <a:spcBef>
                <a:spcPct val="0"/>
              </a:spcBef>
              <a:spcAft>
                <a:spcPts val="600"/>
              </a:spcAft>
              <a:buNone/>
            </a:pPr>
            <a:r>
              <a:rPr kumimoji="0" lang="fi-FI" altLang="fi-FI" sz="1600" b="0" i="0" u="none" strike="noStrike" cap="none" normalizeH="0" baseline="0" dirty="0">
                <a:ln>
                  <a:noFill/>
                </a:ln>
                <a:effectLst/>
                <a:latin typeface="Arial" panose="020B0604020202020204" pitchFamily="34" charset="0"/>
              </a:rPr>
              <a:t>-</a:t>
            </a:r>
            <a:r>
              <a:rPr kumimoji="0" lang="fi-FI" altLang="fi-FI" sz="1600" b="0" i="0" u="none" strike="noStrike" cap="none" normalizeH="0" baseline="0" dirty="0" err="1">
                <a:ln>
                  <a:noFill/>
                </a:ln>
                <a:effectLst/>
                <a:latin typeface="Arial" panose="020B0604020202020204" pitchFamily="34" charset="0"/>
              </a:rPr>
              <a:t>Keudan</a:t>
            </a:r>
            <a:r>
              <a:rPr kumimoji="0" lang="fi-FI" altLang="fi-FI" sz="1600" b="0" i="0" u="none" strike="noStrike" cap="none" normalizeH="0" baseline="0" dirty="0">
                <a:ln>
                  <a:noFill/>
                </a:ln>
                <a:effectLst/>
                <a:latin typeface="Arial" panose="020B0604020202020204" pitchFamily="34" charset="0"/>
              </a:rPr>
              <a:t> antama valmennus oli hyödyllinen ja auttoi valmistautumaan </a:t>
            </a:r>
            <a:r>
              <a:rPr kumimoji="0" lang="fi-FI" altLang="fi-FI" sz="1600" b="0" i="0" u="none" strike="noStrike" cap="none" normalizeH="0" baseline="0" dirty="0" err="1">
                <a:ln>
                  <a:noFill/>
                </a:ln>
                <a:effectLst/>
                <a:latin typeface="Arial" panose="020B0604020202020204" pitchFamily="34" charset="0"/>
              </a:rPr>
              <a:t>kv</a:t>
            </a:r>
            <a:r>
              <a:rPr kumimoji="0" lang="fi-FI" altLang="fi-FI" sz="1600" b="0" i="0" u="none" strike="noStrike" cap="none" normalizeH="0" baseline="0" dirty="0">
                <a:ln>
                  <a:noFill/>
                </a:ln>
                <a:effectLst/>
                <a:latin typeface="Arial" panose="020B0604020202020204" pitchFamily="34" charset="0"/>
              </a:rPr>
              <a:t>-jaksoon hyvin. Erityisesti käytännön ohjeet ja keskustelut aiempien kokemusten pohjalta olivat hyödyllisiä.</a:t>
            </a:r>
          </a:p>
        </p:txBody>
      </p:sp>
      <p:pic>
        <p:nvPicPr>
          <p:cNvPr id="6" name="Kuva 5">
            <a:extLst>
              <a:ext uri="{FF2B5EF4-FFF2-40B4-BE49-F238E27FC236}">
                <a16:creationId xmlns:a16="http://schemas.microsoft.com/office/drawing/2014/main" id="{696B351D-44F7-638D-8DC7-5E17F83D933A}"/>
              </a:ext>
            </a:extLst>
          </p:cNvPr>
          <p:cNvPicPr>
            <a:picLocks noChangeAspect="1"/>
          </p:cNvPicPr>
          <p:nvPr/>
        </p:nvPicPr>
        <p:blipFill>
          <a:blip r:embed="rId2"/>
          <a:srcRect r="8368" b="-1"/>
          <a:stretch>
            <a:fillRect/>
          </a:stretch>
        </p:blipFill>
        <p:spPr>
          <a:xfrm>
            <a:off x="6400800" y="-10886"/>
            <a:ext cx="5791201"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068622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94968FE7-1C42-EF9C-8785-5D89DBE2D3ED}"/>
              </a:ext>
            </a:extLst>
          </p:cNvPr>
          <p:cNvSpPr>
            <a:spLocks noGrp="1"/>
          </p:cNvSpPr>
          <p:nvPr>
            <p:ph type="title"/>
          </p:nvPr>
        </p:nvSpPr>
        <p:spPr>
          <a:xfrm>
            <a:off x="836679" y="723898"/>
            <a:ext cx="6002110" cy="1495425"/>
          </a:xfrm>
        </p:spPr>
        <p:txBody>
          <a:bodyPr>
            <a:normAutofit/>
          </a:bodyPr>
          <a:lstStyle/>
          <a:p>
            <a:r>
              <a:rPr lang="fi-FI" sz="4000"/>
              <a:t>Työharjoittelu jakso</a:t>
            </a:r>
          </a:p>
        </p:txBody>
      </p:sp>
      <p:sp>
        <p:nvSpPr>
          <p:cNvPr id="3" name="Sisällön paikkamerkki 2">
            <a:extLst>
              <a:ext uri="{FF2B5EF4-FFF2-40B4-BE49-F238E27FC236}">
                <a16:creationId xmlns:a16="http://schemas.microsoft.com/office/drawing/2014/main" id="{E79940E6-C244-1EC7-7DAA-3C44D517116A}"/>
              </a:ext>
            </a:extLst>
          </p:cNvPr>
          <p:cNvSpPr>
            <a:spLocks noGrp="1"/>
          </p:cNvSpPr>
          <p:nvPr>
            <p:ph idx="1"/>
          </p:nvPr>
        </p:nvSpPr>
        <p:spPr>
          <a:xfrm>
            <a:off x="576943" y="1872343"/>
            <a:ext cx="6261847" cy="4261758"/>
          </a:xfrm>
        </p:spPr>
        <p:txBody>
          <a:bodyPr>
            <a:normAutofit lnSpcReduction="10000"/>
          </a:bodyPr>
          <a:lstStyle/>
          <a:p>
            <a:r>
              <a:rPr lang="fi-FI" sz="1800" dirty="0"/>
              <a:t>Tykkäsin eniten työpaikastani, ja tuntui, että se oli koko jakson pelastava tekijä. Vietin siellä paljon aikaa myös työpäivien jälkeen pelaillen ja muuten aikaa viettäen, mikä teki kokemuksesta entistä mukavamman ja auttoi viihtymään paremmin.</a:t>
            </a:r>
          </a:p>
          <a:p>
            <a:r>
              <a:rPr lang="fi-FI" sz="1800" dirty="0"/>
              <a:t>Työpäiväni kesti 6h joka päivä ja päivät olivat erilaisia koska asiakkaita tulee uusia paljon lisää ja kilpailuita järjestetään paljon enemmän kuin esimerkiksi Suomessa</a:t>
            </a:r>
          </a:p>
          <a:p>
            <a:r>
              <a:rPr lang="fi-FI" sz="1800" dirty="0"/>
              <a:t>Huomasin sellaisia asioita verrattuna Suomeen että myöhässä ololla ei ollut merkitystä esimerkkinä minulle annettiin lupa jos bussit kulkevat huonosti niin tulla myöhemmin/myöhässä töihin. Kun olin kentänhoidossa ja työt alkoi 5.30 joka aamu viikon ajan niin sieltä ei saanut myöhästyä kertaakaan koska 3 myöhästymisestä olisi saanut potkut.</a:t>
            </a:r>
          </a:p>
          <a:p>
            <a:pPr marL="0" indent="0">
              <a:buNone/>
            </a:pPr>
            <a:r>
              <a:rPr lang="fi-FI" sz="1600" dirty="0"/>
              <a:t> Ja kuvassa on minun työpiste/kassa</a:t>
            </a:r>
          </a:p>
        </p:txBody>
      </p:sp>
      <p:pic>
        <p:nvPicPr>
          <p:cNvPr id="6" name="Kuva 5">
            <a:extLst>
              <a:ext uri="{FF2B5EF4-FFF2-40B4-BE49-F238E27FC236}">
                <a16:creationId xmlns:a16="http://schemas.microsoft.com/office/drawing/2014/main" id="{649D2CB9-055D-5C8D-7974-9E1E839A2D05}"/>
              </a:ext>
            </a:extLst>
          </p:cNvPr>
          <p:cNvPicPr>
            <a:picLocks noChangeAspect="1"/>
          </p:cNvPicPr>
          <p:nvPr/>
        </p:nvPicPr>
        <p:blipFill>
          <a:blip r:embed="rId3"/>
          <a:srcRect r="2" b="10028"/>
          <a:stretch>
            <a:fillRect/>
          </a:stretch>
        </p:blipFill>
        <p:spPr>
          <a:xfrm>
            <a:off x="6945086" y="10"/>
            <a:ext cx="5246914" cy="6857990"/>
          </a:xfrm>
          <a:prstGeom prst="rect">
            <a:avLst/>
          </a:prstGeom>
          <a:effectLst/>
        </p:spPr>
      </p:pic>
    </p:spTree>
    <p:extLst>
      <p:ext uri="{BB962C8B-B14F-4D97-AF65-F5344CB8AC3E}">
        <p14:creationId xmlns:p14="http://schemas.microsoft.com/office/powerpoint/2010/main" val="3512085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E2998C1-1A4C-B482-14BF-792FC3CE4361}"/>
              </a:ext>
            </a:extLst>
          </p:cNvPr>
          <p:cNvSpPr>
            <a:spLocks noGrp="1"/>
          </p:cNvSpPr>
          <p:nvPr>
            <p:ph type="title"/>
          </p:nvPr>
        </p:nvSpPr>
        <p:spPr>
          <a:xfrm>
            <a:off x="359229" y="0"/>
            <a:ext cx="11560628" cy="1953532"/>
          </a:xfrm>
        </p:spPr>
        <p:txBody>
          <a:bodyPr>
            <a:normAutofit/>
          </a:bodyPr>
          <a:lstStyle/>
          <a:p>
            <a:r>
              <a:rPr lang="fi-FI" sz="4000" dirty="0"/>
              <a:t>Turkin lentokentällä, </a:t>
            </a:r>
            <a:r>
              <a:rPr lang="fi-FI" sz="4000" dirty="0" err="1"/>
              <a:t>Clubi</a:t>
            </a:r>
            <a:r>
              <a:rPr lang="fi-FI" sz="4000" dirty="0"/>
              <a:t> ja Golf kenttä</a:t>
            </a:r>
          </a:p>
        </p:txBody>
      </p:sp>
      <p:pic>
        <p:nvPicPr>
          <p:cNvPr id="5" name="Sisällön paikkamerkki 4">
            <a:extLst>
              <a:ext uri="{FF2B5EF4-FFF2-40B4-BE49-F238E27FC236}">
                <a16:creationId xmlns:a16="http://schemas.microsoft.com/office/drawing/2014/main" id="{6D4A25F4-77E6-74BB-CE71-BA12FC0528CC}"/>
              </a:ext>
            </a:extLst>
          </p:cNvPr>
          <p:cNvPicPr>
            <a:picLocks noGrp="1" noChangeAspect="1"/>
          </p:cNvPicPr>
          <p:nvPr>
            <p:ph idx="1"/>
          </p:nvPr>
        </p:nvPicPr>
        <p:blipFill>
          <a:blip r:embed="rId2"/>
          <a:stretch>
            <a:fillRect/>
          </a:stretch>
        </p:blipFill>
        <p:spPr>
          <a:xfrm>
            <a:off x="566057" y="1393372"/>
            <a:ext cx="3747928" cy="5464628"/>
          </a:xfrm>
          <a:prstGeom prst="rect">
            <a:avLst/>
          </a:prstGeom>
        </p:spPr>
      </p:pic>
      <p:pic>
        <p:nvPicPr>
          <p:cNvPr id="7" name="Kuva 6">
            <a:extLst>
              <a:ext uri="{FF2B5EF4-FFF2-40B4-BE49-F238E27FC236}">
                <a16:creationId xmlns:a16="http://schemas.microsoft.com/office/drawing/2014/main" id="{9E6E8634-0832-FE13-73D8-0C69850BFDF2}"/>
              </a:ext>
            </a:extLst>
          </p:cNvPr>
          <p:cNvPicPr>
            <a:picLocks noChangeAspect="1"/>
          </p:cNvPicPr>
          <p:nvPr/>
        </p:nvPicPr>
        <p:blipFill>
          <a:blip r:embed="rId3"/>
          <a:stretch>
            <a:fillRect/>
          </a:stretch>
        </p:blipFill>
        <p:spPr>
          <a:xfrm>
            <a:off x="4313985" y="1393372"/>
            <a:ext cx="4274844" cy="5464628"/>
          </a:xfrm>
          <a:prstGeom prst="rect">
            <a:avLst/>
          </a:prstGeom>
        </p:spPr>
      </p:pic>
      <p:pic>
        <p:nvPicPr>
          <p:cNvPr id="9" name="Kuva 8">
            <a:extLst>
              <a:ext uri="{FF2B5EF4-FFF2-40B4-BE49-F238E27FC236}">
                <a16:creationId xmlns:a16="http://schemas.microsoft.com/office/drawing/2014/main" id="{01E174AD-8CD8-C3D7-204C-3632B80C56B8}"/>
              </a:ext>
            </a:extLst>
          </p:cNvPr>
          <p:cNvPicPr>
            <a:picLocks noChangeAspect="1"/>
          </p:cNvPicPr>
          <p:nvPr/>
        </p:nvPicPr>
        <p:blipFill>
          <a:blip r:embed="rId4"/>
          <a:stretch>
            <a:fillRect/>
          </a:stretch>
        </p:blipFill>
        <p:spPr>
          <a:xfrm>
            <a:off x="8588829" y="1393372"/>
            <a:ext cx="3603171" cy="5464628"/>
          </a:xfrm>
          <a:prstGeom prst="rect">
            <a:avLst/>
          </a:prstGeom>
        </p:spPr>
      </p:pic>
    </p:spTree>
    <p:extLst>
      <p:ext uri="{BB962C8B-B14F-4D97-AF65-F5344CB8AC3E}">
        <p14:creationId xmlns:p14="http://schemas.microsoft.com/office/powerpoint/2010/main" val="44526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3F5877B-98C7-49DD-83AB-0F6F57CB6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Kuva 4">
            <a:extLst>
              <a:ext uri="{FF2B5EF4-FFF2-40B4-BE49-F238E27FC236}">
                <a16:creationId xmlns:a16="http://schemas.microsoft.com/office/drawing/2014/main" id="{64D8C725-8033-A272-EEFF-14212DC4FE5F}"/>
              </a:ext>
            </a:extLst>
          </p:cNvPr>
          <p:cNvPicPr>
            <a:picLocks noChangeAspect="1"/>
          </p:cNvPicPr>
          <p:nvPr/>
        </p:nvPicPr>
        <p:blipFill>
          <a:blip r:embed="rId2"/>
          <a:srcRect l="2703" r="12988"/>
          <a:stretch>
            <a:fillRect/>
          </a:stretch>
        </p:blipFill>
        <p:spPr>
          <a:xfrm>
            <a:off x="7364078" y="-18"/>
            <a:ext cx="4827922" cy="6857999"/>
          </a:xfrm>
          <a:custGeom>
            <a:avLst/>
            <a:gdLst/>
            <a:ahLst/>
            <a:cxnLst/>
            <a:rect l="l" t="t" r="r" b="b"/>
            <a:pathLst>
              <a:path w="4827922" h="685800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7" name="Kuva 6">
            <a:extLst>
              <a:ext uri="{FF2B5EF4-FFF2-40B4-BE49-F238E27FC236}">
                <a16:creationId xmlns:a16="http://schemas.microsoft.com/office/drawing/2014/main" id="{F32C3C01-FDE9-7831-FDFA-16D23C875813}"/>
              </a:ext>
            </a:extLst>
          </p:cNvPr>
          <p:cNvPicPr>
            <a:picLocks noChangeAspect="1"/>
          </p:cNvPicPr>
          <p:nvPr/>
        </p:nvPicPr>
        <p:blipFill>
          <a:blip r:embed="rId3"/>
          <a:srcRect r="1" b="17837"/>
          <a:stretch>
            <a:fillRect/>
          </a:stretch>
        </p:blipFill>
        <p:spPr>
          <a:xfrm>
            <a:off x="3119360" y="18"/>
            <a:ext cx="4966290" cy="6857999"/>
          </a:xfrm>
          <a:custGeom>
            <a:avLst/>
            <a:gdLst/>
            <a:ahLst/>
            <a:cxnLst/>
            <a:rect l="l" t="t" r="r" b="b"/>
            <a:pathLst>
              <a:path w="4966290" h="6857999">
                <a:moveTo>
                  <a:pt x="0" y="0"/>
                </a:moveTo>
                <a:lnTo>
                  <a:pt x="4188230" y="0"/>
                </a:lnTo>
                <a:lnTo>
                  <a:pt x="4295735" y="210478"/>
                </a:lnTo>
                <a:cubicBezTo>
                  <a:pt x="4719089" y="1127919"/>
                  <a:pt x="4966290" y="2233909"/>
                  <a:pt x="4966290" y="3424428"/>
                </a:cubicBezTo>
                <a:cubicBezTo>
                  <a:pt x="4966290" y="4614948"/>
                  <a:pt x="4719089" y="5720938"/>
                  <a:pt x="4295735" y="6638378"/>
                </a:cubicBezTo>
                <a:lnTo>
                  <a:pt x="4183560" y="6857999"/>
                </a:lnTo>
                <a:lnTo>
                  <a:pt x="53039" y="6857999"/>
                </a:lnTo>
                <a:lnTo>
                  <a:pt x="132047" y="6695338"/>
                </a:lnTo>
                <a:cubicBezTo>
                  <a:pt x="555401" y="5777898"/>
                  <a:pt x="802602" y="4671908"/>
                  <a:pt x="802602" y="3481388"/>
                </a:cubicBezTo>
                <a:cubicBezTo>
                  <a:pt x="802602" y="2191659"/>
                  <a:pt x="512484" y="1001134"/>
                  <a:pt x="22579" y="42066"/>
                </a:cubicBezTo>
                <a:close/>
              </a:path>
            </a:pathLst>
          </a:custGeom>
        </p:spPr>
      </p:pic>
      <p:sp useBgFill="1">
        <p:nvSpPr>
          <p:cNvPr id="14" name="Freeform: Shape 13">
            <a:extLst>
              <a:ext uri="{FF2B5EF4-FFF2-40B4-BE49-F238E27FC236}">
                <a16:creationId xmlns:a16="http://schemas.microsoft.com/office/drawing/2014/main" id="{4EA91930-66BC-4C41-B4F5-C31EB216F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6313CF8F-B436-401E-9575-DE0F8E8B5B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tsikko 1">
            <a:extLst>
              <a:ext uri="{FF2B5EF4-FFF2-40B4-BE49-F238E27FC236}">
                <a16:creationId xmlns:a16="http://schemas.microsoft.com/office/drawing/2014/main" id="{07D4254D-2B9A-6A92-5DAF-37168A14DA94}"/>
              </a:ext>
            </a:extLst>
          </p:cNvPr>
          <p:cNvSpPr>
            <a:spLocks noGrp="1"/>
          </p:cNvSpPr>
          <p:nvPr>
            <p:ph type="title"/>
          </p:nvPr>
        </p:nvSpPr>
        <p:spPr>
          <a:xfrm>
            <a:off x="221436" y="-24346"/>
            <a:ext cx="2804504" cy="1325563"/>
          </a:xfrm>
        </p:spPr>
        <p:txBody>
          <a:bodyPr anchor="ctr">
            <a:normAutofit/>
          </a:bodyPr>
          <a:lstStyle/>
          <a:p>
            <a:r>
              <a:rPr lang="fi-FI" sz="3200" dirty="0"/>
              <a:t>Ongelmat ja niiden ratkaisu</a:t>
            </a:r>
          </a:p>
        </p:txBody>
      </p:sp>
      <p:sp>
        <p:nvSpPr>
          <p:cNvPr id="18" name="Rectangle 17">
            <a:extLst>
              <a:ext uri="{FF2B5EF4-FFF2-40B4-BE49-F238E27FC236}">
                <a16:creationId xmlns:a16="http://schemas.microsoft.com/office/drawing/2014/main" id="{2A38CFE9-C30A-4551-ACCB-D5808FBC39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isällön paikkamerkki 2">
            <a:extLst>
              <a:ext uri="{FF2B5EF4-FFF2-40B4-BE49-F238E27FC236}">
                <a16:creationId xmlns:a16="http://schemas.microsoft.com/office/drawing/2014/main" id="{FD678E0E-171F-2615-EDE8-58C9ADC9F4D9}"/>
              </a:ext>
            </a:extLst>
          </p:cNvPr>
          <p:cNvSpPr>
            <a:spLocks noGrp="1"/>
          </p:cNvSpPr>
          <p:nvPr>
            <p:ph idx="1"/>
          </p:nvPr>
        </p:nvSpPr>
        <p:spPr>
          <a:xfrm>
            <a:off x="61472" y="1180486"/>
            <a:ext cx="3212079" cy="4472682"/>
          </a:xfrm>
        </p:spPr>
        <p:txBody>
          <a:bodyPr>
            <a:noAutofit/>
          </a:bodyPr>
          <a:lstStyle/>
          <a:p>
            <a:r>
              <a:rPr lang="fi-FI" sz="1600" dirty="0"/>
              <a:t>Isoimmat ongelmat minulla oli netti yhteys jota en saanut ensimmäiseen 3 päivään toimimaan jonka takia </a:t>
            </a:r>
            <a:r>
              <a:rPr lang="fi-FI" sz="1600" dirty="0" err="1"/>
              <a:t>bussejen</a:t>
            </a:r>
            <a:r>
              <a:rPr lang="fi-FI" sz="1600" dirty="0"/>
              <a:t> ja paikkojen löytäminen oli haastavaa.</a:t>
            </a:r>
          </a:p>
          <a:p>
            <a:r>
              <a:rPr lang="fi-FI" sz="1600" dirty="0"/>
              <a:t>Bussit oli yksi isoin ongelma koko reissun ajan, </a:t>
            </a:r>
            <a:r>
              <a:rPr lang="fi-FI" sz="1600" dirty="0" err="1"/>
              <a:t>Tallinja</a:t>
            </a:r>
            <a:r>
              <a:rPr lang="fi-FI" sz="1600" dirty="0"/>
              <a:t> niminen sovellus näyttää aikataulun mutta bussi ei saavu silloin kun pitäisi ja se näyttää epätarkasti sinun sijaintisi. </a:t>
            </a:r>
            <a:r>
              <a:rPr lang="fi-FI" sz="1600" dirty="0" err="1"/>
              <a:t>Tallinja</a:t>
            </a:r>
            <a:r>
              <a:rPr lang="fi-FI" sz="1600" dirty="0"/>
              <a:t> bussi kortti on taas hyvä koska maksaa noin 40€ ja se on voimassa sinun loppuelämän.</a:t>
            </a:r>
          </a:p>
          <a:p>
            <a:r>
              <a:rPr lang="fi-FI" sz="1600" dirty="0"/>
              <a:t>Vaikeita asioita oli myös roskien vienti koska ne haetaan vaan tiettyinä päivinä ja klo 7.30 joten sitä ei muista välttämättä aamulla kun lähtee töihin ja kierrätys oli todella tarkkaa että kaikki menee oikeaan roskikseen.</a:t>
            </a:r>
          </a:p>
        </p:txBody>
      </p:sp>
    </p:spTree>
    <p:extLst>
      <p:ext uri="{BB962C8B-B14F-4D97-AF65-F5344CB8AC3E}">
        <p14:creationId xmlns:p14="http://schemas.microsoft.com/office/powerpoint/2010/main" val="3790234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DB636F4F-3DFE-2BE7-EA8E-2161647E6334}"/>
              </a:ext>
            </a:extLst>
          </p:cNvPr>
          <p:cNvSpPr>
            <a:spLocks noGrp="1"/>
          </p:cNvSpPr>
          <p:nvPr>
            <p:ph type="title"/>
          </p:nvPr>
        </p:nvSpPr>
        <p:spPr>
          <a:xfrm>
            <a:off x="836679" y="723898"/>
            <a:ext cx="6002110" cy="1495425"/>
          </a:xfrm>
        </p:spPr>
        <p:txBody>
          <a:bodyPr>
            <a:normAutofit/>
          </a:bodyPr>
          <a:lstStyle/>
          <a:p>
            <a:r>
              <a:rPr lang="fi-FI" sz="4000"/>
              <a:t>Oppiminen ja ongelman ratkaisu</a:t>
            </a:r>
          </a:p>
        </p:txBody>
      </p:sp>
      <p:sp>
        <p:nvSpPr>
          <p:cNvPr id="3" name="Sisällön paikkamerkki 2">
            <a:extLst>
              <a:ext uri="{FF2B5EF4-FFF2-40B4-BE49-F238E27FC236}">
                <a16:creationId xmlns:a16="http://schemas.microsoft.com/office/drawing/2014/main" id="{E575F712-CCAE-A8E1-1F25-3D5DE1422060}"/>
              </a:ext>
            </a:extLst>
          </p:cNvPr>
          <p:cNvSpPr>
            <a:spLocks noGrp="1"/>
          </p:cNvSpPr>
          <p:nvPr>
            <p:ph idx="1"/>
          </p:nvPr>
        </p:nvSpPr>
        <p:spPr>
          <a:xfrm>
            <a:off x="836680" y="2405067"/>
            <a:ext cx="6002110" cy="3729034"/>
          </a:xfrm>
        </p:spPr>
        <p:txBody>
          <a:bodyPr>
            <a:normAutofit/>
          </a:bodyPr>
          <a:lstStyle/>
          <a:p>
            <a:r>
              <a:rPr lang="fi-FI" sz="2000"/>
              <a:t>Suomessa on parempaa kun Maltalla julkinen liikenne, nettiyhteys toimii kaikkialla, isompi maa.</a:t>
            </a:r>
          </a:p>
          <a:p>
            <a:r>
              <a:rPr lang="fi-FI" sz="2000"/>
              <a:t>Maltalla on parempaa kun Suomessa parempi sää, rannat, paljon halvempaa, Ihmiset puhuu enemmän ja on hyvällä tuulella koko ajan.</a:t>
            </a:r>
          </a:p>
          <a:p>
            <a:r>
              <a:rPr lang="fi-FI" sz="2000"/>
              <a:t>Opin Maltalla puhumaan Englantia rohkeammin ja sitä ei ajatellut enään samalla tavalla että mitä pitäisi sanoa</a:t>
            </a:r>
          </a:p>
        </p:txBody>
      </p:sp>
      <p:pic>
        <p:nvPicPr>
          <p:cNvPr id="5" name="Kuva 4">
            <a:extLst>
              <a:ext uri="{FF2B5EF4-FFF2-40B4-BE49-F238E27FC236}">
                <a16:creationId xmlns:a16="http://schemas.microsoft.com/office/drawing/2014/main" id="{591CAA82-4AC2-B503-E1BB-19DE329D4343}"/>
              </a:ext>
            </a:extLst>
          </p:cNvPr>
          <p:cNvPicPr>
            <a:picLocks noChangeAspect="1"/>
          </p:cNvPicPr>
          <p:nvPr/>
        </p:nvPicPr>
        <p:blipFill>
          <a:blip r:embed="rId2"/>
          <a:srcRect r="2610"/>
          <a:stretch>
            <a:fillRect/>
          </a:stretch>
        </p:blipFill>
        <p:spPr>
          <a:xfrm>
            <a:off x="7199440" y="10"/>
            <a:ext cx="4992560" cy="6857990"/>
          </a:xfrm>
          <a:prstGeom prst="rect">
            <a:avLst/>
          </a:prstGeom>
          <a:effectLst/>
        </p:spPr>
      </p:pic>
    </p:spTree>
    <p:extLst>
      <p:ext uri="{BB962C8B-B14F-4D97-AF65-F5344CB8AC3E}">
        <p14:creationId xmlns:p14="http://schemas.microsoft.com/office/powerpoint/2010/main" val="1593036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Slide Background">
            <a:extLst>
              <a:ext uri="{FF2B5EF4-FFF2-40B4-BE49-F238E27FC236}">
                <a16:creationId xmlns:a16="http://schemas.microsoft.com/office/drawing/2014/main" id="{67A5186C-3438-4D83-A03D-BD8A5E2D48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0ABA7601-3067-A7A7-88C9-AC4D5DB430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61426"/>
            <a:ext cx="8157613" cy="2296574"/>
          </a:xfrm>
          <a:prstGeom prst="rect">
            <a:avLst/>
          </a:prstGeom>
          <a:ln>
            <a:noFill/>
          </a:ln>
          <a:effectLst>
            <a:outerShdw blurRad="622300" dist="101600" sx="97000" sy="97000" algn="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7D0F9D5D-B6BC-A533-3232-B510911CC22A}"/>
              </a:ext>
            </a:extLst>
          </p:cNvPr>
          <p:cNvSpPr>
            <a:spLocks noGrp="1"/>
          </p:cNvSpPr>
          <p:nvPr>
            <p:ph type="title"/>
          </p:nvPr>
        </p:nvSpPr>
        <p:spPr>
          <a:xfrm>
            <a:off x="758951" y="4931410"/>
            <a:ext cx="7394447" cy="1774189"/>
          </a:xfrm>
        </p:spPr>
        <p:txBody>
          <a:bodyPr vert="horz" lIns="91440" tIns="45720" rIns="91440" bIns="45720" rtlCol="0" anchor="ctr">
            <a:normAutofit/>
          </a:bodyPr>
          <a:lstStyle/>
          <a:p>
            <a:r>
              <a:rPr lang="en-US" sz="4800" kern="1200" dirty="0">
                <a:solidFill>
                  <a:schemeClr val="tx1"/>
                </a:solidFill>
                <a:latin typeface="+mj-lt"/>
                <a:ea typeface="+mj-ea"/>
                <a:cs typeface="+mj-cs"/>
              </a:rPr>
              <a:t>Casino, Blue Lagoon ja </a:t>
            </a:r>
            <a:r>
              <a:rPr lang="en-US" sz="4800" kern="1200" dirty="0" err="1">
                <a:solidFill>
                  <a:schemeClr val="tx1"/>
                </a:solidFill>
                <a:latin typeface="+mj-lt"/>
                <a:ea typeface="+mj-ea"/>
                <a:cs typeface="+mj-cs"/>
              </a:rPr>
              <a:t>Clubi</a:t>
            </a:r>
            <a:endParaRPr lang="en-US" sz="4800" kern="1200" dirty="0">
              <a:solidFill>
                <a:schemeClr val="tx1"/>
              </a:solidFill>
              <a:latin typeface="+mj-lt"/>
              <a:ea typeface="+mj-ea"/>
              <a:cs typeface="+mj-cs"/>
            </a:endParaRPr>
          </a:p>
        </p:txBody>
      </p:sp>
      <p:pic>
        <p:nvPicPr>
          <p:cNvPr id="9" name="Kuva 8">
            <a:extLst>
              <a:ext uri="{FF2B5EF4-FFF2-40B4-BE49-F238E27FC236}">
                <a16:creationId xmlns:a16="http://schemas.microsoft.com/office/drawing/2014/main" id="{E86B8234-8634-3DF4-BE42-EA5FBF701078}"/>
              </a:ext>
            </a:extLst>
          </p:cNvPr>
          <p:cNvPicPr>
            <a:picLocks noChangeAspect="1"/>
          </p:cNvPicPr>
          <p:nvPr/>
        </p:nvPicPr>
        <p:blipFill>
          <a:blip r:embed="rId2"/>
          <a:srcRect r="3" b="19261"/>
          <a:stretch>
            <a:fillRect/>
          </a:stretch>
        </p:blipFill>
        <p:spPr>
          <a:xfrm>
            <a:off x="-2" y="9"/>
            <a:ext cx="4067572" cy="4844133"/>
          </a:xfrm>
          <a:prstGeom prst="rect">
            <a:avLst/>
          </a:prstGeom>
          <a:effectLst/>
        </p:spPr>
      </p:pic>
      <p:pic>
        <p:nvPicPr>
          <p:cNvPr id="5" name="Sisällön paikkamerkki 4">
            <a:extLst>
              <a:ext uri="{FF2B5EF4-FFF2-40B4-BE49-F238E27FC236}">
                <a16:creationId xmlns:a16="http://schemas.microsoft.com/office/drawing/2014/main" id="{56B12362-9E91-4A7A-F936-AC76170A3C1D}"/>
              </a:ext>
            </a:extLst>
          </p:cNvPr>
          <p:cNvPicPr>
            <a:picLocks noGrp="1" noChangeAspect="1"/>
          </p:cNvPicPr>
          <p:nvPr>
            <p:ph idx="1"/>
          </p:nvPr>
        </p:nvPicPr>
        <p:blipFill>
          <a:blip r:embed="rId3"/>
          <a:srcRect t="15991" r="-1" b="-1"/>
          <a:stretch>
            <a:fillRect/>
          </a:stretch>
        </p:blipFill>
        <p:spPr>
          <a:xfrm>
            <a:off x="4067570" y="10"/>
            <a:ext cx="4085829" cy="4844132"/>
          </a:xfrm>
          <a:prstGeom prst="rect">
            <a:avLst/>
          </a:prstGeom>
        </p:spPr>
      </p:pic>
      <p:pic>
        <p:nvPicPr>
          <p:cNvPr id="7" name="Kuva 6">
            <a:extLst>
              <a:ext uri="{FF2B5EF4-FFF2-40B4-BE49-F238E27FC236}">
                <a16:creationId xmlns:a16="http://schemas.microsoft.com/office/drawing/2014/main" id="{054D4FE9-5E88-2D74-E4B9-1CDB062DAD95}"/>
              </a:ext>
            </a:extLst>
          </p:cNvPr>
          <p:cNvPicPr>
            <a:picLocks noChangeAspect="1"/>
          </p:cNvPicPr>
          <p:nvPr/>
        </p:nvPicPr>
        <p:blipFill>
          <a:blip r:embed="rId4"/>
          <a:srcRect t="5492" r="-2" b="9515"/>
          <a:stretch>
            <a:fillRect/>
          </a:stretch>
        </p:blipFill>
        <p:spPr>
          <a:xfrm>
            <a:off x="8153399" y="10"/>
            <a:ext cx="4038600" cy="4844132"/>
          </a:xfrm>
          <a:prstGeom prst="rect">
            <a:avLst/>
          </a:prstGeom>
        </p:spPr>
      </p:pic>
    </p:spTree>
    <p:extLst>
      <p:ext uri="{BB962C8B-B14F-4D97-AF65-F5344CB8AC3E}">
        <p14:creationId xmlns:p14="http://schemas.microsoft.com/office/powerpoint/2010/main" val="2006030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44966E81-0ED5-82C0-BAD1-2A3A7007A017}"/>
              </a:ext>
            </a:extLst>
          </p:cNvPr>
          <p:cNvSpPr>
            <a:spLocks noGrp="1"/>
          </p:cNvSpPr>
          <p:nvPr>
            <p:ph type="title"/>
          </p:nvPr>
        </p:nvSpPr>
        <p:spPr>
          <a:xfrm>
            <a:off x="761800" y="762001"/>
            <a:ext cx="5334197" cy="1708242"/>
          </a:xfrm>
        </p:spPr>
        <p:txBody>
          <a:bodyPr anchor="ctr">
            <a:normAutofit/>
          </a:bodyPr>
          <a:lstStyle/>
          <a:p>
            <a:r>
              <a:rPr lang="fi-FI" sz="4000" dirty="0"/>
              <a:t>Matkustaminen</a:t>
            </a:r>
          </a:p>
        </p:txBody>
      </p:sp>
      <p:sp>
        <p:nvSpPr>
          <p:cNvPr id="3" name="Sisällön paikkamerkki 2">
            <a:extLst>
              <a:ext uri="{FF2B5EF4-FFF2-40B4-BE49-F238E27FC236}">
                <a16:creationId xmlns:a16="http://schemas.microsoft.com/office/drawing/2014/main" id="{14E5E524-17A8-5906-D69C-D8CA41C42C11}"/>
              </a:ext>
            </a:extLst>
          </p:cNvPr>
          <p:cNvSpPr>
            <a:spLocks noGrp="1"/>
          </p:cNvSpPr>
          <p:nvPr>
            <p:ph idx="1"/>
          </p:nvPr>
        </p:nvSpPr>
        <p:spPr>
          <a:xfrm>
            <a:off x="761800" y="2470244"/>
            <a:ext cx="5334197" cy="3769835"/>
          </a:xfrm>
        </p:spPr>
        <p:txBody>
          <a:bodyPr anchor="ctr">
            <a:noAutofit/>
          </a:bodyPr>
          <a:lstStyle/>
          <a:p>
            <a:r>
              <a:rPr lang="fi-FI" dirty="0"/>
              <a:t>Matkustaminen meni hyvin ja ongelmitta. Hankin lennot suoraan </a:t>
            </a:r>
            <a:r>
              <a:rPr lang="fi-FI" dirty="0" err="1"/>
              <a:t>Turkish</a:t>
            </a:r>
            <a:r>
              <a:rPr lang="fi-FI" dirty="0"/>
              <a:t> Airlinesin sivuilta koska päätin sillä lentoyhtiöllä lentää. Matkustaminen oli ainakin paluu lentona raskas koska oli  Turkissa 27 tuntia odottamassa seuraavaa lentoa mutta Turkin hotelli maksoi 2 ihmiseltä 1800 liiraa eli noin 40€.</a:t>
            </a:r>
          </a:p>
        </p:txBody>
      </p:sp>
      <p:pic>
        <p:nvPicPr>
          <p:cNvPr id="5" name="Kuva 4">
            <a:extLst>
              <a:ext uri="{FF2B5EF4-FFF2-40B4-BE49-F238E27FC236}">
                <a16:creationId xmlns:a16="http://schemas.microsoft.com/office/drawing/2014/main" id="{9B57DBE8-40FE-DAEE-817D-1DEE3B6570AA}"/>
              </a:ext>
            </a:extLst>
          </p:cNvPr>
          <p:cNvPicPr>
            <a:picLocks noChangeAspect="1"/>
          </p:cNvPicPr>
          <p:nvPr/>
        </p:nvPicPr>
        <p:blipFill>
          <a:blip r:embed="rId2"/>
          <a:srcRect t="4710"/>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785323693"/>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6be92a1-9c2e-45bd-bc7a-77e2bc8acba2" xsi:nil="true"/>
    <lcf76f155ced4ddcb4097134ff3c332f xmlns="99c4edd6-4692-4bdc-b7c2-f7fdb8cf042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siakirja" ma:contentTypeID="0x01010003CF28071C79A14B9F22182B9B92C540" ma:contentTypeVersion="14" ma:contentTypeDescription="Luo uusi asiakirja." ma:contentTypeScope="" ma:versionID="56a30bd4ebc9b713138481985a31de48">
  <xsd:schema xmlns:xsd="http://www.w3.org/2001/XMLSchema" xmlns:xs="http://www.w3.org/2001/XMLSchema" xmlns:p="http://schemas.microsoft.com/office/2006/metadata/properties" xmlns:ns2="99c4edd6-4692-4bdc-b7c2-f7fdb8cf042f" xmlns:ns3="76be92a1-9c2e-45bd-bc7a-77e2bc8acba2" targetNamespace="http://schemas.microsoft.com/office/2006/metadata/properties" ma:root="true" ma:fieldsID="ba19d772ba16d7292123c2d80ee10f16" ns2:_="" ns3:_="">
    <xsd:import namespace="99c4edd6-4692-4bdc-b7c2-f7fdb8cf042f"/>
    <xsd:import namespace="76be92a1-9c2e-45bd-bc7a-77e2bc8acba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c4edd6-4692-4bdc-b7c2-f7fdb8cf04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Kuvien tunnisteet" ma:readOnly="false" ma:fieldId="{5cf76f15-5ced-4ddc-b409-7134ff3c332f}" ma:taxonomyMulti="true" ma:sspId="e26c6a39-ca17-4711-8675-0cb8c6f60fa5"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be92a1-9c2e-45bd-bc7a-77e2bc8acba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dd0f33d-fe13-403c-8599-a549581989f7}" ma:internalName="TaxCatchAll" ma:showField="CatchAllData" ma:web="76be92a1-9c2e-45bd-bc7a-77e2bc8acba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CB650A-8AAF-4CF8-85E5-BFCF47A14104}">
  <ds:schemaRefs>
    <ds:schemaRef ds:uri="99c4edd6-4692-4bdc-b7c2-f7fdb8cf042f"/>
    <ds:schemaRef ds:uri="http://www.w3.org/XML/1998/namespace"/>
    <ds:schemaRef ds:uri="http://purl.org/dc/elements/1.1/"/>
    <ds:schemaRef ds:uri="http://purl.org/dc/dcmitype/"/>
    <ds:schemaRef ds:uri="http://schemas.microsoft.com/office/2006/documentManagement/types"/>
    <ds:schemaRef ds:uri="76be92a1-9c2e-45bd-bc7a-77e2bc8acba2"/>
    <ds:schemaRef ds:uri="http://schemas.openxmlformats.org/package/2006/metadata/core-properties"/>
    <ds:schemaRef ds:uri="http://schemas.microsoft.com/office/infopath/2007/PartnerControl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541C6624-E1AC-492A-96CC-172D53F97A91}">
  <ds:schemaRefs>
    <ds:schemaRef ds:uri="http://schemas.microsoft.com/sharepoint/v3/contenttype/forms"/>
  </ds:schemaRefs>
</ds:datastoreItem>
</file>

<file path=customXml/itemProps3.xml><?xml version="1.0" encoding="utf-8"?>
<ds:datastoreItem xmlns:ds="http://schemas.openxmlformats.org/officeDocument/2006/customXml" ds:itemID="{4D77A066-1D46-4E60-9521-6F19970BEB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c4edd6-4692-4bdc-b7c2-f7fdb8cf042f"/>
    <ds:schemaRef ds:uri="76be92a1-9c2e-45bd-bc7a-77e2bc8acb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137</TotalTime>
  <Words>488</Words>
  <Application>Microsoft Office PowerPoint</Application>
  <PresentationFormat>Laajakuva</PresentationFormat>
  <Paragraphs>36</Paragraphs>
  <Slides>8</Slides>
  <Notes>1</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8</vt:i4>
      </vt:variant>
    </vt:vector>
  </HeadingPairs>
  <TitlesOfParts>
    <vt:vector size="13" baseType="lpstr">
      <vt:lpstr>Aptos</vt:lpstr>
      <vt:lpstr>Aptos Display</vt:lpstr>
      <vt:lpstr>Arial</vt:lpstr>
      <vt:lpstr>Calibri</vt:lpstr>
      <vt:lpstr>Office-teema</vt:lpstr>
      <vt:lpstr>Matkaraportti</vt:lpstr>
      <vt:lpstr>Jaksolle hakeutuminen</vt:lpstr>
      <vt:lpstr>Työharjoittelu jakso</vt:lpstr>
      <vt:lpstr>Turkin lentokentällä, Clubi ja Golf kenttä</vt:lpstr>
      <vt:lpstr>Ongelmat ja niiden ratkaisu</vt:lpstr>
      <vt:lpstr>Oppiminen ja ongelman ratkaisu</vt:lpstr>
      <vt:lpstr>Casino, Blue Lagoon ja Clubi</vt:lpstr>
      <vt:lpstr>Matkustaminen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sean.huovilainen</dc:creator>
  <cp:lastModifiedBy>Oona Haanpää</cp:lastModifiedBy>
  <cp:revision>4</cp:revision>
  <dcterms:created xsi:type="dcterms:W3CDTF">2026-05-27T06:24:49Z</dcterms:created>
  <dcterms:modified xsi:type="dcterms:W3CDTF">2026-06-04T07:09:27Z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0x01010003CF28071C79A14B9F22182B9B92C540</vt:lpwstr>
  </property>
</Properties>
</file>