
<file path=[Content_Types].xml><?xml version="1.0" encoding="utf-8"?>
<Types xmlns="http://schemas.openxmlformats.org/package/2006/content-types">
  <Default Extension="fntdata" ContentType="application/x-fontdata"/>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18288000" cy="10287000"/>
  <p:notesSz cx="6858000" cy="9144000"/>
  <p:embeddedFontLst>
    <p:embeddedFont>
      <p:font typeface="Anton" panose="020F0502020204030204" pitchFamily="2" charset="0"/>
      <p:regular r:id="rId24"/>
    </p:embeddedFont>
    <p:embeddedFont>
      <p:font typeface="Antonio Bold" panose="020B0604020202020204" charset="0"/>
      <p:regular r:id="rId25"/>
    </p:embeddedFont>
    <p:embeddedFont>
      <p:font typeface="Arimo" panose="020B0604020202020204" charset="0"/>
      <p:regular r:id="rId26"/>
    </p:embeddedFont>
    <p:embeddedFont>
      <p:font typeface="Arimo Bold" panose="020B0604020202020204" charset="0"/>
      <p:regular r:id="rId27"/>
    </p:embeddedFont>
    <p:embeddedFont>
      <p:font typeface="Arimo Italics" panose="020B0604020202020204" charset="0"/>
      <p:regular r:id="rId28"/>
    </p:embeddedFont>
    <p:embeddedFont>
      <p:font typeface="Canva Sans" panose="020B0604020202020204" charset="0"/>
      <p:regular r:id="rId29"/>
    </p:embeddedFont>
    <p:embeddedFont>
      <p:font typeface="Canva Sans Bold" panose="020B0604020202020204" charset="0"/>
      <p:regular r:id="rId30"/>
    </p:embeddedFont>
    <p:embeddedFont>
      <p:font typeface="Poppins" panose="020B0502040204020203" pitchFamily="2" charset="0"/>
      <p:regular r:id="rId31"/>
    </p:embeddedFont>
    <p:embeddedFont>
      <p:font typeface="Poppins Bold" panose="020B0604020202020204" charset="0"/>
      <p:regular r:id="rId32"/>
    </p:embeddedFont>
    <p:embeddedFont>
      <p:font typeface="TT Hoves"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93E78B-6CDB-44D9-96AD-0BE9E5F013C1}" v="3" dt="2026-04-13T13:05:28.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0" autoAdjust="0"/>
    <p:restoredTop sz="94622" autoAdjust="0"/>
  </p:normalViewPr>
  <p:slideViewPr>
    <p:cSldViewPr>
      <p:cViewPr varScale="1">
        <p:scale>
          <a:sx n="45" d="100"/>
          <a:sy n="45" d="100"/>
        </p:scale>
        <p:origin x="308"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svg"/><Relationship Id="rId12" Type="http://schemas.openxmlformats.org/officeDocument/2006/relationships/image" Target="../media/image9.sv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png"/><Relationship Id="rId9"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5.png"/><Relationship Id="rId7"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3.jpeg"/><Relationship Id="rId5" Type="http://schemas.openxmlformats.org/officeDocument/2006/relationships/image" Target="../media/image6.svg"/><Relationship Id="rId10" Type="http://schemas.openxmlformats.org/officeDocument/2006/relationships/image" Target="../media/image25.jpeg"/><Relationship Id="rId4" Type="http://schemas.openxmlformats.org/officeDocument/2006/relationships/image" Target="../media/image5.png"/><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7.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6.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svg"/></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b="-18444"/>
            </a:stretch>
          </a:blipFill>
        </p:spPr>
        <p:txBody>
          <a:bodyPr/>
          <a:lstStyle/>
          <a:p>
            <a:endParaRPr lang="fi-FI"/>
          </a:p>
        </p:txBody>
      </p:sp>
      <p:sp>
        <p:nvSpPr>
          <p:cNvPr id="3" name="Freeform 3"/>
          <p:cNvSpPr/>
          <p:nvPr/>
        </p:nvSpPr>
        <p:spPr>
          <a:xfrm>
            <a:off x="8113965" y="958676"/>
            <a:ext cx="4414334" cy="10287000"/>
          </a:xfrm>
          <a:custGeom>
            <a:avLst/>
            <a:gdLst/>
            <a:ahLst/>
            <a:cxnLst/>
            <a:rect l="l" t="t" r="r" b="b"/>
            <a:pathLst>
              <a:path w="4414334" h="10287000">
                <a:moveTo>
                  <a:pt x="0" y="0"/>
                </a:moveTo>
                <a:lnTo>
                  <a:pt x="4414334" y="0"/>
                </a:lnTo>
                <a:lnTo>
                  <a:pt x="4414334" y="10287000"/>
                </a:lnTo>
                <a:lnTo>
                  <a:pt x="0" y="10287000"/>
                </a:lnTo>
                <a:lnTo>
                  <a:pt x="0" y="0"/>
                </a:lnTo>
                <a:close/>
              </a:path>
            </a:pathLst>
          </a:custGeom>
          <a:blipFill>
            <a:blip r:embed="rId5"/>
            <a:stretch>
              <a:fillRect l="-183633" t="-9222" r="-130653" b="-9222"/>
            </a:stretch>
          </a:blipFill>
        </p:spPr>
        <p:txBody>
          <a:bodyPr/>
          <a:lstStyle/>
          <a:p>
            <a:endParaRPr lang="fi-FI"/>
          </a:p>
        </p:txBody>
      </p:sp>
      <p:sp>
        <p:nvSpPr>
          <p:cNvPr id="4" name="TextBox 4"/>
          <p:cNvSpPr txBox="1"/>
          <p:nvPr/>
        </p:nvSpPr>
        <p:spPr>
          <a:xfrm>
            <a:off x="214347" y="2763571"/>
            <a:ext cx="17859306" cy="3242632"/>
          </a:xfrm>
          <a:prstGeom prst="rect">
            <a:avLst/>
          </a:prstGeom>
        </p:spPr>
        <p:txBody>
          <a:bodyPr lIns="0" tIns="0" rIns="0" bIns="0" rtlCol="0" anchor="t">
            <a:spAutoFit/>
          </a:bodyPr>
          <a:lstStyle/>
          <a:p>
            <a:pPr algn="ctr">
              <a:lnSpc>
                <a:spcPts val="26547"/>
              </a:lnSpc>
            </a:pPr>
            <a:r>
              <a:rPr lang="en-US" sz="18962">
                <a:solidFill>
                  <a:srgbClr val="FFDE59"/>
                </a:solidFill>
                <a:latin typeface="Anton"/>
                <a:ea typeface="Anton"/>
                <a:cs typeface="Anton"/>
                <a:sym typeface="Anton"/>
              </a:rPr>
              <a:t>THAIMAA KV-JAKSO</a:t>
            </a:r>
          </a:p>
        </p:txBody>
      </p:sp>
      <p:sp>
        <p:nvSpPr>
          <p:cNvPr id="5" name="Freeform 5"/>
          <p:cNvSpPr/>
          <p:nvPr/>
        </p:nvSpPr>
        <p:spPr>
          <a:xfrm>
            <a:off x="9696678" y="3690863"/>
            <a:ext cx="874999" cy="874999"/>
          </a:xfrm>
          <a:custGeom>
            <a:avLst/>
            <a:gdLst/>
            <a:ahLst/>
            <a:cxnLst/>
            <a:rect l="l" t="t" r="r" b="b"/>
            <a:pathLst>
              <a:path w="874999" h="874999">
                <a:moveTo>
                  <a:pt x="0" y="0"/>
                </a:moveTo>
                <a:lnTo>
                  <a:pt x="874999" y="0"/>
                </a:lnTo>
                <a:lnTo>
                  <a:pt x="874999" y="874999"/>
                </a:lnTo>
                <a:lnTo>
                  <a:pt x="0" y="8749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grpSp>
        <p:nvGrpSpPr>
          <p:cNvPr id="6" name="Group 6"/>
          <p:cNvGrpSpPr/>
          <p:nvPr/>
        </p:nvGrpSpPr>
        <p:grpSpPr>
          <a:xfrm>
            <a:off x="8455745" y="9255303"/>
            <a:ext cx="1380848" cy="492289"/>
            <a:chOff x="0" y="0"/>
            <a:chExt cx="363680" cy="129656"/>
          </a:xfrm>
        </p:grpSpPr>
        <p:sp>
          <p:nvSpPr>
            <p:cNvPr id="7" name="Freeform 7"/>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DE59"/>
            </a:solidFill>
            <a:ln w="19050" cap="rnd">
              <a:solidFill>
                <a:srgbClr val="5A3720"/>
              </a:solidFill>
              <a:prstDash val="solid"/>
              <a:round/>
            </a:ln>
          </p:spPr>
          <p:txBody>
            <a:bodyPr/>
            <a:lstStyle/>
            <a:p>
              <a:endParaRPr lang="fi-FI"/>
            </a:p>
          </p:txBody>
        </p:sp>
        <p:sp>
          <p:nvSpPr>
            <p:cNvPr id="8" name="TextBox 8"/>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8624243" y="9376352"/>
            <a:ext cx="1039514" cy="231139"/>
          </a:xfrm>
          <a:prstGeom prst="rect">
            <a:avLst/>
          </a:prstGeom>
        </p:spPr>
        <p:txBody>
          <a:bodyPr lIns="0" tIns="0" rIns="0" bIns="0" rtlCol="0" anchor="t">
            <a:spAutoFit/>
          </a:bodyPr>
          <a:lstStyle/>
          <a:p>
            <a:pPr algn="l">
              <a:lnSpc>
                <a:spcPts val="1960"/>
              </a:lnSpc>
            </a:pPr>
            <a:r>
              <a:rPr lang="en-US" sz="1400" b="1">
                <a:solidFill>
                  <a:srgbClr val="5A3720"/>
                </a:solidFill>
                <a:latin typeface="Antonio Bold"/>
                <a:ea typeface="Antonio Bold"/>
                <a:cs typeface="Antonio Bold"/>
                <a:sym typeface="Antonio Bold"/>
              </a:rPr>
              <a:t>SEURAAVA</a:t>
            </a:r>
          </a:p>
        </p:txBody>
      </p:sp>
      <p:sp>
        <p:nvSpPr>
          <p:cNvPr id="10" name="Freeform 10"/>
          <p:cNvSpPr/>
          <p:nvPr/>
        </p:nvSpPr>
        <p:spPr>
          <a:xfrm flipH="1">
            <a:off x="9338498"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11" name="Freeform 11"/>
          <p:cNvSpPr/>
          <p:nvPr/>
        </p:nvSpPr>
        <p:spPr>
          <a:xfrm flipH="1">
            <a:off x="9452013"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12" name="Freeform 12"/>
          <p:cNvSpPr/>
          <p:nvPr/>
        </p:nvSpPr>
        <p:spPr>
          <a:xfrm flipH="1">
            <a:off x="9565527" y="9395402"/>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i-FI"/>
          </a:p>
        </p:txBody>
      </p:sp>
      <p:sp>
        <p:nvSpPr>
          <p:cNvPr id="13" name="Freeform 1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stretch>
              <a:fillRect t="-21725" b="-11607"/>
            </a:stretch>
          </a:blipFill>
        </p:spPr>
        <p:txBody>
          <a:bodyPr/>
          <a:lstStyle/>
          <a:p>
            <a:endParaRPr lang="fi-FI"/>
          </a:p>
        </p:txBody>
      </p:sp>
      <p:sp>
        <p:nvSpPr>
          <p:cNvPr id="14" name="TextBox 14"/>
          <p:cNvSpPr txBox="1"/>
          <p:nvPr/>
        </p:nvSpPr>
        <p:spPr>
          <a:xfrm>
            <a:off x="3731003" y="6154298"/>
            <a:ext cx="10825995" cy="1436370"/>
          </a:xfrm>
          <a:prstGeom prst="rect">
            <a:avLst/>
          </a:prstGeom>
        </p:spPr>
        <p:txBody>
          <a:bodyPr lIns="0" tIns="0" rIns="0" bIns="0" rtlCol="0" anchor="t">
            <a:spAutoFit/>
          </a:bodyPr>
          <a:lstStyle/>
          <a:p>
            <a:pPr algn="ctr">
              <a:lnSpc>
                <a:spcPts val="3780"/>
              </a:lnSpc>
            </a:pPr>
            <a:r>
              <a:rPr lang="en-US" sz="2700" b="1">
                <a:solidFill>
                  <a:srgbClr val="FFED00"/>
                </a:solidFill>
                <a:latin typeface="Poppins Bold"/>
                <a:ea typeface="Poppins Bold"/>
                <a:cs typeface="Poppins Bold"/>
                <a:sym typeface="Poppins Bold"/>
              </a:rPr>
              <a:t>INTO Divecenter, Phuket, 18.1-25.3</a:t>
            </a:r>
          </a:p>
          <a:p>
            <a:pPr algn="ctr">
              <a:lnSpc>
                <a:spcPts val="3780"/>
              </a:lnSpc>
            </a:pPr>
            <a:r>
              <a:rPr lang="en-US" sz="2700" b="1">
                <a:solidFill>
                  <a:srgbClr val="FFED00"/>
                </a:solidFill>
                <a:latin typeface="Poppins Bold"/>
                <a:ea typeface="Poppins Bold"/>
                <a:cs typeface="Poppins Bold"/>
                <a:sym typeface="Poppins Bold"/>
              </a:rPr>
              <a:t>Matkailualan Ammattitutkinto</a:t>
            </a:r>
          </a:p>
          <a:p>
            <a:pPr algn="ctr">
              <a:lnSpc>
                <a:spcPts val="3780"/>
              </a:lnSpc>
            </a:pPr>
            <a:r>
              <a:rPr lang="en-US" sz="2700" b="1">
                <a:solidFill>
                  <a:srgbClr val="FFED00"/>
                </a:solidFill>
                <a:latin typeface="Poppins Bold"/>
                <a:ea typeface="Poppins Bold"/>
                <a:cs typeface="Poppins Bold"/>
                <a:sym typeface="Poppins Bold"/>
              </a:rPr>
              <a:t>Viktoria Volom-Käkönen</a:t>
            </a:r>
          </a:p>
        </p:txBody>
      </p:sp>
      <p:sp>
        <p:nvSpPr>
          <p:cNvPr id="15" name="TextBox 15"/>
          <p:cNvSpPr txBox="1"/>
          <p:nvPr/>
        </p:nvSpPr>
        <p:spPr>
          <a:xfrm>
            <a:off x="2272593" y="911051"/>
            <a:ext cx="1686644" cy="471805"/>
          </a:xfrm>
          <a:prstGeom prst="rect">
            <a:avLst/>
          </a:prstGeom>
        </p:spPr>
        <p:txBody>
          <a:bodyPr lIns="0" tIns="0" rIns="0" bIns="0" rtlCol="0" anchor="t">
            <a:spAutoFit/>
          </a:bodyPr>
          <a:lstStyle/>
          <a:p>
            <a:pPr algn="ctr">
              <a:lnSpc>
                <a:spcPts val="3919"/>
              </a:lnSpc>
            </a:pPr>
            <a:r>
              <a:rPr lang="en-US" sz="2799" b="1">
                <a:solidFill>
                  <a:srgbClr val="FFFFFF"/>
                </a:solidFill>
                <a:latin typeface="Antonio Bold"/>
                <a:ea typeface="Antonio Bold"/>
                <a:cs typeface="Antonio Bold"/>
                <a:sym typeface="Antonio Bold"/>
              </a:rPr>
              <a:t>TYÖPAIKKA </a:t>
            </a:r>
          </a:p>
        </p:txBody>
      </p:sp>
      <p:sp>
        <p:nvSpPr>
          <p:cNvPr id="16" name="TextBox 16"/>
          <p:cNvSpPr txBox="1"/>
          <p:nvPr/>
        </p:nvSpPr>
        <p:spPr>
          <a:xfrm>
            <a:off x="9180736" y="911051"/>
            <a:ext cx="1686644" cy="471805"/>
          </a:xfrm>
          <a:prstGeom prst="rect">
            <a:avLst/>
          </a:prstGeom>
        </p:spPr>
        <p:txBody>
          <a:bodyPr lIns="0" tIns="0" rIns="0" bIns="0" rtlCol="0" anchor="t">
            <a:spAutoFit/>
          </a:bodyPr>
          <a:lstStyle/>
          <a:p>
            <a:pPr algn="ctr">
              <a:lnSpc>
                <a:spcPts val="3919"/>
              </a:lnSpc>
            </a:pPr>
            <a:r>
              <a:rPr lang="en-US" sz="2799" b="1">
                <a:solidFill>
                  <a:srgbClr val="FFFFFF"/>
                </a:solidFill>
                <a:latin typeface="Antonio Bold"/>
                <a:ea typeface="Antonio Bold"/>
                <a:cs typeface="Antonio Bold"/>
                <a:sym typeface="Antonio Bold"/>
              </a:rPr>
              <a:t>MITÄ OPIN?</a:t>
            </a:r>
          </a:p>
        </p:txBody>
      </p:sp>
      <p:sp>
        <p:nvSpPr>
          <p:cNvPr id="17" name="TextBox 17"/>
          <p:cNvSpPr txBox="1"/>
          <p:nvPr/>
        </p:nvSpPr>
        <p:spPr>
          <a:xfrm>
            <a:off x="12149488" y="875491"/>
            <a:ext cx="3696216" cy="967105"/>
          </a:xfrm>
          <a:prstGeom prst="rect">
            <a:avLst/>
          </a:prstGeom>
        </p:spPr>
        <p:txBody>
          <a:bodyPr lIns="0" tIns="0" rIns="0" bIns="0" rtlCol="0" anchor="t">
            <a:spAutoFit/>
          </a:bodyPr>
          <a:lstStyle/>
          <a:p>
            <a:pPr algn="ctr">
              <a:lnSpc>
                <a:spcPts val="3919"/>
              </a:lnSpc>
            </a:pPr>
            <a:r>
              <a:rPr lang="en-US" sz="2799" b="1">
                <a:solidFill>
                  <a:srgbClr val="FFFFFF"/>
                </a:solidFill>
                <a:latin typeface="Antonio Bold"/>
                <a:ea typeface="Antonio Bold"/>
                <a:cs typeface="Antonio Bold"/>
                <a:sym typeface="Antonio Bold"/>
              </a:rPr>
              <a:t>KOKEMUS KOKONAISUUDESSAAN</a:t>
            </a:r>
          </a:p>
        </p:txBody>
      </p:sp>
      <p:sp>
        <p:nvSpPr>
          <p:cNvPr id="18" name="TextBox 18"/>
          <p:cNvSpPr txBox="1"/>
          <p:nvPr/>
        </p:nvSpPr>
        <p:spPr>
          <a:xfrm>
            <a:off x="5535277" y="911051"/>
            <a:ext cx="1686644" cy="471805"/>
          </a:xfrm>
          <a:prstGeom prst="rect">
            <a:avLst/>
          </a:prstGeom>
        </p:spPr>
        <p:txBody>
          <a:bodyPr lIns="0" tIns="0" rIns="0" bIns="0" rtlCol="0" anchor="t">
            <a:spAutoFit/>
          </a:bodyPr>
          <a:lstStyle/>
          <a:p>
            <a:pPr algn="ctr">
              <a:lnSpc>
                <a:spcPts val="3919"/>
              </a:lnSpc>
            </a:pPr>
            <a:r>
              <a:rPr lang="en-US" sz="2799" b="1">
                <a:solidFill>
                  <a:srgbClr val="FFFFFF"/>
                </a:solidFill>
                <a:latin typeface="Antonio Bold"/>
                <a:ea typeface="Antonio Bold"/>
                <a:cs typeface="Antonio Bold"/>
                <a:sym typeface="Antonio Bold"/>
              </a:rPr>
              <a:t>TYÖTEHTÄVÄT</a:t>
            </a:r>
          </a:p>
        </p:txBody>
      </p:sp>
      <p:sp>
        <p:nvSpPr>
          <p:cNvPr id="19" name="TextBox 19"/>
          <p:cNvSpPr txBox="1"/>
          <p:nvPr/>
        </p:nvSpPr>
        <p:spPr>
          <a:xfrm>
            <a:off x="0" y="2915971"/>
            <a:ext cx="18226053" cy="3242632"/>
          </a:xfrm>
          <a:prstGeom prst="rect">
            <a:avLst/>
          </a:prstGeom>
        </p:spPr>
        <p:txBody>
          <a:bodyPr lIns="0" tIns="0" rIns="0" bIns="0" rtlCol="0" anchor="t">
            <a:spAutoFit/>
          </a:bodyPr>
          <a:lstStyle/>
          <a:p>
            <a:pPr algn="ctr">
              <a:lnSpc>
                <a:spcPts val="26547"/>
              </a:lnSpc>
            </a:pPr>
            <a:r>
              <a:rPr lang="en-US" sz="18962">
                <a:solidFill>
                  <a:srgbClr val="FFED00"/>
                </a:solidFill>
                <a:latin typeface="Anton"/>
                <a:ea typeface="Anton"/>
                <a:cs typeface="Anton"/>
                <a:sym typeface="Anton"/>
              </a:rPr>
              <a:t>THAIMAA KV-JAKSO</a:t>
            </a:r>
          </a:p>
        </p:txBody>
      </p:sp>
      <p:pic>
        <p:nvPicPr>
          <p:cNvPr id="20" name="Picture 20">
            <a:hlinkClick r:id="" action="ppaction://media"/>
          </p:cNvPr>
          <p:cNvPicPr>
            <a:picLocks noChangeAspect="1"/>
          </p:cNvPicPr>
          <p:nvPr>
            <a:audioFile r:link="rId1"/>
            <p:extLst>
              <p:ext uri="{DAA4B4D4-6D71-4841-9C94-3DE7FCFB9230}">
                <p14:media xmlns:p14="http://schemas.microsoft.com/office/powerpoint/2010/main" r:embed="rId2">
                  <p14:trim end="26"/>
                  <p14:fade in="600" out="1400"/>
                </p14:media>
              </p:ext>
            </p:extLst>
          </p:nvPr>
        </p:nvPicPr>
        <p:blipFill>
          <a:blip r:embed="rId11">
            <a:extLst>
              <a:ext uri="{96DAC541-7B7A-43D3-8B79-37D633B846F1}">
                <asvg:svgBlip xmlns:asvg="http://schemas.microsoft.com/office/drawing/2016/SVG/main" r:embed="rId12"/>
              </a:ext>
            </a:extLst>
          </a:blip>
          <a:stretch>
            <a:fillRect/>
          </a:stretch>
        </p:blipFill>
        <p:spPr>
          <a:xfrm>
            <a:off x="8629650" y="4629150"/>
            <a:ext cx="1028700" cy="1028700"/>
          </a:xfrm>
          <a:prstGeom prst="rect">
            <a:avLst/>
          </a:prstGeom>
        </p:spPr>
      </p:pic>
    </p:spTree>
  </p:cSld>
  <p:clrMapOvr>
    <a:masterClrMapping/>
  </p:clrMapOvr>
  <p:timing>
    <p:tnLst>
      <p:par>
        <p:cTn id="1" dur="indefinite" restart="never" nodeType="tmRoot">
          <p:childTnLst>
            <p:cmd cmd="playFrom(0.0)">
              <p:cBhvr>
                <p:cTn id="2"/>
                <p:tgtEl>
                  <p:spTgt spid="20"/>
                </p:tgtEl>
              </p:cBhvr>
            </p:cmd>
            <p:audio>
              <p:cMediaNode vol="62000" showWhenStopped="0">
                <p:cTn id="3"/>
                <p:tgtEl>
                  <p:spTgt spid="2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2437523" y="-388523"/>
            <a:ext cx="6168963" cy="11078965"/>
            <a:chOff x="0" y="0"/>
            <a:chExt cx="812800" cy="1459724"/>
          </a:xfrm>
        </p:grpSpPr>
        <p:sp>
          <p:nvSpPr>
            <p:cNvPr id="3" name="Freeform 3"/>
            <p:cNvSpPr/>
            <p:nvPr/>
          </p:nvSpPr>
          <p:spPr>
            <a:xfrm>
              <a:off x="0" y="0"/>
              <a:ext cx="812800" cy="1459724"/>
            </a:xfrm>
            <a:custGeom>
              <a:avLst/>
              <a:gdLst/>
              <a:ahLst/>
              <a:cxnLst/>
              <a:rect l="l" t="t" r="r" b="b"/>
              <a:pathLst>
                <a:path w="812800" h="1459724">
                  <a:moveTo>
                    <a:pt x="28865" y="0"/>
                  </a:moveTo>
                  <a:lnTo>
                    <a:pt x="783935" y="0"/>
                  </a:lnTo>
                  <a:cubicBezTo>
                    <a:pt x="799877" y="0"/>
                    <a:pt x="812800" y="12923"/>
                    <a:pt x="812800" y="28865"/>
                  </a:cubicBezTo>
                  <a:lnTo>
                    <a:pt x="812800" y="1430859"/>
                  </a:lnTo>
                  <a:cubicBezTo>
                    <a:pt x="812800" y="1446801"/>
                    <a:pt x="799877" y="1459724"/>
                    <a:pt x="783935" y="1459724"/>
                  </a:cubicBezTo>
                  <a:lnTo>
                    <a:pt x="28865" y="1459724"/>
                  </a:lnTo>
                  <a:cubicBezTo>
                    <a:pt x="12923" y="1459724"/>
                    <a:pt x="0" y="1446801"/>
                    <a:pt x="0" y="1430859"/>
                  </a:cubicBezTo>
                  <a:lnTo>
                    <a:pt x="0" y="28865"/>
                  </a:lnTo>
                  <a:cubicBezTo>
                    <a:pt x="0" y="12923"/>
                    <a:pt x="12923" y="0"/>
                    <a:pt x="28865" y="0"/>
                  </a:cubicBezTo>
                  <a:close/>
                </a:path>
              </a:pathLst>
            </a:custGeom>
            <a:blipFill>
              <a:blip r:embed="rId2"/>
              <a:stretch>
                <a:fillRect l="-510" r="-510"/>
              </a:stretch>
            </a:blipFill>
            <a:ln w="38100" cap="rnd">
              <a:solidFill>
                <a:srgbClr val="FFDE59"/>
              </a:solidFill>
              <a:prstDash val="solid"/>
              <a:round/>
            </a:ln>
          </p:spPr>
          <p:txBody>
            <a:bodyPr/>
            <a:lstStyle/>
            <a:p>
              <a:endParaRPr lang="fi-FI"/>
            </a:p>
          </p:txBody>
        </p:sp>
      </p:grpSp>
      <p:grpSp>
        <p:nvGrpSpPr>
          <p:cNvPr id="4" name="Group 4"/>
          <p:cNvGrpSpPr/>
          <p:nvPr/>
        </p:nvGrpSpPr>
        <p:grpSpPr>
          <a:xfrm>
            <a:off x="14213394" y="-253472"/>
            <a:ext cx="5978729" cy="11096472"/>
            <a:chOff x="0" y="0"/>
            <a:chExt cx="786493" cy="1459724"/>
          </a:xfrm>
        </p:grpSpPr>
        <p:sp>
          <p:nvSpPr>
            <p:cNvPr id="5" name="Freeform 5"/>
            <p:cNvSpPr/>
            <p:nvPr/>
          </p:nvSpPr>
          <p:spPr>
            <a:xfrm>
              <a:off x="0" y="0"/>
              <a:ext cx="786493" cy="1459724"/>
            </a:xfrm>
            <a:custGeom>
              <a:avLst/>
              <a:gdLst/>
              <a:ahLst/>
              <a:cxnLst/>
              <a:rect l="l" t="t" r="r" b="b"/>
              <a:pathLst>
                <a:path w="786493" h="1459724">
                  <a:moveTo>
                    <a:pt x="29783" y="0"/>
                  </a:moveTo>
                  <a:lnTo>
                    <a:pt x="756710" y="0"/>
                  </a:lnTo>
                  <a:cubicBezTo>
                    <a:pt x="773158" y="0"/>
                    <a:pt x="786493" y="13334"/>
                    <a:pt x="786493" y="29783"/>
                  </a:cubicBezTo>
                  <a:lnTo>
                    <a:pt x="786493" y="1429941"/>
                  </a:lnTo>
                  <a:cubicBezTo>
                    <a:pt x="786493" y="1446390"/>
                    <a:pt x="773158" y="1459724"/>
                    <a:pt x="756710" y="1459724"/>
                  </a:cubicBezTo>
                  <a:lnTo>
                    <a:pt x="29783" y="1459724"/>
                  </a:lnTo>
                  <a:cubicBezTo>
                    <a:pt x="21884" y="1459724"/>
                    <a:pt x="14309" y="1456586"/>
                    <a:pt x="8723" y="1451001"/>
                  </a:cubicBezTo>
                  <a:cubicBezTo>
                    <a:pt x="3138" y="1445415"/>
                    <a:pt x="0" y="1437840"/>
                    <a:pt x="0" y="1429941"/>
                  </a:cubicBezTo>
                  <a:lnTo>
                    <a:pt x="0" y="29783"/>
                  </a:lnTo>
                  <a:cubicBezTo>
                    <a:pt x="0" y="13334"/>
                    <a:pt x="13334" y="0"/>
                    <a:pt x="29783" y="0"/>
                  </a:cubicBezTo>
                  <a:close/>
                </a:path>
              </a:pathLst>
            </a:custGeom>
            <a:blipFill>
              <a:blip r:embed="rId3"/>
              <a:stretch>
                <a:fillRect l="-33750" r="-5448"/>
              </a:stretch>
            </a:blipFill>
            <a:ln w="38100" cap="rnd">
              <a:solidFill>
                <a:srgbClr val="FFDE59"/>
              </a:solidFill>
              <a:prstDash val="solid"/>
              <a:round/>
            </a:ln>
          </p:spPr>
          <p:txBody>
            <a:bodyPr/>
            <a:lstStyle/>
            <a:p>
              <a:endParaRPr lang="fi-FI"/>
            </a:p>
          </p:txBody>
        </p:sp>
      </p:grpSp>
      <p:grpSp>
        <p:nvGrpSpPr>
          <p:cNvPr id="6" name="Group 6"/>
          <p:cNvGrpSpPr/>
          <p:nvPr/>
        </p:nvGrpSpPr>
        <p:grpSpPr>
          <a:xfrm>
            <a:off x="8437199" y="9252794"/>
            <a:ext cx="1383030" cy="493067"/>
            <a:chOff x="0" y="0"/>
            <a:chExt cx="363680" cy="129656"/>
          </a:xfrm>
        </p:grpSpPr>
        <p:sp>
          <p:nvSpPr>
            <p:cNvPr id="7" name="Freeform 7"/>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8" name="TextBox 8"/>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8538775" y="9356944"/>
            <a:ext cx="1246716" cy="248596"/>
          </a:xfrm>
          <a:prstGeom prst="rect">
            <a:avLst/>
          </a:prstGeom>
        </p:spPr>
        <p:txBody>
          <a:bodyPr lIns="0" tIns="0" rIns="0" bIns="0" rtlCol="0" anchor="t">
            <a:spAutoFit/>
          </a:bodyPr>
          <a:lstStyle/>
          <a:p>
            <a:pPr algn="l">
              <a:lnSpc>
                <a:spcPts val="2070"/>
              </a:lnSpc>
            </a:pPr>
            <a:r>
              <a:rPr lang="en-US" sz="1478" b="1">
                <a:solidFill>
                  <a:srgbClr val="5A3720"/>
                </a:solidFill>
                <a:latin typeface="Antonio Bold"/>
                <a:ea typeface="Antonio Bold"/>
                <a:cs typeface="Antonio Bold"/>
                <a:sym typeface="Antonio Bold"/>
              </a:rPr>
              <a:t>SEURAAVA</a:t>
            </a:r>
          </a:p>
        </p:txBody>
      </p:sp>
      <p:sp>
        <p:nvSpPr>
          <p:cNvPr id="10" name="Freeform 10"/>
          <p:cNvSpPr/>
          <p:nvPr/>
        </p:nvSpPr>
        <p:spPr>
          <a:xfrm flipH="1">
            <a:off x="9321347" y="9393115"/>
            <a:ext cx="135180" cy="212425"/>
          </a:xfrm>
          <a:custGeom>
            <a:avLst/>
            <a:gdLst/>
            <a:ahLst/>
            <a:cxnLst/>
            <a:rect l="l" t="t" r="r" b="b"/>
            <a:pathLst>
              <a:path w="135180" h="212425">
                <a:moveTo>
                  <a:pt x="135179" y="0"/>
                </a:moveTo>
                <a:lnTo>
                  <a:pt x="0" y="0"/>
                </a:lnTo>
                <a:lnTo>
                  <a:pt x="0" y="212425"/>
                </a:lnTo>
                <a:lnTo>
                  <a:pt x="135179" y="212425"/>
                </a:lnTo>
                <a:lnTo>
                  <a:pt x="13517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1" name="Freeform 11"/>
          <p:cNvSpPr/>
          <p:nvPr/>
        </p:nvSpPr>
        <p:spPr>
          <a:xfrm flipH="1">
            <a:off x="9435041" y="9393115"/>
            <a:ext cx="135180" cy="212425"/>
          </a:xfrm>
          <a:custGeom>
            <a:avLst/>
            <a:gdLst/>
            <a:ahLst/>
            <a:cxnLst/>
            <a:rect l="l" t="t" r="r" b="b"/>
            <a:pathLst>
              <a:path w="135180" h="212425">
                <a:moveTo>
                  <a:pt x="135179" y="0"/>
                </a:moveTo>
                <a:lnTo>
                  <a:pt x="0" y="0"/>
                </a:lnTo>
                <a:lnTo>
                  <a:pt x="0" y="212425"/>
                </a:lnTo>
                <a:lnTo>
                  <a:pt x="135179" y="212425"/>
                </a:lnTo>
                <a:lnTo>
                  <a:pt x="13517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2" name="Freeform 12"/>
          <p:cNvSpPr/>
          <p:nvPr/>
        </p:nvSpPr>
        <p:spPr>
          <a:xfrm flipH="1">
            <a:off x="9548735" y="9393115"/>
            <a:ext cx="135180" cy="212425"/>
          </a:xfrm>
          <a:custGeom>
            <a:avLst/>
            <a:gdLst/>
            <a:ahLst/>
            <a:cxnLst/>
            <a:rect l="l" t="t" r="r" b="b"/>
            <a:pathLst>
              <a:path w="135180" h="212425">
                <a:moveTo>
                  <a:pt x="135179" y="0"/>
                </a:moveTo>
                <a:lnTo>
                  <a:pt x="0" y="0"/>
                </a:lnTo>
                <a:lnTo>
                  <a:pt x="0" y="212425"/>
                </a:lnTo>
                <a:lnTo>
                  <a:pt x="135179" y="212425"/>
                </a:lnTo>
                <a:lnTo>
                  <a:pt x="13517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3" name="Freeform 13"/>
          <p:cNvSpPr/>
          <p:nvPr/>
        </p:nvSpPr>
        <p:spPr>
          <a:xfrm>
            <a:off x="13775203" y="8379414"/>
            <a:ext cx="876382" cy="876382"/>
          </a:xfrm>
          <a:custGeom>
            <a:avLst/>
            <a:gdLst/>
            <a:ahLst/>
            <a:cxnLst/>
            <a:rect l="l" t="t" r="r" b="b"/>
            <a:pathLst>
              <a:path w="876382" h="876382">
                <a:moveTo>
                  <a:pt x="0" y="0"/>
                </a:moveTo>
                <a:lnTo>
                  <a:pt x="876382" y="0"/>
                </a:lnTo>
                <a:lnTo>
                  <a:pt x="876382" y="876382"/>
                </a:lnTo>
                <a:lnTo>
                  <a:pt x="0" y="8763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14" name="TextBox 14"/>
          <p:cNvSpPr txBox="1"/>
          <p:nvPr/>
        </p:nvSpPr>
        <p:spPr>
          <a:xfrm>
            <a:off x="4474669" y="-236210"/>
            <a:ext cx="9374928" cy="1969587"/>
          </a:xfrm>
          <a:prstGeom prst="rect">
            <a:avLst/>
          </a:prstGeom>
        </p:spPr>
        <p:txBody>
          <a:bodyPr lIns="0" tIns="0" rIns="0" bIns="0" rtlCol="0" anchor="t">
            <a:spAutoFit/>
          </a:bodyPr>
          <a:lstStyle/>
          <a:p>
            <a:pPr algn="ctr">
              <a:lnSpc>
                <a:spcPts val="16080"/>
              </a:lnSpc>
            </a:pPr>
            <a:r>
              <a:rPr lang="en-US" sz="11486">
                <a:solidFill>
                  <a:srgbClr val="FFED00"/>
                </a:solidFill>
                <a:latin typeface="Anton"/>
                <a:ea typeface="Anton"/>
                <a:cs typeface="Anton"/>
                <a:sym typeface="Anton"/>
              </a:rPr>
              <a:t>INTO DIVECENTER</a:t>
            </a:r>
          </a:p>
        </p:txBody>
      </p:sp>
      <p:sp>
        <p:nvSpPr>
          <p:cNvPr id="15" name="TextBox 15"/>
          <p:cNvSpPr txBox="1"/>
          <p:nvPr/>
        </p:nvSpPr>
        <p:spPr>
          <a:xfrm>
            <a:off x="6583227" y="1830903"/>
            <a:ext cx="4656969" cy="484505"/>
          </a:xfrm>
          <a:prstGeom prst="rect">
            <a:avLst/>
          </a:prstGeom>
        </p:spPr>
        <p:txBody>
          <a:bodyPr lIns="0" tIns="0" rIns="0" bIns="0" rtlCol="0" anchor="t">
            <a:spAutoFit/>
          </a:bodyPr>
          <a:lstStyle/>
          <a:p>
            <a:pPr algn="ctr">
              <a:lnSpc>
                <a:spcPts val="3786"/>
              </a:lnSpc>
            </a:pPr>
            <a:r>
              <a:rPr lang="en-US" sz="2704">
                <a:solidFill>
                  <a:srgbClr val="000000"/>
                </a:solidFill>
                <a:latin typeface="Poppins"/>
                <a:ea typeface="Poppins"/>
                <a:cs typeface="Poppins"/>
                <a:sym typeface="Poppins"/>
              </a:rPr>
              <a:t>TYÖPAIKKA</a:t>
            </a:r>
          </a:p>
        </p:txBody>
      </p:sp>
      <p:sp>
        <p:nvSpPr>
          <p:cNvPr id="16" name="TextBox 16"/>
          <p:cNvSpPr txBox="1"/>
          <p:nvPr/>
        </p:nvSpPr>
        <p:spPr>
          <a:xfrm>
            <a:off x="3960441" y="2737344"/>
            <a:ext cx="10023953" cy="5859052"/>
          </a:xfrm>
          <a:prstGeom prst="rect">
            <a:avLst/>
          </a:prstGeom>
        </p:spPr>
        <p:txBody>
          <a:bodyPr lIns="0" tIns="0" rIns="0" bIns="0" rtlCol="0" anchor="t">
            <a:spAutoFit/>
          </a:bodyPr>
          <a:lstStyle/>
          <a:p>
            <a:pPr algn="just">
              <a:lnSpc>
                <a:spcPts val="3085"/>
              </a:lnSpc>
            </a:pPr>
            <a:r>
              <a:rPr lang="en-US" sz="2203">
                <a:solidFill>
                  <a:srgbClr val="000000"/>
                </a:solidFill>
                <a:latin typeface="Poppins"/>
                <a:ea typeface="Poppins"/>
                <a:cs typeface="Poppins"/>
                <a:sym typeface="Poppins"/>
              </a:rPr>
              <a:t>Suoritin kansainvälisen työssäoppimisjakson Thaimaassa </a:t>
            </a:r>
            <a:r>
              <a:rPr lang="en-US" sz="2203">
                <a:solidFill>
                  <a:srgbClr val="FFED00"/>
                </a:solidFill>
                <a:latin typeface="Poppins"/>
                <a:ea typeface="Poppins"/>
                <a:cs typeface="Poppins"/>
                <a:sym typeface="Poppins"/>
              </a:rPr>
              <a:t>INTO</a:t>
            </a:r>
            <a:r>
              <a:rPr lang="en-US" sz="2203">
                <a:solidFill>
                  <a:srgbClr val="000000"/>
                </a:solidFill>
                <a:latin typeface="Poppins"/>
                <a:ea typeface="Poppins"/>
                <a:cs typeface="Poppins"/>
                <a:sym typeface="Poppins"/>
              </a:rPr>
              <a:t> </a:t>
            </a:r>
            <a:r>
              <a:rPr lang="en-US" sz="2203">
                <a:solidFill>
                  <a:srgbClr val="FFED00"/>
                </a:solidFill>
                <a:latin typeface="Poppins"/>
                <a:ea typeface="Poppins"/>
                <a:cs typeface="Poppins"/>
                <a:sym typeface="Poppins"/>
              </a:rPr>
              <a:t>Divecenter</a:t>
            </a:r>
            <a:r>
              <a:rPr lang="en-US" sz="2203">
                <a:solidFill>
                  <a:srgbClr val="000000"/>
                </a:solidFill>
                <a:latin typeface="Poppins"/>
                <a:ea typeface="Poppins"/>
                <a:cs typeface="Poppins"/>
                <a:sym typeface="Poppins"/>
              </a:rPr>
              <a:t> -sukelluskeskuksessa. Yritys toimii Phuketissa ja järjestää sukellusretkiä, snorklausretkiä sekä sukelluskursseja Andamaanien merellä. Asiakkaina on matkailijoita eri puolilta maailmaa, mutta yrityksen asiakaskunnassa on paljon myös suomalaisia matkailijoita.</a:t>
            </a:r>
          </a:p>
          <a:p>
            <a:pPr algn="just">
              <a:lnSpc>
                <a:spcPts val="3085"/>
              </a:lnSpc>
            </a:pPr>
            <a:r>
              <a:rPr lang="en-US" sz="2203">
                <a:solidFill>
                  <a:srgbClr val="000000"/>
                </a:solidFill>
                <a:latin typeface="Poppins"/>
                <a:ea typeface="Poppins"/>
                <a:cs typeface="Poppins"/>
                <a:sym typeface="Poppins"/>
              </a:rPr>
              <a:t>Yrityksen toiminta keskittyy sukellus- ja snorklauselämyksiin sekä merellä järjestettäviin päiväretkiin. Retkikohteisiin kuuluvat esimerkiksi Phi Phi -saaret, Racha Yai ja Racha Noi sekä Shark Point ja Anemone Reef. Päiväretkillä asiakkaat pääsevät kokemaan Thaimaan vedenalaisen luonnon, jossa voi nähdä esimerkiksi värikkäitä koralleja, suuria kalaparvia, merikilpikonnia sekä riuttahaita. </a:t>
            </a:r>
          </a:p>
          <a:p>
            <a:pPr algn="just">
              <a:lnSpc>
                <a:spcPts val="3085"/>
              </a:lnSpc>
            </a:pPr>
            <a:r>
              <a:rPr lang="en-US" sz="2203">
                <a:solidFill>
                  <a:srgbClr val="000000"/>
                </a:solidFill>
                <a:latin typeface="Poppins"/>
                <a:ea typeface="Poppins"/>
                <a:cs typeface="Poppins"/>
                <a:sym typeface="Poppins"/>
              </a:rPr>
              <a:t>Yrityksen tavoitteena on tarjota asiakkaille turvallinen, rento ja henkilökohtainen sukelluskokemus pienissä ryhmissä. Asiakaspalvelu ja yksilöllinen huomioiminen ovat tärkeä osa yrityksen toimintaa.</a:t>
            </a:r>
          </a:p>
          <a:p>
            <a:pPr marL="0" lvl="0" indent="0" algn="just">
              <a:lnSpc>
                <a:spcPts val="3085"/>
              </a:lnSpc>
              <a:spcBef>
                <a:spcPct val="0"/>
              </a:spcBef>
            </a:pPr>
            <a:endParaRPr lang="en-US" sz="2203">
              <a:solidFill>
                <a:srgbClr val="000000"/>
              </a:solidFill>
              <a:latin typeface="Poppins"/>
              <a:ea typeface="Poppins"/>
              <a:cs typeface="Poppins"/>
              <a:sym typeface="Poppins"/>
            </a:endParaRPr>
          </a:p>
        </p:txBody>
      </p:sp>
      <p:sp>
        <p:nvSpPr>
          <p:cNvPr id="17" name="Freeform 17"/>
          <p:cNvSpPr/>
          <p:nvPr/>
        </p:nvSpPr>
        <p:spPr>
          <a:xfrm>
            <a:off x="3267238" y="800766"/>
            <a:ext cx="876382" cy="876382"/>
          </a:xfrm>
          <a:custGeom>
            <a:avLst/>
            <a:gdLst/>
            <a:ahLst/>
            <a:cxnLst/>
            <a:rect l="l" t="t" r="r" b="b"/>
            <a:pathLst>
              <a:path w="876382" h="876382">
                <a:moveTo>
                  <a:pt x="0" y="0"/>
                </a:moveTo>
                <a:lnTo>
                  <a:pt x="876382" y="0"/>
                </a:lnTo>
                <a:lnTo>
                  <a:pt x="876382" y="876382"/>
                </a:lnTo>
                <a:lnTo>
                  <a:pt x="0" y="8763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grpSp>
        <p:nvGrpSpPr>
          <p:cNvPr id="18" name="Group 18"/>
          <p:cNvGrpSpPr/>
          <p:nvPr/>
        </p:nvGrpSpPr>
        <p:grpSpPr>
          <a:xfrm>
            <a:off x="15844400" y="2236946"/>
            <a:ext cx="1088708" cy="1641158"/>
            <a:chOff x="0" y="0"/>
            <a:chExt cx="1451610" cy="2188210"/>
          </a:xfrm>
        </p:grpSpPr>
        <p:sp>
          <p:nvSpPr>
            <p:cNvPr id="19" name="Freeform 19"/>
            <p:cNvSpPr/>
            <p:nvPr/>
          </p:nvSpPr>
          <p:spPr>
            <a:xfrm>
              <a:off x="48084" y="50800"/>
              <a:ext cx="1352013" cy="2086046"/>
            </a:xfrm>
            <a:custGeom>
              <a:avLst/>
              <a:gdLst/>
              <a:ahLst/>
              <a:cxnLst/>
              <a:rect l="l" t="t" r="r" b="b"/>
              <a:pathLst>
                <a:path w="1352013" h="2086046">
                  <a:moveTo>
                    <a:pt x="73836" y="0"/>
                  </a:moveTo>
                  <a:cubicBezTo>
                    <a:pt x="257986" y="15240"/>
                    <a:pt x="299896" y="22860"/>
                    <a:pt x="350696" y="41910"/>
                  </a:cubicBezTo>
                  <a:cubicBezTo>
                    <a:pt x="420546" y="67310"/>
                    <a:pt x="510716" y="111760"/>
                    <a:pt x="583106" y="161290"/>
                  </a:cubicBezTo>
                  <a:cubicBezTo>
                    <a:pt x="656766" y="212090"/>
                    <a:pt x="731696" y="281940"/>
                    <a:pt x="788846" y="345440"/>
                  </a:cubicBezTo>
                  <a:cubicBezTo>
                    <a:pt x="838376" y="401320"/>
                    <a:pt x="866316" y="445770"/>
                    <a:pt x="908226" y="519430"/>
                  </a:cubicBezTo>
                  <a:cubicBezTo>
                    <a:pt x="970456" y="628650"/>
                    <a:pt x="1056816" y="833120"/>
                    <a:pt x="1107616" y="951230"/>
                  </a:cubicBezTo>
                  <a:cubicBezTo>
                    <a:pt x="1141906" y="1032510"/>
                    <a:pt x="1171116" y="1101090"/>
                    <a:pt x="1188896" y="1159510"/>
                  </a:cubicBezTo>
                  <a:cubicBezTo>
                    <a:pt x="1201596" y="1198880"/>
                    <a:pt x="1202866" y="1211580"/>
                    <a:pt x="1213026" y="1259840"/>
                  </a:cubicBezTo>
                  <a:cubicBezTo>
                    <a:pt x="1240966" y="1390650"/>
                    <a:pt x="1348916" y="1873250"/>
                    <a:pt x="1350186" y="1981200"/>
                  </a:cubicBezTo>
                  <a:cubicBezTo>
                    <a:pt x="1350186" y="2012950"/>
                    <a:pt x="1347646" y="2026920"/>
                    <a:pt x="1338756" y="2043430"/>
                  </a:cubicBezTo>
                  <a:cubicBezTo>
                    <a:pt x="1332406" y="2056130"/>
                    <a:pt x="1320976" y="2066290"/>
                    <a:pt x="1309546" y="2072640"/>
                  </a:cubicBezTo>
                  <a:cubicBezTo>
                    <a:pt x="1298116" y="2080260"/>
                    <a:pt x="1284146" y="2085340"/>
                    <a:pt x="1268906" y="2085340"/>
                  </a:cubicBezTo>
                  <a:cubicBezTo>
                    <a:pt x="1251126" y="2085340"/>
                    <a:pt x="1224456" y="2077720"/>
                    <a:pt x="1209216" y="2067560"/>
                  </a:cubicBezTo>
                  <a:cubicBezTo>
                    <a:pt x="1197786" y="2059940"/>
                    <a:pt x="1191436" y="2051050"/>
                    <a:pt x="1183816" y="2034540"/>
                  </a:cubicBezTo>
                  <a:cubicBezTo>
                    <a:pt x="1169846" y="2005330"/>
                    <a:pt x="1152066" y="1927860"/>
                    <a:pt x="1154606" y="1893570"/>
                  </a:cubicBezTo>
                  <a:cubicBezTo>
                    <a:pt x="1157146" y="1871980"/>
                    <a:pt x="1164766" y="1855470"/>
                    <a:pt x="1176196" y="1842770"/>
                  </a:cubicBezTo>
                  <a:cubicBezTo>
                    <a:pt x="1188896" y="1828800"/>
                    <a:pt x="1207946" y="1817370"/>
                    <a:pt x="1224456" y="1814830"/>
                  </a:cubicBezTo>
                  <a:cubicBezTo>
                    <a:pt x="1242236" y="1811020"/>
                    <a:pt x="1263826" y="1813560"/>
                    <a:pt x="1280336" y="1821180"/>
                  </a:cubicBezTo>
                  <a:cubicBezTo>
                    <a:pt x="1295576" y="1828800"/>
                    <a:pt x="1312086" y="1842770"/>
                    <a:pt x="1319706" y="1860550"/>
                  </a:cubicBezTo>
                  <a:cubicBezTo>
                    <a:pt x="1328596" y="1882140"/>
                    <a:pt x="1329866" y="1921510"/>
                    <a:pt x="1318436" y="1941830"/>
                  </a:cubicBezTo>
                  <a:cubicBezTo>
                    <a:pt x="1305736" y="1963420"/>
                    <a:pt x="1273986" y="1985010"/>
                    <a:pt x="1249856" y="1986280"/>
                  </a:cubicBezTo>
                  <a:cubicBezTo>
                    <a:pt x="1225726" y="1988820"/>
                    <a:pt x="1190166" y="1973580"/>
                    <a:pt x="1174926" y="1954530"/>
                  </a:cubicBezTo>
                  <a:cubicBezTo>
                    <a:pt x="1159686" y="1936750"/>
                    <a:pt x="1153336" y="1897380"/>
                    <a:pt x="1158416" y="1874520"/>
                  </a:cubicBezTo>
                  <a:cubicBezTo>
                    <a:pt x="1162226" y="1856740"/>
                    <a:pt x="1176196" y="1840230"/>
                    <a:pt x="1190166" y="1830070"/>
                  </a:cubicBezTo>
                  <a:cubicBezTo>
                    <a:pt x="1205406" y="1818640"/>
                    <a:pt x="1225726" y="1812290"/>
                    <a:pt x="1243506" y="1812290"/>
                  </a:cubicBezTo>
                  <a:cubicBezTo>
                    <a:pt x="1261286" y="1813560"/>
                    <a:pt x="1282876" y="1821180"/>
                    <a:pt x="1295576" y="1831340"/>
                  </a:cubicBezTo>
                  <a:cubicBezTo>
                    <a:pt x="1309546" y="1842770"/>
                    <a:pt x="1318436" y="1858010"/>
                    <a:pt x="1326056" y="1878330"/>
                  </a:cubicBezTo>
                  <a:cubicBezTo>
                    <a:pt x="1338756" y="1908810"/>
                    <a:pt x="1355266" y="1969770"/>
                    <a:pt x="1351456" y="2002790"/>
                  </a:cubicBezTo>
                  <a:cubicBezTo>
                    <a:pt x="1348916" y="2025650"/>
                    <a:pt x="1337486" y="2045970"/>
                    <a:pt x="1326056" y="2059940"/>
                  </a:cubicBezTo>
                  <a:cubicBezTo>
                    <a:pt x="1315896" y="2071370"/>
                    <a:pt x="1303196" y="2077720"/>
                    <a:pt x="1290496" y="2081530"/>
                  </a:cubicBezTo>
                  <a:cubicBezTo>
                    <a:pt x="1276526" y="2086610"/>
                    <a:pt x="1261286" y="2086610"/>
                    <a:pt x="1248586" y="2085340"/>
                  </a:cubicBezTo>
                  <a:cubicBezTo>
                    <a:pt x="1234616" y="2082800"/>
                    <a:pt x="1220646" y="2076450"/>
                    <a:pt x="1209216" y="2067560"/>
                  </a:cubicBezTo>
                  <a:cubicBezTo>
                    <a:pt x="1196516" y="2057400"/>
                    <a:pt x="1188896" y="2049780"/>
                    <a:pt x="1177466" y="2023110"/>
                  </a:cubicBezTo>
                  <a:cubicBezTo>
                    <a:pt x="1134286" y="1918970"/>
                    <a:pt x="1107616" y="1424940"/>
                    <a:pt x="1032686" y="1172210"/>
                  </a:cubicBezTo>
                  <a:cubicBezTo>
                    <a:pt x="967916" y="955040"/>
                    <a:pt x="859966" y="730250"/>
                    <a:pt x="781226" y="588010"/>
                  </a:cubicBezTo>
                  <a:cubicBezTo>
                    <a:pt x="730426" y="499110"/>
                    <a:pt x="685976" y="438150"/>
                    <a:pt x="636446" y="382270"/>
                  </a:cubicBezTo>
                  <a:cubicBezTo>
                    <a:pt x="597076" y="339090"/>
                    <a:pt x="562786" y="308610"/>
                    <a:pt x="514526" y="276860"/>
                  </a:cubicBezTo>
                  <a:cubicBezTo>
                    <a:pt x="459916" y="238760"/>
                    <a:pt x="377366" y="195580"/>
                    <a:pt x="318946" y="173990"/>
                  </a:cubicBezTo>
                  <a:cubicBezTo>
                    <a:pt x="277036" y="157480"/>
                    <a:pt x="246556" y="152400"/>
                    <a:pt x="205916" y="147320"/>
                  </a:cubicBezTo>
                  <a:cubicBezTo>
                    <a:pt x="158926" y="140970"/>
                    <a:pt x="81456" y="151130"/>
                    <a:pt x="50976" y="142240"/>
                  </a:cubicBezTo>
                  <a:cubicBezTo>
                    <a:pt x="37006" y="137160"/>
                    <a:pt x="29386" y="132080"/>
                    <a:pt x="20496" y="124460"/>
                  </a:cubicBezTo>
                  <a:cubicBezTo>
                    <a:pt x="12876" y="116840"/>
                    <a:pt x="5256" y="106680"/>
                    <a:pt x="2716" y="95250"/>
                  </a:cubicBezTo>
                  <a:cubicBezTo>
                    <a:pt x="-1094" y="81280"/>
                    <a:pt x="-1094" y="57150"/>
                    <a:pt x="3986" y="43180"/>
                  </a:cubicBezTo>
                  <a:cubicBezTo>
                    <a:pt x="9066" y="31750"/>
                    <a:pt x="15416" y="22860"/>
                    <a:pt x="25576" y="15240"/>
                  </a:cubicBezTo>
                  <a:cubicBezTo>
                    <a:pt x="37006" y="7620"/>
                    <a:pt x="73836" y="0"/>
                    <a:pt x="73836" y="0"/>
                  </a:cubicBezTo>
                </a:path>
              </a:pathLst>
            </a:custGeom>
            <a:solidFill>
              <a:srgbClr val="FFED00"/>
            </a:solidFill>
            <a:ln cap="sq">
              <a:noFill/>
              <a:prstDash val="solid"/>
              <a:miter/>
            </a:ln>
          </p:spPr>
          <p:txBody>
            <a:bodyPr/>
            <a:lstStyle/>
            <a:p>
              <a:endParaRPr lang="fi-FI"/>
            </a:p>
          </p:txBody>
        </p:sp>
      </p:grpSp>
      <p:grpSp>
        <p:nvGrpSpPr>
          <p:cNvPr id="20" name="Group 20"/>
          <p:cNvGrpSpPr/>
          <p:nvPr/>
        </p:nvGrpSpPr>
        <p:grpSpPr>
          <a:xfrm>
            <a:off x="16225817" y="3057525"/>
            <a:ext cx="1254442" cy="943927"/>
            <a:chOff x="0" y="0"/>
            <a:chExt cx="1672590" cy="1258570"/>
          </a:xfrm>
        </p:grpSpPr>
        <p:sp>
          <p:nvSpPr>
            <p:cNvPr id="21" name="Freeform 21"/>
            <p:cNvSpPr/>
            <p:nvPr/>
          </p:nvSpPr>
          <p:spPr>
            <a:xfrm>
              <a:off x="49804" y="47308"/>
              <a:ext cx="1571986" cy="1162427"/>
            </a:xfrm>
            <a:custGeom>
              <a:avLst/>
              <a:gdLst/>
              <a:ahLst/>
              <a:cxnLst/>
              <a:rect l="l" t="t" r="r" b="b"/>
              <a:pathLst>
                <a:path w="1571986" h="1162427">
                  <a:moveTo>
                    <a:pt x="79736" y="465772"/>
                  </a:moveTo>
                  <a:cubicBezTo>
                    <a:pt x="392156" y="506412"/>
                    <a:pt x="416286" y="514032"/>
                    <a:pt x="459466" y="534352"/>
                  </a:cubicBezTo>
                  <a:cubicBezTo>
                    <a:pt x="520426" y="562292"/>
                    <a:pt x="618216" y="627062"/>
                    <a:pt x="672826" y="665162"/>
                  </a:cubicBezTo>
                  <a:cubicBezTo>
                    <a:pt x="708386" y="689292"/>
                    <a:pt x="731246" y="707072"/>
                    <a:pt x="756646" y="731202"/>
                  </a:cubicBezTo>
                  <a:cubicBezTo>
                    <a:pt x="779506" y="754062"/>
                    <a:pt x="798556" y="773112"/>
                    <a:pt x="818876" y="803592"/>
                  </a:cubicBezTo>
                  <a:cubicBezTo>
                    <a:pt x="845546" y="846772"/>
                    <a:pt x="906506" y="931862"/>
                    <a:pt x="893806" y="968692"/>
                  </a:cubicBezTo>
                  <a:cubicBezTo>
                    <a:pt x="883646" y="997902"/>
                    <a:pt x="815066" y="1034732"/>
                    <a:pt x="793476" y="1020762"/>
                  </a:cubicBezTo>
                  <a:cubicBezTo>
                    <a:pt x="752836" y="995362"/>
                    <a:pt x="779506" y="729932"/>
                    <a:pt x="799826" y="613092"/>
                  </a:cubicBezTo>
                  <a:cubicBezTo>
                    <a:pt x="816336" y="521652"/>
                    <a:pt x="850626" y="442912"/>
                    <a:pt x="882376" y="371792"/>
                  </a:cubicBezTo>
                  <a:cubicBezTo>
                    <a:pt x="909046" y="312102"/>
                    <a:pt x="944606" y="251142"/>
                    <a:pt x="973816" y="210502"/>
                  </a:cubicBezTo>
                  <a:cubicBezTo>
                    <a:pt x="992866" y="182562"/>
                    <a:pt x="1009376" y="164782"/>
                    <a:pt x="1030966" y="145732"/>
                  </a:cubicBezTo>
                  <a:cubicBezTo>
                    <a:pt x="1052556" y="125412"/>
                    <a:pt x="1071606" y="111442"/>
                    <a:pt x="1105896" y="94932"/>
                  </a:cubicBezTo>
                  <a:cubicBezTo>
                    <a:pt x="1168126" y="65722"/>
                    <a:pt x="1305286" y="17462"/>
                    <a:pt x="1380216" y="6032"/>
                  </a:cubicBezTo>
                  <a:cubicBezTo>
                    <a:pt x="1431016" y="-1588"/>
                    <a:pt x="1479276" y="-2858"/>
                    <a:pt x="1509756" y="7302"/>
                  </a:cubicBezTo>
                  <a:cubicBezTo>
                    <a:pt x="1531346" y="14922"/>
                    <a:pt x="1546586" y="25082"/>
                    <a:pt x="1556746" y="41592"/>
                  </a:cubicBezTo>
                  <a:cubicBezTo>
                    <a:pt x="1568176" y="63182"/>
                    <a:pt x="1574526" y="102552"/>
                    <a:pt x="1565636" y="126682"/>
                  </a:cubicBezTo>
                  <a:cubicBezTo>
                    <a:pt x="1556746" y="149542"/>
                    <a:pt x="1523726" y="173672"/>
                    <a:pt x="1500866" y="181292"/>
                  </a:cubicBezTo>
                  <a:cubicBezTo>
                    <a:pt x="1483086" y="186372"/>
                    <a:pt x="1460226" y="182562"/>
                    <a:pt x="1443716" y="174942"/>
                  </a:cubicBezTo>
                  <a:cubicBezTo>
                    <a:pt x="1427206" y="167322"/>
                    <a:pt x="1409426" y="153352"/>
                    <a:pt x="1401806" y="135572"/>
                  </a:cubicBezTo>
                  <a:cubicBezTo>
                    <a:pt x="1392916" y="113982"/>
                    <a:pt x="1390376" y="72072"/>
                    <a:pt x="1401806" y="50482"/>
                  </a:cubicBezTo>
                  <a:cubicBezTo>
                    <a:pt x="1413236" y="28892"/>
                    <a:pt x="1447526" y="6032"/>
                    <a:pt x="1471656" y="3492"/>
                  </a:cubicBezTo>
                  <a:cubicBezTo>
                    <a:pt x="1497056" y="952"/>
                    <a:pt x="1533886" y="17462"/>
                    <a:pt x="1550396" y="33972"/>
                  </a:cubicBezTo>
                  <a:cubicBezTo>
                    <a:pt x="1564366" y="47942"/>
                    <a:pt x="1571986" y="68262"/>
                    <a:pt x="1571986" y="87312"/>
                  </a:cubicBezTo>
                  <a:cubicBezTo>
                    <a:pt x="1570716" y="111442"/>
                    <a:pt x="1561826" y="144462"/>
                    <a:pt x="1536426" y="164782"/>
                  </a:cubicBezTo>
                  <a:cubicBezTo>
                    <a:pt x="1489436" y="202882"/>
                    <a:pt x="1319256" y="206692"/>
                    <a:pt x="1258296" y="225742"/>
                  </a:cubicBezTo>
                  <a:cubicBezTo>
                    <a:pt x="1225276" y="235902"/>
                    <a:pt x="1207496" y="242252"/>
                    <a:pt x="1185906" y="256222"/>
                  </a:cubicBezTo>
                  <a:cubicBezTo>
                    <a:pt x="1163046" y="268922"/>
                    <a:pt x="1145266" y="282892"/>
                    <a:pt x="1124946" y="305752"/>
                  </a:cubicBezTo>
                  <a:cubicBezTo>
                    <a:pt x="1097006" y="340042"/>
                    <a:pt x="1067796" y="393382"/>
                    <a:pt x="1043666" y="449262"/>
                  </a:cubicBezTo>
                  <a:cubicBezTo>
                    <a:pt x="1013186" y="517842"/>
                    <a:pt x="982706" y="602932"/>
                    <a:pt x="966196" y="693102"/>
                  </a:cubicBezTo>
                  <a:cubicBezTo>
                    <a:pt x="947146" y="802322"/>
                    <a:pt x="963656" y="982662"/>
                    <a:pt x="947146" y="1058862"/>
                  </a:cubicBezTo>
                  <a:cubicBezTo>
                    <a:pt x="939526" y="1095692"/>
                    <a:pt x="936986" y="1121092"/>
                    <a:pt x="917936" y="1137602"/>
                  </a:cubicBezTo>
                  <a:cubicBezTo>
                    <a:pt x="893806" y="1157922"/>
                    <a:pt x="835386" y="1168082"/>
                    <a:pt x="806176" y="1159192"/>
                  </a:cubicBezTo>
                  <a:cubicBezTo>
                    <a:pt x="782046" y="1151572"/>
                    <a:pt x="766806" y="1127442"/>
                    <a:pt x="750296" y="1099502"/>
                  </a:cubicBezTo>
                  <a:cubicBezTo>
                    <a:pt x="726166" y="1057592"/>
                    <a:pt x="717276" y="967422"/>
                    <a:pt x="695686" y="922972"/>
                  </a:cubicBezTo>
                  <a:cubicBezTo>
                    <a:pt x="680446" y="892492"/>
                    <a:pt x="670286" y="875982"/>
                    <a:pt x="646156" y="851852"/>
                  </a:cubicBezTo>
                  <a:cubicBezTo>
                    <a:pt x="611866" y="813752"/>
                    <a:pt x="540746" y="764222"/>
                    <a:pt x="495026" y="733742"/>
                  </a:cubicBezTo>
                  <a:cubicBezTo>
                    <a:pt x="460736" y="710882"/>
                    <a:pt x="432796" y="691832"/>
                    <a:pt x="401046" y="676592"/>
                  </a:cubicBezTo>
                  <a:cubicBezTo>
                    <a:pt x="371836" y="662622"/>
                    <a:pt x="345166" y="652462"/>
                    <a:pt x="310876" y="643572"/>
                  </a:cubicBezTo>
                  <a:cubicBezTo>
                    <a:pt x="271506" y="633412"/>
                    <a:pt x="221976" y="624522"/>
                    <a:pt x="178796" y="620712"/>
                  </a:cubicBezTo>
                  <a:cubicBezTo>
                    <a:pt x="138156" y="616902"/>
                    <a:pt x="84816" y="624522"/>
                    <a:pt x="58146" y="616902"/>
                  </a:cubicBezTo>
                  <a:cubicBezTo>
                    <a:pt x="42906" y="613092"/>
                    <a:pt x="34016" y="609282"/>
                    <a:pt x="25126" y="599122"/>
                  </a:cubicBezTo>
                  <a:cubicBezTo>
                    <a:pt x="14966" y="588962"/>
                    <a:pt x="3536" y="566102"/>
                    <a:pt x="996" y="550862"/>
                  </a:cubicBezTo>
                  <a:cubicBezTo>
                    <a:pt x="-1544" y="538162"/>
                    <a:pt x="996" y="525462"/>
                    <a:pt x="6076" y="514032"/>
                  </a:cubicBezTo>
                  <a:cubicBezTo>
                    <a:pt x="9886" y="502602"/>
                    <a:pt x="17506" y="491172"/>
                    <a:pt x="27666" y="483552"/>
                  </a:cubicBezTo>
                  <a:cubicBezTo>
                    <a:pt x="40366" y="474662"/>
                    <a:pt x="79736" y="465772"/>
                    <a:pt x="79736" y="465772"/>
                  </a:cubicBezTo>
                </a:path>
              </a:pathLst>
            </a:custGeom>
            <a:solidFill>
              <a:srgbClr val="FFED00"/>
            </a:solidFill>
            <a:ln cap="sq">
              <a:noFill/>
              <a:prstDash val="solid"/>
              <a:miter/>
            </a:ln>
          </p:spPr>
          <p:txBody>
            <a:bodyPr/>
            <a:lstStyle/>
            <a:p>
              <a:endParaRPr lang="fi-FI"/>
            </a:p>
          </p:txBody>
        </p:sp>
      </p:grpSp>
      <p:sp>
        <p:nvSpPr>
          <p:cNvPr id="22" name="TextBox 22"/>
          <p:cNvSpPr txBox="1"/>
          <p:nvPr/>
        </p:nvSpPr>
        <p:spPr>
          <a:xfrm>
            <a:off x="15297248" y="1740452"/>
            <a:ext cx="2183011" cy="440640"/>
          </a:xfrm>
          <a:prstGeom prst="rect">
            <a:avLst/>
          </a:prstGeom>
        </p:spPr>
        <p:txBody>
          <a:bodyPr lIns="0" tIns="0" rIns="0" bIns="0" rtlCol="0" anchor="t">
            <a:spAutoFit/>
          </a:bodyPr>
          <a:lstStyle/>
          <a:p>
            <a:pPr algn="l">
              <a:lnSpc>
                <a:spcPts val="3537"/>
              </a:lnSpc>
              <a:spcBef>
                <a:spcPct val="0"/>
              </a:spcBef>
            </a:pPr>
            <a:r>
              <a:rPr lang="en-US" sz="2526" b="1">
                <a:solidFill>
                  <a:srgbClr val="000000"/>
                </a:solidFill>
                <a:latin typeface="Antonio Bold"/>
                <a:ea typeface="Antonio Bold"/>
                <a:cs typeface="Antonio Bold"/>
                <a:sym typeface="Antonio Bold"/>
              </a:rPr>
              <a:t>ANNA, OMISTAJA :)</a:t>
            </a:r>
          </a:p>
        </p:txBody>
      </p:sp>
      <p:grpSp>
        <p:nvGrpSpPr>
          <p:cNvPr id="23" name="Group 23"/>
          <p:cNvGrpSpPr/>
          <p:nvPr/>
        </p:nvGrpSpPr>
        <p:grpSpPr>
          <a:xfrm>
            <a:off x="2238375" y="2834640"/>
            <a:ext cx="335280" cy="2230755"/>
            <a:chOff x="0" y="0"/>
            <a:chExt cx="447040" cy="2974340"/>
          </a:xfrm>
        </p:grpSpPr>
        <p:sp>
          <p:nvSpPr>
            <p:cNvPr id="24" name="Freeform 24"/>
            <p:cNvSpPr/>
            <p:nvPr/>
          </p:nvSpPr>
          <p:spPr>
            <a:xfrm>
              <a:off x="43455" y="50038"/>
              <a:ext cx="354456" cy="2872370"/>
            </a:xfrm>
            <a:custGeom>
              <a:avLst/>
              <a:gdLst/>
              <a:ahLst/>
              <a:cxnLst/>
              <a:rect l="l" t="t" r="r" b="b"/>
              <a:pathLst>
                <a:path w="354456" h="2872370">
                  <a:moveTo>
                    <a:pt x="150855" y="71882"/>
                  </a:moveTo>
                  <a:cubicBezTo>
                    <a:pt x="174985" y="681482"/>
                    <a:pt x="298175" y="1266952"/>
                    <a:pt x="329925" y="1633982"/>
                  </a:cubicBezTo>
                  <a:cubicBezTo>
                    <a:pt x="355325" y="1927352"/>
                    <a:pt x="357865" y="2237232"/>
                    <a:pt x="351515" y="2427732"/>
                  </a:cubicBezTo>
                  <a:cubicBezTo>
                    <a:pt x="348975" y="2535682"/>
                    <a:pt x="341355" y="2608072"/>
                    <a:pt x="329925" y="2681732"/>
                  </a:cubicBezTo>
                  <a:cubicBezTo>
                    <a:pt x="321035" y="2738882"/>
                    <a:pt x="309605" y="2802382"/>
                    <a:pt x="293095" y="2831592"/>
                  </a:cubicBezTo>
                  <a:cubicBezTo>
                    <a:pt x="284205" y="2846832"/>
                    <a:pt x="276585" y="2854452"/>
                    <a:pt x="263885" y="2860802"/>
                  </a:cubicBezTo>
                  <a:cubicBezTo>
                    <a:pt x="247375" y="2868422"/>
                    <a:pt x="221975" y="2874772"/>
                    <a:pt x="202925" y="2870962"/>
                  </a:cubicBezTo>
                  <a:cubicBezTo>
                    <a:pt x="183875" y="2867152"/>
                    <a:pt x="162285" y="2851912"/>
                    <a:pt x="150855" y="2839212"/>
                  </a:cubicBezTo>
                  <a:cubicBezTo>
                    <a:pt x="140695" y="2827782"/>
                    <a:pt x="138155" y="2817622"/>
                    <a:pt x="134345" y="2801112"/>
                  </a:cubicBezTo>
                  <a:cubicBezTo>
                    <a:pt x="127995" y="2768092"/>
                    <a:pt x="125455" y="2689352"/>
                    <a:pt x="136885" y="2656332"/>
                  </a:cubicBezTo>
                  <a:cubicBezTo>
                    <a:pt x="143235" y="2636012"/>
                    <a:pt x="155935" y="2622042"/>
                    <a:pt x="169905" y="2611882"/>
                  </a:cubicBezTo>
                  <a:cubicBezTo>
                    <a:pt x="185145" y="2601722"/>
                    <a:pt x="206735" y="2596642"/>
                    <a:pt x="224515" y="2596642"/>
                  </a:cubicBezTo>
                  <a:cubicBezTo>
                    <a:pt x="241025" y="2597912"/>
                    <a:pt x="262615" y="2606802"/>
                    <a:pt x="275315" y="2618232"/>
                  </a:cubicBezTo>
                  <a:cubicBezTo>
                    <a:pt x="289285" y="2628392"/>
                    <a:pt x="300715" y="2648712"/>
                    <a:pt x="304525" y="2665222"/>
                  </a:cubicBezTo>
                  <a:cubicBezTo>
                    <a:pt x="308335" y="2683002"/>
                    <a:pt x="307065" y="2704592"/>
                    <a:pt x="298175" y="2721102"/>
                  </a:cubicBezTo>
                  <a:cubicBezTo>
                    <a:pt x="286745" y="2740152"/>
                    <a:pt x="257535" y="2765552"/>
                    <a:pt x="233405" y="2769362"/>
                  </a:cubicBezTo>
                  <a:cubicBezTo>
                    <a:pt x="209275" y="2773172"/>
                    <a:pt x="172445" y="2759202"/>
                    <a:pt x="155935" y="2743962"/>
                  </a:cubicBezTo>
                  <a:cubicBezTo>
                    <a:pt x="141965" y="2731262"/>
                    <a:pt x="134345" y="2710942"/>
                    <a:pt x="133075" y="2693162"/>
                  </a:cubicBezTo>
                  <a:cubicBezTo>
                    <a:pt x="130535" y="2675382"/>
                    <a:pt x="134345" y="2653792"/>
                    <a:pt x="144505" y="2638552"/>
                  </a:cubicBezTo>
                  <a:cubicBezTo>
                    <a:pt x="157205" y="2620772"/>
                    <a:pt x="192765" y="2600452"/>
                    <a:pt x="214355" y="2596642"/>
                  </a:cubicBezTo>
                  <a:cubicBezTo>
                    <a:pt x="233405" y="2594102"/>
                    <a:pt x="253725" y="2601722"/>
                    <a:pt x="267695" y="2611882"/>
                  </a:cubicBezTo>
                  <a:cubicBezTo>
                    <a:pt x="282935" y="2622042"/>
                    <a:pt x="294365" y="2636012"/>
                    <a:pt x="301985" y="2656332"/>
                  </a:cubicBezTo>
                  <a:cubicBezTo>
                    <a:pt x="313415" y="2688082"/>
                    <a:pt x="313415" y="2757932"/>
                    <a:pt x="305795" y="2792222"/>
                  </a:cubicBezTo>
                  <a:cubicBezTo>
                    <a:pt x="300715" y="2816352"/>
                    <a:pt x="293095" y="2835402"/>
                    <a:pt x="280395" y="2848102"/>
                  </a:cubicBezTo>
                  <a:cubicBezTo>
                    <a:pt x="266425" y="2862072"/>
                    <a:pt x="242295" y="2872232"/>
                    <a:pt x="223245" y="2872232"/>
                  </a:cubicBezTo>
                  <a:cubicBezTo>
                    <a:pt x="204195" y="2873502"/>
                    <a:pt x="180065" y="2865882"/>
                    <a:pt x="164825" y="2853182"/>
                  </a:cubicBezTo>
                  <a:cubicBezTo>
                    <a:pt x="150855" y="2841752"/>
                    <a:pt x="139425" y="2826512"/>
                    <a:pt x="134345" y="2801112"/>
                  </a:cubicBezTo>
                  <a:cubicBezTo>
                    <a:pt x="124185" y="2743962"/>
                    <a:pt x="173715" y="2625852"/>
                    <a:pt x="183875" y="2511552"/>
                  </a:cubicBezTo>
                  <a:cubicBezTo>
                    <a:pt x="199115" y="2345182"/>
                    <a:pt x="196575" y="2088642"/>
                    <a:pt x="191495" y="1896872"/>
                  </a:cubicBezTo>
                  <a:cubicBezTo>
                    <a:pt x="187685" y="1730502"/>
                    <a:pt x="180065" y="1614932"/>
                    <a:pt x="159745" y="1429512"/>
                  </a:cubicBezTo>
                  <a:cubicBezTo>
                    <a:pt x="131805" y="1153922"/>
                    <a:pt x="35285" y="656082"/>
                    <a:pt x="14965" y="408432"/>
                  </a:cubicBezTo>
                  <a:cubicBezTo>
                    <a:pt x="3535" y="266192"/>
                    <a:pt x="-7895" y="136652"/>
                    <a:pt x="7345" y="71882"/>
                  </a:cubicBezTo>
                  <a:cubicBezTo>
                    <a:pt x="13695" y="42672"/>
                    <a:pt x="23855" y="23622"/>
                    <a:pt x="37825" y="12192"/>
                  </a:cubicBezTo>
                  <a:cubicBezTo>
                    <a:pt x="50525" y="2032"/>
                    <a:pt x="72115" y="-1778"/>
                    <a:pt x="87355" y="762"/>
                  </a:cubicBezTo>
                  <a:cubicBezTo>
                    <a:pt x="103865" y="2032"/>
                    <a:pt x="121645" y="12192"/>
                    <a:pt x="133075" y="23622"/>
                  </a:cubicBezTo>
                  <a:cubicBezTo>
                    <a:pt x="143235" y="36322"/>
                    <a:pt x="150855" y="71882"/>
                    <a:pt x="150855" y="71882"/>
                  </a:cubicBezTo>
                </a:path>
              </a:pathLst>
            </a:custGeom>
            <a:solidFill>
              <a:srgbClr val="FFED00"/>
            </a:solidFill>
            <a:ln cap="sq">
              <a:noFill/>
              <a:prstDash val="solid"/>
              <a:miter/>
            </a:ln>
          </p:spPr>
          <p:txBody>
            <a:bodyPr/>
            <a:lstStyle/>
            <a:p>
              <a:endParaRPr lang="fi-FI"/>
            </a:p>
          </p:txBody>
        </p:sp>
      </p:grpSp>
      <p:grpSp>
        <p:nvGrpSpPr>
          <p:cNvPr id="25" name="Group 25"/>
          <p:cNvGrpSpPr/>
          <p:nvPr/>
        </p:nvGrpSpPr>
        <p:grpSpPr>
          <a:xfrm>
            <a:off x="2111692" y="4432935"/>
            <a:ext cx="827723" cy="670560"/>
            <a:chOff x="0" y="0"/>
            <a:chExt cx="1103630" cy="894080"/>
          </a:xfrm>
        </p:grpSpPr>
        <p:sp>
          <p:nvSpPr>
            <p:cNvPr id="26" name="Freeform 26"/>
            <p:cNvSpPr/>
            <p:nvPr/>
          </p:nvSpPr>
          <p:spPr>
            <a:xfrm>
              <a:off x="47752" y="49389"/>
              <a:ext cx="1006943" cy="796114"/>
            </a:xfrm>
            <a:custGeom>
              <a:avLst/>
              <a:gdLst/>
              <a:ahLst/>
              <a:cxnLst/>
              <a:rect l="l" t="t" r="r" b="b"/>
              <a:pathLst>
                <a:path w="1006943" h="796114">
                  <a:moveTo>
                    <a:pt x="137668" y="114441"/>
                  </a:moveTo>
                  <a:cubicBezTo>
                    <a:pt x="312928" y="332881"/>
                    <a:pt x="310388" y="357011"/>
                    <a:pt x="326898" y="388761"/>
                  </a:cubicBezTo>
                  <a:cubicBezTo>
                    <a:pt x="348488" y="430671"/>
                    <a:pt x="390398" y="478931"/>
                    <a:pt x="418338" y="527191"/>
                  </a:cubicBezTo>
                  <a:cubicBezTo>
                    <a:pt x="446278" y="576721"/>
                    <a:pt x="485648" y="640221"/>
                    <a:pt x="493268" y="682131"/>
                  </a:cubicBezTo>
                  <a:cubicBezTo>
                    <a:pt x="498348" y="706261"/>
                    <a:pt x="497078" y="726581"/>
                    <a:pt x="490728" y="743091"/>
                  </a:cubicBezTo>
                  <a:cubicBezTo>
                    <a:pt x="485648" y="757061"/>
                    <a:pt x="475488" y="768491"/>
                    <a:pt x="465328" y="776111"/>
                  </a:cubicBezTo>
                  <a:cubicBezTo>
                    <a:pt x="453898" y="785001"/>
                    <a:pt x="441198" y="792621"/>
                    <a:pt x="427228" y="793891"/>
                  </a:cubicBezTo>
                  <a:cubicBezTo>
                    <a:pt x="409448" y="796431"/>
                    <a:pt x="381508" y="791351"/>
                    <a:pt x="366268" y="783731"/>
                  </a:cubicBezTo>
                  <a:cubicBezTo>
                    <a:pt x="352298" y="777381"/>
                    <a:pt x="342138" y="768491"/>
                    <a:pt x="335788" y="754521"/>
                  </a:cubicBezTo>
                  <a:cubicBezTo>
                    <a:pt x="326898" y="734201"/>
                    <a:pt x="329438" y="698641"/>
                    <a:pt x="331978" y="670701"/>
                  </a:cubicBezTo>
                  <a:cubicBezTo>
                    <a:pt x="333248" y="642761"/>
                    <a:pt x="337058" y="617361"/>
                    <a:pt x="345948" y="585611"/>
                  </a:cubicBezTo>
                  <a:cubicBezTo>
                    <a:pt x="358648" y="538621"/>
                    <a:pt x="381508" y="468771"/>
                    <a:pt x="408178" y="416701"/>
                  </a:cubicBezTo>
                  <a:cubicBezTo>
                    <a:pt x="433578" y="367171"/>
                    <a:pt x="456438" y="329071"/>
                    <a:pt x="499618" y="282081"/>
                  </a:cubicBezTo>
                  <a:cubicBezTo>
                    <a:pt x="561848" y="213501"/>
                    <a:pt x="690118" y="108091"/>
                    <a:pt x="763778" y="61101"/>
                  </a:cubicBezTo>
                  <a:cubicBezTo>
                    <a:pt x="809498" y="31891"/>
                    <a:pt x="847598" y="11571"/>
                    <a:pt x="885698" y="5221"/>
                  </a:cubicBezTo>
                  <a:cubicBezTo>
                    <a:pt x="914908" y="1411"/>
                    <a:pt x="949198" y="5221"/>
                    <a:pt x="969518" y="17921"/>
                  </a:cubicBezTo>
                  <a:cubicBezTo>
                    <a:pt x="986028" y="28081"/>
                    <a:pt x="998728" y="47131"/>
                    <a:pt x="1003808" y="64911"/>
                  </a:cubicBezTo>
                  <a:cubicBezTo>
                    <a:pt x="1008888" y="82691"/>
                    <a:pt x="1007618" y="105551"/>
                    <a:pt x="1001268" y="122061"/>
                  </a:cubicBezTo>
                  <a:cubicBezTo>
                    <a:pt x="994918" y="139841"/>
                    <a:pt x="982218" y="158891"/>
                    <a:pt x="965708" y="167781"/>
                  </a:cubicBezTo>
                  <a:cubicBezTo>
                    <a:pt x="944118" y="179211"/>
                    <a:pt x="902208" y="181751"/>
                    <a:pt x="880618" y="174131"/>
                  </a:cubicBezTo>
                  <a:cubicBezTo>
                    <a:pt x="861568" y="167781"/>
                    <a:pt x="846328" y="151271"/>
                    <a:pt x="837438" y="136031"/>
                  </a:cubicBezTo>
                  <a:cubicBezTo>
                    <a:pt x="828548" y="119521"/>
                    <a:pt x="822198" y="97931"/>
                    <a:pt x="826008" y="78881"/>
                  </a:cubicBezTo>
                  <a:cubicBezTo>
                    <a:pt x="831088" y="56021"/>
                    <a:pt x="856488" y="21731"/>
                    <a:pt x="876808" y="9031"/>
                  </a:cubicBezTo>
                  <a:cubicBezTo>
                    <a:pt x="893318" y="-1129"/>
                    <a:pt x="916178" y="-1129"/>
                    <a:pt x="933958" y="1411"/>
                  </a:cubicBezTo>
                  <a:cubicBezTo>
                    <a:pt x="951738" y="5221"/>
                    <a:pt x="972058" y="15381"/>
                    <a:pt x="984758" y="30621"/>
                  </a:cubicBezTo>
                  <a:cubicBezTo>
                    <a:pt x="998728" y="49671"/>
                    <a:pt x="1008888" y="90311"/>
                    <a:pt x="1005078" y="113171"/>
                  </a:cubicBezTo>
                  <a:cubicBezTo>
                    <a:pt x="1001268" y="132221"/>
                    <a:pt x="989838" y="148731"/>
                    <a:pt x="973328" y="161431"/>
                  </a:cubicBezTo>
                  <a:cubicBezTo>
                    <a:pt x="951738" y="180481"/>
                    <a:pt x="907288" y="184291"/>
                    <a:pt x="879348" y="200801"/>
                  </a:cubicBezTo>
                  <a:cubicBezTo>
                    <a:pt x="852678" y="216041"/>
                    <a:pt x="836168" y="232551"/>
                    <a:pt x="809498" y="252871"/>
                  </a:cubicBezTo>
                  <a:cubicBezTo>
                    <a:pt x="772668" y="280811"/>
                    <a:pt x="721868" y="317641"/>
                    <a:pt x="681228" y="354471"/>
                  </a:cubicBezTo>
                  <a:cubicBezTo>
                    <a:pt x="641858" y="391301"/>
                    <a:pt x="599948" y="424321"/>
                    <a:pt x="569468" y="476391"/>
                  </a:cubicBezTo>
                  <a:cubicBezTo>
                    <a:pt x="531368" y="544971"/>
                    <a:pt x="503428" y="741821"/>
                    <a:pt x="491998" y="740551"/>
                  </a:cubicBezTo>
                  <a:cubicBezTo>
                    <a:pt x="485648" y="739281"/>
                    <a:pt x="481838" y="663081"/>
                    <a:pt x="484378" y="661811"/>
                  </a:cubicBezTo>
                  <a:cubicBezTo>
                    <a:pt x="486918" y="661811"/>
                    <a:pt x="497078" y="688481"/>
                    <a:pt x="497078" y="702451"/>
                  </a:cubicBezTo>
                  <a:cubicBezTo>
                    <a:pt x="498348" y="715151"/>
                    <a:pt x="495808" y="731661"/>
                    <a:pt x="490728" y="743091"/>
                  </a:cubicBezTo>
                  <a:cubicBezTo>
                    <a:pt x="485648" y="755791"/>
                    <a:pt x="475488" y="768491"/>
                    <a:pt x="465328" y="776111"/>
                  </a:cubicBezTo>
                  <a:cubicBezTo>
                    <a:pt x="453898" y="785001"/>
                    <a:pt x="439928" y="791351"/>
                    <a:pt x="427228" y="793891"/>
                  </a:cubicBezTo>
                  <a:cubicBezTo>
                    <a:pt x="413258" y="796431"/>
                    <a:pt x="399288" y="797701"/>
                    <a:pt x="385318" y="792621"/>
                  </a:cubicBezTo>
                  <a:cubicBezTo>
                    <a:pt x="368808" y="786271"/>
                    <a:pt x="354838" y="776111"/>
                    <a:pt x="335788" y="754521"/>
                  </a:cubicBezTo>
                  <a:cubicBezTo>
                    <a:pt x="290068" y="698641"/>
                    <a:pt x="221488" y="500521"/>
                    <a:pt x="160528" y="401461"/>
                  </a:cubicBezTo>
                  <a:cubicBezTo>
                    <a:pt x="110998" y="321451"/>
                    <a:pt x="25908" y="246521"/>
                    <a:pt x="6858" y="198261"/>
                  </a:cubicBezTo>
                  <a:cubicBezTo>
                    <a:pt x="-762" y="175401"/>
                    <a:pt x="-2032" y="160161"/>
                    <a:pt x="3048" y="143651"/>
                  </a:cubicBezTo>
                  <a:cubicBezTo>
                    <a:pt x="6858" y="127141"/>
                    <a:pt x="20828" y="108091"/>
                    <a:pt x="36068" y="99201"/>
                  </a:cubicBezTo>
                  <a:cubicBezTo>
                    <a:pt x="50038" y="89041"/>
                    <a:pt x="72898" y="85231"/>
                    <a:pt x="89408" y="87771"/>
                  </a:cubicBezTo>
                  <a:cubicBezTo>
                    <a:pt x="107188" y="90311"/>
                    <a:pt x="137668" y="114441"/>
                    <a:pt x="137668" y="114441"/>
                  </a:cubicBezTo>
                </a:path>
              </a:pathLst>
            </a:custGeom>
            <a:solidFill>
              <a:srgbClr val="FFED00"/>
            </a:solidFill>
            <a:ln cap="sq">
              <a:noFill/>
              <a:prstDash val="solid"/>
              <a:miter/>
            </a:ln>
          </p:spPr>
          <p:txBody>
            <a:bodyPr/>
            <a:lstStyle/>
            <a:p>
              <a:endParaRPr lang="fi-FI"/>
            </a:p>
          </p:txBody>
        </p:sp>
      </p:grpSp>
      <p:sp>
        <p:nvSpPr>
          <p:cNvPr id="27" name="TextBox 27"/>
          <p:cNvSpPr txBox="1"/>
          <p:nvPr/>
        </p:nvSpPr>
        <p:spPr>
          <a:xfrm>
            <a:off x="1427924" y="2380136"/>
            <a:ext cx="2303517" cy="414358"/>
          </a:xfrm>
          <a:prstGeom prst="rect">
            <a:avLst/>
          </a:prstGeom>
        </p:spPr>
        <p:txBody>
          <a:bodyPr lIns="0" tIns="0" rIns="0" bIns="0" rtlCol="0" anchor="t">
            <a:spAutoFit/>
          </a:bodyPr>
          <a:lstStyle/>
          <a:p>
            <a:pPr algn="l">
              <a:lnSpc>
                <a:spcPts val="3411"/>
              </a:lnSpc>
              <a:spcBef>
                <a:spcPct val="0"/>
              </a:spcBef>
            </a:pPr>
            <a:r>
              <a:rPr lang="en-US" sz="2436" b="1">
                <a:solidFill>
                  <a:srgbClr val="000000"/>
                </a:solidFill>
                <a:latin typeface="Antonio Bold"/>
                <a:ea typeface="Antonio Bold"/>
                <a:cs typeface="Antonio Bold"/>
                <a:sym typeface="Antonio Bold"/>
              </a:rPr>
              <a:t>TOIMISTON SIHTEERI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585" b="-16585"/>
            </a:stretch>
          </a:blipFill>
        </p:spPr>
        <p:txBody>
          <a:bodyPr/>
          <a:lstStyle/>
          <a:p>
            <a:endParaRPr lang="fi-FI"/>
          </a:p>
        </p:txBody>
      </p:sp>
      <p:sp>
        <p:nvSpPr>
          <p:cNvPr id="3" name="Freeform 3"/>
          <p:cNvSpPr/>
          <p:nvPr/>
        </p:nvSpPr>
        <p:spPr>
          <a:xfrm>
            <a:off x="7318030" y="887844"/>
            <a:ext cx="973009" cy="973009"/>
          </a:xfrm>
          <a:custGeom>
            <a:avLst/>
            <a:gdLst/>
            <a:ahLst/>
            <a:cxnLst/>
            <a:rect l="l" t="t" r="r" b="b"/>
            <a:pathLst>
              <a:path w="973009" h="973009">
                <a:moveTo>
                  <a:pt x="0" y="0"/>
                </a:moveTo>
                <a:lnTo>
                  <a:pt x="973009" y="0"/>
                </a:lnTo>
                <a:lnTo>
                  <a:pt x="973009" y="973009"/>
                </a:lnTo>
                <a:lnTo>
                  <a:pt x="0" y="9730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grpSp>
        <p:nvGrpSpPr>
          <p:cNvPr id="4" name="Group 4"/>
          <p:cNvGrpSpPr/>
          <p:nvPr/>
        </p:nvGrpSpPr>
        <p:grpSpPr>
          <a:xfrm>
            <a:off x="16707788" y="9535063"/>
            <a:ext cx="1380848" cy="492289"/>
            <a:chOff x="0" y="0"/>
            <a:chExt cx="363680" cy="129656"/>
          </a:xfrm>
        </p:grpSpPr>
        <p:sp>
          <p:nvSpPr>
            <p:cNvPr id="5" name="Freeform 5"/>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6" name="TextBox 6"/>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7" name="TextBox 7"/>
          <p:cNvSpPr txBox="1"/>
          <p:nvPr/>
        </p:nvSpPr>
        <p:spPr>
          <a:xfrm>
            <a:off x="16836677" y="9646588"/>
            <a:ext cx="1002345" cy="255736"/>
          </a:xfrm>
          <a:prstGeom prst="rect">
            <a:avLst/>
          </a:prstGeom>
        </p:spPr>
        <p:txBody>
          <a:bodyPr lIns="0" tIns="0" rIns="0" bIns="0" rtlCol="0" anchor="t">
            <a:spAutoFit/>
          </a:bodyPr>
          <a:lstStyle/>
          <a:p>
            <a:pPr algn="l">
              <a:lnSpc>
                <a:spcPts val="2159"/>
              </a:lnSpc>
            </a:pPr>
            <a:r>
              <a:rPr lang="en-US" sz="1542" b="1">
                <a:solidFill>
                  <a:srgbClr val="5A3720"/>
                </a:solidFill>
                <a:latin typeface="Antonio Bold"/>
                <a:ea typeface="Antonio Bold"/>
                <a:cs typeface="Antonio Bold"/>
                <a:sym typeface="Antonio Bold"/>
              </a:rPr>
              <a:t>SEURAAVA</a:t>
            </a:r>
          </a:p>
        </p:txBody>
      </p:sp>
      <p:sp>
        <p:nvSpPr>
          <p:cNvPr id="8" name="Freeform 8"/>
          <p:cNvSpPr/>
          <p:nvPr/>
        </p:nvSpPr>
        <p:spPr>
          <a:xfrm flipH="1">
            <a:off x="17590541" y="9675163"/>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9" name="Freeform 9"/>
          <p:cNvSpPr/>
          <p:nvPr/>
        </p:nvSpPr>
        <p:spPr>
          <a:xfrm flipH="1">
            <a:off x="17704056" y="9675163"/>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0" name="Freeform 10"/>
          <p:cNvSpPr/>
          <p:nvPr/>
        </p:nvSpPr>
        <p:spPr>
          <a:xfrm flipH="1">
            <a:off x="17817571" y="9675163"/>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1" name="Freeform 11"/>
          <p:cNvSpPr/>
          <p:nvPr/>
        </p:nvSpPr>
        <p:spPr>
          <a:xfrm flipH="1">
            <a:off x="1456312" y="7199247"/>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grpSp>
        <p:nvGrpSpPr>
          <p:cNvPr id="12" name="Group 12"/>
          <p:cNvGrpSpPr/>
          <p:nvPr/>
        </p:nvGrpSpPr>
        <p:grpSpPr>
          <a:xfrm>
            <a:off x="13647047" y="4781107"/>
            <a:ext cx="851535" cy="1184910"/>
            <a:chOff x="0" y="0"/>
            <a:chExt cx="1135380" cy="1579880"/>
          </a:xfrm>
        </p:grpSpPr>
        <p:sp>
          <p:nvSpPr>
            <p:cNvPr id="13" name="Freeform 13"/>
            <p:cNvSpPr/>
            <p:nvPr/>
          </p:nvSpPr>
          <p:spPr>
            <a:xfrm>
              <a:off x="50639" y="50800"/>
              <a:ext cx="1034467" cy="1478597"/>
            </a:xfrm>
            <a:custGeom>
              <a:avLst/>
              <a:gdLst/>
              <a:ahLst/>
              <a:cxnLst/>
              <a:rect l="l" t="t" r="r" b="b"/>
              <a:pathLst>
                <a:path w="1034467" h="1478597">
                  <a:moveTo>
                    <a:pt x="885351" y="124460"/>
                  </a:moveTo>
                  <a:cubicBezTo>
                    <a:pt x="504351" y="603250"/>
                    <a:pt x="484031" y="621030"/>
                    <a:pt x="440851" y="662940"/>
                  </a:cubicBezTo>
                  <a:cubicBezTo>
                    <a:pt x="376081" y="723900"/>
                    <a:pt x="242731" y="886460"/>
                    <a:pt x="195741" y="878840"/>
                  </a:cubicBezTo>
                  <a:cubicBezTo>
                    <a:pt x="171611" y="876300"/>
                    <a:pt x="148751" y="829310"/>
                    <a:pt x="151291" y="808990"/>
                  </a:cubicBezTo>
                  <a:cubicBezTo>
                    <a:pt x="153831" y="788670"/>
                    <a:pt x="176691" y="767080"/>
                    <a:pt x="204631" y="754380"/>
                  </a:cubicBezTo>
                  <a:cubicBezTo>
                    <a:pt x="254161" y="731520"/>
                    <a:pt x="388781" y="732790"/>
                    <a:pt x="448471" y="739140"/>
                  </a:cubicBezTo>
                  <a:cubicBezTo>
                    <a:pt x="485301" y="744220"/>
                    <a:pt x="509431" y="754380"/>
                    <a:pt x="536101" y="765810"/>
                  </a:cubicBezTo>
                  <a:cubicBezTo>
                    <a:pt x="561501" y="777240"/>
                    <a:pt x="579281" y="789940"/>
                    <a:pt x="605951" y="808990"/>
                  </a:cubicBezTo>
                  <a:cubicBezTo>
                    <a:pt x="646591" y="835660"/>
                    <a:pt x="706281" y="876300"/>
                    <a:pt x="750731" y="916940"/>
                  </a:cubicBezTo>
                  <a:cubicBezTo>
                    <a:pt x="793911" y="956310"/>
                    <a:pt x="838361" y="1009650"/>
                    <a:pt x="870111" y="1047750"/>
                  </a:cubicBezTo>
                  <a:cubicBezTo>
                    <a:pt x="891701" y="1074420"/>
                    <a:pt x="905671" y="1089660"/>
                    <a:pt x="922181" y="1120140"/>
                  </a:cubicBezTo>
                  <a:cubicBezTo>
                    <a:pt x="947581" y="1160780"/>
                    <a:pt x="979331" y="1230630"/>
                    <a:pt x="995841" y="1275080"/>
                  </a:cubicBezTo>
                  <a:cubicBezTo>
                    <a:pt x="1007271" y="1308100"/>
                    <a:pt x="1009811" y="1352550"/>
                    <a:pt x="1019971" y="1362710"/>
                  </a:cubicBezTo>
                  <a:cubicBezTo>
                    <a:pt x="1023781" y="1367790"/>
                    <a:pt x="1030131" y="1362710"/>
                    <a:pt x="1032671" y="1366520"/>
                  </a:cubicBezTo>
                  <a:cubicBezTo>
                    <a:pt x="1037751" y="1375410"/>
                    <a:pt x="1030131" y="1414780"/>
                    <a:pt x="1022511" y="1431290"/>
                  </a:cubicBezTo>
                  <a:cubicBezTo>
                    <a:pt x="1014891" y="1445260"/>
                    <a:pt x="1003461" y="1455420"/>
                    <a:pt x="992031" y="1463040"/>
                  </a:cubicBezTo>
                  <a:cubicBezTo>
                    <a:pt x="979331" y="1470660"/>
                    <a:pt x="964091" y="1477010"/>
                    <a:pt x="950121" y="1478280"/>
                  </a:cubicBezTo>
                  <a:cubicBezTo>
                    <a:pt x="934881" y="1478280"/>
                    <a:pt x="919641" y="1475740"/>
                    <a:pt x="905671" y="1470660"/>
                  </a:cubicBezTo>
                  <a:cubicBezTo>
                    <a:pt x="892971" y="1465580"/>
                    <a:pt x="879001" y="1455420"/>
                    <a:pt x="870111" y="1443990"/>
                  </a:cubicBezTo>
                  <a:cubicBezTo>
                    <a:pt x="861221" y="1433830"/>
                    <a:pt x="853601" y="1419860"/>
                    <a:pt x="851061" y="1404620"/>
                  </a:cubicBezTo>
                  <a:cubicBezTo>
                    <a:pt x="848521" y="1388110"/>
                    <a:pt x="849791" y="1363980"/>
                    <a:pt x="857411" y="1347470"/>
                  </a:cubicBezTo>
                  <a:cubicBezTo>
                    <a:pt x="865031" y="1330960"/>
                    <a:pt x="884081" y="1313180"/>
                    <a:pt x="896781" y="1304290"/>
                  </a:cubicBezTo>
                  <a:cubicBezTo>
                    <a:pt x="906941" y="1297940"/>
                    <a:pt x="915831" y="1296670"/>
                    <a:pt x="925991" y="1294130"/>
                  </a:cubicBezTo>
                  <a:cubicBezTo>
                    <a:pt x="934881" y="1292860"/>
                    <a:pt x="945041" y="1291590"/>
                    <a:pt x="955201" y="1294130"/>
                  </a:cubicBezTo>
                  <a:cubicBezTo>
                    <a:pt x="970441" y="1297940"/>
                    <a:pt x="994571" y="1308100"/>
                    <a:pt x="1008541" y="1320800"/>
                  </a:cubicBezTo>
                  <a:cubicBezTo>
                    <a:pt x="1021241" y="1334770"/>
                    <a:pt x="1031401" y="1356360"/>
                    <a:pt x="1033941" y="1374140"/>
                  </a:cubicBezTo>
                  <a:cubicBezTo>
                    <a:pt x="1035211" y="1393190"/>
                    <a:pt x="1031401" y="1416050"/>
                    <a:pt x="1021241" y="1432560"/>
                  </a:cubicBezTo>
                  <a:cubicBezTo>
                    <a:pt x="1012351" y="1447800"/>
                    <a:pt x="990761" y="1464310"/>
                    <a:pt x="976791" y="1470660"/>
                  </a:cubicBezTo>
                  <a:cubicBezTo>
                    <a:pt x="966631" y="1475740"/>
                    <a:pt x="957741" y="1477010"/>
                    <a:pt x="947581" y="1478280"/>
                  </a:cubicBezTo>
                  <a:cubicBezTo>
                    <a:pt x="938691" y="1478280"/>
                    <a:pt x="928531" y="1478280"/>
                    <a:pt x="918371" y="1474470"/>
                  </a:cubicBezTo>
                  <a:cubicBezTo>
                    <a:pt x="903131" y="1469390"/>
                    <a:pt x="880271" y="1456690"/>
                    <a:pt x="868841" y="1442720"/>
                  </a:cubicBezTo>
                  <a:cubicBezTo>
                    <a:pt x="857411" y="1427480"/>
                    <a:pt x="851061" y="1402080"/>
                    <a:pt x="849791" y="1386840"/>
                  </a:cubicBezTo>
                  <a:cubicBezTo>
                    <a:pt x="848521" y="1375410"/>
                    <a:pt x="851061" y="1366520"/>
                    <a:pt x="853601" y="1357630"/>
                  </a:cubicBezTo>
                  <a:cubicBezTo>
                    <a:pt x="857411" y="1347470"/>
                    <a:pt x="859951" y="1339850"/>
                    <a:pt x="867571" y="1330960"/>
                  </a:cubicBezTo>
                  <a:cubicBezTo>
                    <a:pt x="877731" y="1318260"/>
                    <a:pt x="900591" y="1303020"/>
                    <a:pt x="915831" y="1296670"/>
                  </a:cubicBezTo>
                  <a:cubicBezTo>
                    <a:pt x="925991" y="1292860"/>
                    <a:pt x="934881" y="1291590"/>
                    <a:pt x="945041" y="1292860"/>
                  </a:cubicBezTo>
                  <a:cubicBezTo>
                    <a:pt x="961551" y="1295400"/>
                    <a:pt x="988221" y="1305560"/>
                    <a:pt x="1000921" y="1314450"/>
                  </a:cubicBezTo>
                  <a:cubicBezTo>
                    <a:pt x="1009811" y="1320800"/>
                    <a:pt x="1014891" y="1327150"/>
                    <a:pt x="1019971" y="1337310"/>
                  </a:cubicBezTo>
                  <a:cubicBezTo>
                    <a:pt x="1027591" y="1351280"/>
                    <a:pt x="1032671" y="1394460"/>
                    <a:pt x="1033941" y="1394460"/>
                  </a:cubicBezTo>
                  <a:cubicBezTo>
                    <a:pt x="1035211" y="1394460"/>
                    <a:pt x="1033941" y="1366520"/>
                    <a:pt x="1032671" y="1366520"/>
                  </a:cubicBezTo>
                  <a:cubicBezTo>
                    <a:pt x="1030131" y="1366520"/>
                    <a:pt x="1032671" y="1413510"/>
                    <a:pt x="1022511" y="1431290"/>
                  </a:cubicBezTo>
                  <a:cubicBezTo>
                    <a:pt x="1012351" y="1449070"/>
                    <a:pt x="988221" y="1465580"/>
                    <a:pt x="971711" y="1473200"/>
                  </a:cubicBezTo>
                  <a:cubicBezTo>
                    <a:pt x="956471" y="1479550"/>
                    <a:pt x="941231" y="1479550"/>
                    <a:pt x="927261" y="1477010"/>
                  </a:cubicBezTo>
                  <a:cubicBezTo>
                    <a:pt x="913291" y="1474470"/>
                    <a:pt x="898051" y="1468120"/>
                    <a:pt x="886621" y="1459230"/>
                  </a:cubicBezTo>
                  <a:cubicBezTo>
                    <a:pt x="875191" y="1451610"/>
                    <a:pt x="868841" y="1442720"/>
                    <a:pt x="858681" y="1426210"/>
                  </a:cubicBezTo>
                  <a:cubicBezTo>
                    <a:pt x="834551" y="1385570"/>
                    <a:pt x="804071" y="1271270"/>
                    <a:pt x="765971" y="1211580"/>
                  </a:cubicBezTo>
                  <a:cubicBezTo>
                    <a:pt x="734221" y="1159510"/>
                    <a:pt x="699931" y="1121410"/>
                    <a:pt x="654211" y="1079500"/>
                  </a:cubicBezTo>
                  <a:cubicBezTo>
                    <a:pt x="600871" y="1028700"/>
                    <a:pt x="523401" y="957580"/>
                    <a:pt x="457361" y="933450"/>
                  </a:cubicBezTo>
                  <a:cubicBezTo>
                    <a:pt x="405291" y="914400"/>
                    <a:pt x="353221" y="919480"/>
                    <a:pt x="299881" y="922020"/>
                  </a:cubicBezTo>
                  <a:cubicBezTo>
                    <a:pt x="246541" y="924560"/>
                    <a:pt x="184311" y="949960"/>
                    <a:pt x="138591" y="951230"/>
                  </a:cubicBezTo>
                  <a:cubicBezTo>
                    <a:pt x="105571" y="952500"/>
                    <a:pt x="73821" y="958850"/>
                    <a:pt x="50961" y="943610"/>
                  </a:cubicBezTo>
                  <a:cubicBezTo>
                    <a:pt x="25561" y="925830"/>
                    <a:pt x="-2379" y="876300"/>
                    <a:pt x="161" y="844550"/>
                  </a:cubicBezTo>
                  <a:cubicBezTo>
                    <a:pt x="3971" y="808990"/>
                    <a:pt x="40801" y="783590"/>
                    <a:pt x="78901" y="741680"/>
                  </a:cubicBezTo>
                  <a:cubicBezTo>
                    <a:pt x="153831" y="660400"/>
                    <a:pt x="330361" y="533400"/>
                    <a:pt x="444661" y="415290"/>
                  </a:cubicBezTo>
                  <a:cubicBezTo>
                    <a:pt x="561501" y="293370"/>
                    <a:pt x="705011" y="64770"/>
                    <a:pt x="772321" y="17780"/>
                  </a:cubicBezTo>
                  <a:cubicBezTo>
                    <a:pt x="793911" y="2540"/>
                    <a:pt x="806611" y="0"/>
                    <a:pt x="824391" y="0"/>
                  </a:cubicBezTo>
                  <a:cubicBezTo>
                    <a:pt x="842171" y="0"/>
                    <a:pt x="862491" y="8890"/>
                    <a:pt x="875191" y="21590"/>
                  </a:cubicBezTo>
                  <a:cubicBezTo>
                    <a:pt x="887891" y="33020"/>
                    <a:pt x="898051" y="53340"/>
                    <a:pt x="899321" y="71120"/>
                  </a:cubicBezTo>
                  <a:cubicBezTo>
                    <a:pt x="901861" y="87630"/>
                    <a:pt x="885351" y="124460"/>
                    <a:pt x="885351" y="124460"/>
                  </a:cubicBezTo>
                </a:path>
              </a:pathLst>
            </a:custGeom>
            <a:solidFill>
              <a:srgbClr val="FFED00"/>
            </a:solidFill>
            <a:ln cap="sq">
              <a:noFill/>
              <a:prstDash val="solid"/>
              <a:miter/>
            </a:ln>
          </p:spPr>
          <p:txBody>
            <a:bodyPr/>
            <a:lstStyle/>
            <a:p>
              <a:endParaRPr lang="fi-FI"/>
            </a:p>
          </p:txBody>
        </p:sp>
      </p:grpSp>
      <p:sp>
        <p:nvSpPr>
          <p:cNvPr id="14" name="TextBox 14"/>
          <p:cNvSpPr txBox="1"/>
          <p:nvPr/>
        </p:nvSpPr>
        <p:spPr>
          <a:xfrm>
            <a:off x="589086" y="765098"/>
            <a:ext cx="6728944" cy="2694393"/>
          </a:xfrm>
          <a:prstGeom prst="rect">
            <a:avLst/>
          </a:prstGeom>
        </p:spPr>
        <p:txBody>
          <a:bodyPr lIns="0" tIns="0" rIns="0" bIns="0" rtlCol="0" anchor="t">
            <a:spAutoFit/>
          </a:bodyPr>
          <a:lstStyle/>
          <a:p>
            <a:pPr algn="r">
              <a:lnSpc>
                <a:spcPts val="10424"/>
              </a:lnSpc>
            </a:pPr>
            <a:r>
              <a:rPr lang="en-US" sz="9927">
                <a:solidFill>
                  <a:srgbClr val="FFED00"/>
                </a:solidFill>
                <a:latin typeface="Anton"/>
                <a:ea typeface="Anton"/>
                <a:cs typeface="Anton"/>
                <a:sym typeface="Anton"/>
              </a:rPr>
              <a:t>TYÖTEHTÄVÄT </a:t>
            </a:r>
          </a:p>
          <a:p>
            <a:pPr algn="r">
              <a:lnSpc>
                <a:spcPts val="10424"/>
              </a:lnSpc>
            </a:pPr>
            <a:endParaRPr lang="en-US" sz="9927">
              <a:solidFill>
                <a:srgbClr val="FFED00"/>
              </a:solidFill>
              <a:latin typeface="Anton"/>
              <a:ea typeface="Anton"/>
              <a:cs typeface="Anton"/>
              <a:sym typeface="Anton"/>
            </a:endParaRPr>
          </a:p>
        </p:txBody>
      </p:sp>
      <p:sp>
        <p:nvSpPr>
          <p:cNvPr id="15" name="TextBox 15"/>
          <p:cNvSpPr txBox="1"/>
          <p:nvPr/>
        </p:nvSpPr>
        <p:spPr>
          <a:xfrm>
            <a:off x="3502030" y="7223317"/>
            <a:ext cx="14223478" cy="3096835"/>
          </a:xfrm>
          <a:prstGeom prst="rect">
            <a:avLst/>
          </a:prstGeom>
        </p:spPr>
        <p:txBody>
          <a:bodyPr lIns="0" tIns="0" rIns="0" bIns="0" rtlCol="0" anchor="t">
            <a:spAutoFit/>
          </a:bodyPr>
          <a:lstStyle/>
          <a:p>
            <a:pPr algn="just">
              <a:lnSpc>
                <a:spcPts val="3153"/>
              </a:lnSpc>
            </a:pPr>
            <a:r>
              <a:rPr lang="en-US" sz="2252">
                <a:solidFill>
                  <a:srgbClr val="FFFFFF"/>
                </a:solidFill>
                <a:latin typeface="Poppins"/>
                <a:ea typeface="Poppins"/>
                <a:cs typeface="Poppins"/>
                <a:sym typeface="Poppins"/>
              </a:rPr>
              <a:t>Työtehtäväni </a:t>
            </a:r>
            <a:r>
              <a:rPr lang="en-US" sz="2252">
                <a:solidFill>
                  <a:srgbClr val="FFED00"/>
                </a:solidFill>
                <a:latin typeface="Poppins"/>
                <a:ea typeface="Poppins"/>
                <a:cs typeface="Poppins"/>
                <a:sym typeface="Poppins"/>
              </a:rPr>
              <a:t>INTO Divecenter</a:t>
            </a:r>
            <a:r>
              <a:rPr lang="en-US" sz="2252">
                <a:solidFill>
                  <a:srgbClr val="FFFFFF"/>
                </a:solidFill>
                <a:latin typeface="Poppins"/>
                <a:ea typeface="Poppins"/>
                <a:cs typeface="Poppins"/>
                <a:sym typeface="Poppins"/>
              </a:rPr>
              <a:t>issä liittyivät asiakaspalveluun, myyntiin sekä yrityksen päivittäiseen toimintaan. Työympäristö oli hyvin kansainvälinen, ja asiakkaat tulivat eri puolilta maailmaa.</a:t>
            </a:r>
          </a:p>
          <a:p>
            <a:pPr algn="just">
              <a:lnSpc>
                <a:spcPts val="3013"/>
              </a:lnSpc>
            </a:pPr>
            <a:r>
              <a:rPr lang="en-US" sz="2152">
                <a:solidFill>
                  <a:srgbClr val="FFFFFF"/>
                </a:solidFill>
                <a:latin typeface="Poppins"/>
                <a:ea typeface="Poppins"/>
                <a:cs typeface="Poppins"/>
                <a:sym typeface="Poppins"/>
              </a:rPr>
              <a:t>Yksi tärkeä osa työtäni oli päiväretkien myynti ja esittely asiakkaille. Kerroin asiakkaille esimerkiksi sukellus- ja snorklausretkistä, autoin heitä valitsemaan sopivan retken sekä tein varauksia. Tavoitteena oli varmistaa, että asiakkaat saavat selkeää tietoa retkistä ja löytävät itselleen parhaan mahdollisen kokemuksen. </a:t>
            </a:r>
          </a:p>
          <a:p>
            <a:pPr marL="0" lvl="0" indent="0" algn="just">
              <a:lnSpc>
                <a:spcPts val="3013"/>
              </a:lnSpc>
              <a:spcBef>
                <a:spcPct val="0"/>
              </a:spcBef>
            </a:pPr>
            <a:r>
              <a:rPr lang="en-US" sz="2152">
                <a:solidFill>
                  <a:srgbClr val="FFFFFF"/>
                </a:solidFill>
                <a:latin typeface="Poppins"/>
                <a:ea typeface="Poppins"/>
                <a:cs typeface="Poppins"/>
                <a:sym typeface="Poppins"/>
              </a:rPr>
              <a:t>Yksi käytetyistä veneistä on Mandarin Queen, jolla järjestetään päiväretkiä eri sukelluskohteisiin.</a:t>
            </a:r>
          </a:p>
          <a:p>
            <a:pPr marL="0" lvl="0" indent="0" algn="just">
              <a:lnSpc>
                <a:spcPts val="3013"/>
              </a:lnSpc>
              <a:spcBef>
                <a:spcPct val="0"/>
              </a:spcBef>
            </a:pPr>
            <a:endParaRPr lang="en-US" sz="2152">
              <a:solidFill>
                <a:srgbClr val="FFFFFF"/>
              </a:solidFill>
              <a:latin typeface="Poppins"/>
              <a:ea typeface="Poppins"/>
              <a:cs typeface="Poppins"/>
              <a:sym typeface="Poppins"/>
            </a:endParaRPr>
          </a:p>
        </p:txBody>
      </p:sp>
      <p:sp>
        <p:nvSpPr>
          <p:cNvPr id="16" name="TextBox 16"/>
          <p:cNvSpPr txBox="1"/>
          <p:nvPr/>
        </p:nvSpPr>
        <p:spPr>
          <a:xfrm>
            <a:off x="13647047" y="2170430"/>
            <a:ext cx="4174331" cy="967105"/>
          </a:xfrm>
          <a:prstGeom prst="rect">
            <a:avLst/>
          </a:prstGeom>
        </p:spPr>
        <p:txBody>
          <a:bodyPr lIns="0" tIns="0" rIns="0" bIns="0" rtlCol="0" anchor="t">
            <a:spAutoFit/>
          </a:bodyPr>
          <a:lstStyle/>
          <a:p>
            <a:pPr algn="l">
              <a:lnSpc>
                <a:spcPts val="3919"/>
              </a:lnSpc>
            </a:pPr>
            <a:r>
              <a:rPr lang="en-US" sz="2799" b="1">
                <a:solidFill>
                  <a:srgbClr val="FFED00"/>
                </a:solidFill>
                <a:latin typeface="Antonio Bold"/>
                <a:ea typeface="Antonio Bold"/>
                <a:cs typeface="Antonio Bold"/>
                <a:sym typeface="Antonio Bold"/>
              </a:rPr>
              <a:t>VENEMATKAT MQ:LLA PÄIVITTÄIN,</a:t>
            </a:r>
          </a:p>
          <a:p>
            <a:pPr algn="l">
              <a:lnSpc>
                <a:spcPts val="3919"/>
              </a:lnSpc>
              <a:spcBef>
                <a:spcPct val="0"/>
              </a:spcBef>
            </a:pPr>
            <a:r>
              <a:rPr lang="en-US" sz="2799" b="1">
                <a:solidFill>
                  <a:srgbClr val="FFED00"/>
                </a:solidFill>
                <a:latin typeface="Antonio Bold"/>
                <a:ea typeface="Antonio Bold"/>
                <a:cs typeface="Antonio Bold"/>
                <a:sym typeface="Antonio Bold"/>
              </a:rPr>
              <a:t>CHALONG PIER, PHUKET</a:t>
            </a:r>
          </a:p>
        </p:txBody>
      </p:sp>
      <p:grpSp>
        <p:nvGrpSpPr>
          <p:cNvPr id="17" name="Group 17"/>
          <p:cNvGrpSpPr/>
          <p:nvPr/>
        </p:nvGrpSpPr>
        <p:grpSpPr>
          <a:xfrm>
            <a:off x="13872210" y="3137535"/>
            <a:ext cx="1767840" cy="2339340"/>
            <a:chOff x="0" y="0"/>
            <a:chExt cx="2357120" cy="3119120"/>
          </a:xfrm>
        </p:grpSpPr>
        <p:sp>
          <p:nvSpPr>
            <p:cNvPr id="18" name="Freeform 18"/>
            <p:cNvSpPr/>
            <p:nvPr/>
          </p:nvSpPr>
          <p:spPr>
            <a:xfrm>
              <a:off x="50704" y="50640"/>
              <a:ext cx="2267350" cy="3028321"/>
            </a:xfrm>
            <a:custGeom>
              <a:avLst/>
              <a:gdLst/>
              <a:ahLst/>
              <a:cxnLst/>
              <a:rect l="l" t="t" r="r" b="b"/>
              <a:pathLst>
                <a:path w="2267350" h="3028321">
                  <a:moveTo>
                    <a:pt x="77566" y="2861470"/>
                  </a:moveTo>
                  <a:cubicBezTo>
                    <a:pt x="500476" y="2851310"/>
                    <a:pt x="515716" y="2847500"/>
                    <a:pt x="550006" y="2841150"/>
                  </a:cubicBezTo>
                  <a:cubicBezTo>
                    <a:pt x="596996" y="2832260"/>
                    <a:pt x="652876" y="2820830"/>
                    <a:pt x="715106" y="2801780"/>
                  </a:cubicBezTo>
                  <a:cubicBezTo>
                    <a:pt x="804006" y="2775110"/>
                    <a:pt x="918306" y="2733200"/>
                    <a:pt x="1027526" y="2687480"/>
                  </a:cubicBezTo>
                  <a:cubicBezTo>
                    <a:pt x="1150716" y="2634140"/>
                    <a:pt x="1333596" y="2547780"/>
                    <a:pt x="1417416" y="2499520"/>
                  </a:cubicBezTo>
                  <a:cubicBezTo>
                    <a:pt x="1459326" y="2474120"/>
                    <a:pt x="1473296" y="2465230"/>
                    <a:pt x="1507586" y="2436020"/>
                  </a:cubicBezTo>
                  <a:cubicBezTo>
                    <a:pt x="1563466" y="2389030"/>
                    <a:pt x="1643476" y="2317910"/>
                    <a:pt x="1704436" y="2231550"/>
                  </a:cubicBezTo>
                  <a:cubicBezTo>
                    <a:pt x="1784446" y="2117250"/>
                    <a:pt x="1869536" y="1926750"/>
                    <a:pt x="1921606" y="1794670"/>
                  </a:cubicBezTo>
                  <a:cubicBezTo>
                    <a:pt x="1962246" y="1693070"/>
                    <a:pt x="1980026" y="1621950"/>
                    <a:pt x="2004156" y="1512730"/>
                  </a:cubicBezTo>
                  <a:cubicBezTo>
                    <a:pt x="2037176" y="1364140"/>
                    <a:pt x="2072736" y="1179990"/>
                    <a:pt x="2087976" y="983140"/>
                  </a:cubicBezTo>
                  <a:cubicBezTo>
                    <a:pt x="2108296" y="738030"/>
                    <a:pt x="2114646" y="273210"/>
                    <a:pt x="2089246" y="152560"/>
                  </a:cubicBezTo>
                  <a:cubicBezTo>
                    <a:pt x="2081626" y="118270"/>
                    <a:pt x="2061306" y="110650"/>
                    <a:pt x="2061306" y="89060"/>
                  </a:cubicBezTo>
                  <a:cubicBezTo>
                    <a:pt x="2061306" y="64930"/>
                    <a:pt x="2077816" y="31910"/>
                    <a:pt x="2093056" y="17940"/>
                  </a:cubicBezTo>
                  <a:cubicBezTo>
                    <a:pt x="2107026" y="5240"/>
                    <a:pt x="2126076" y="-1110"/>
                    <a:pt x="2143856" y="160"/>
                  </a:cubicBezTo>
                  <a:cubicBezTo>
                    <a:pt x="2165446" y="1430"/>
                    <a:pt x="2199736" y="19210"/>
                    <a:pt x="2212436" y="35720"/>
                  </a:cubicBezTo>
                  <a:cubicBezTo>
                    <a:pt x="2223866" y="49690"/>
                    <a:pt x="2228946" y="71280"/>
                    <a:pt x="2227676" y="87790"/>
                  </a:cubicBezTo>
                  <a:cubicBezTo>
                    <a:pt x="2226406" y="104300"/>
                    <a:pt x="2221326" y="124620"/>
                    <a:pt x="2208626" y="137320"/>
                  </a:cubicBezTo>
                  <a:cubicBezTo>
                    <a:pt x="2193386" y="152560"/>
                    <a:pt x="2159096" y="169070"/>
                    <a:pt x="2136236" y="166530"/>
                  </a:cubicBezTo>
                  <a:cubicBezTo>
                    <a:pt x="2113376" y="163990"/>
                    <a:pt x="2082896" y="141130"/>
                    <a:pt x="2071466" y="123350"/>
                  </a:cubicBezTo>
                  <a:cubicBezTo>
                    <a:pt x="2061306" y="108110"/>
                    <a:pt x="2058766" y="86520"/>
                    <a:pt x="2061306" y="70010"/>
                  </a:cubicBezTo>
                  <a:cubicBezTo>
                    <a:pt x="2065116" y="53500"/>
                    <a:pt x="2072736" y="34450"/>
                    <a:pt x="2086706" y="23020"/>
                  </a:cubicBezTo>
                  <a:cubicBezTo>
                    <a:pt x="2103216" y="9050"/>
                    <a:pt x="2140046" y="-1110"/>
                    <a:pt x="2161636" y="1430"/>
                  </a:cubicBezTo>
                  <a:cubicBezTo>
                    <a:pt x="2179416" y="3970"/>
                    <a:pt x="2194656" y="12860"/>
                    <a:pt x="2207356" y="29370"/>
                  </a:cubicBezTo>
                  <a:cubicBezTo>
                    <a:pt x="2228946" y="53500"/>
                    <a:pt x="2244186" y="92870"/>
                    <a:pt x="2254346" y="152560"/>
                  </a:cubicBezTo>
                  <a:cubicBezTo>
                    <a:pt x="2281016" y="293530"/>
                    <a:pt x="2259426" y="699930"/>
                    <a:pt x="2253076" y="877730"/>
                  </a:cubicBezTo>
                  <a:cubicBezTo>
                    <a:pt x="2249266" y="980600"/>
                    <a:pt x="2246726" y="1028860"/>
                    <a:pt x="2235296" y="1121570"/>
                  </a:cubicBezTo>
                  <a:cubicBezTo>
                    <a:pt x="2220056" y="1244760"/>
                    <a:pt x="2188306" y="1436530"/>
                    <a:pt x="2162906" y="1553370"/>
                  </a:cubicBezTo>
                  <a:cubicBezTo>
                    <a:pt x="2145126" y="1634650"/>
                    <a:pt x="2132426" y="1684180"/>
                    <a:pt x="2107026" y="1756570"/>
                  </a:cubicBezTo>
                  <a:cubicBezTo>
                    <a:pt x="2077816" y="1845470"/>
                    <a:pt x="2032096" y="1952150"/>
                    <a:pt x="1991456" y="2044860"/>
                  </a:cubicBezTo>
                  <a:cubicBezTo>
                    <a:pt x="1952086" y="2132490"/>
                    <a:pt x="1921606" y="2216310"/>
                    <a:pt x="1868266" y="2296320"/>
                  </a:cubicBezTo>
                  <a:cubicBezTo>
                    <a:pt x="1809846" y="2382680"/>
                    <a:pt x="1719676" y="2479200"/>
                    <a:pt x="1651096" y="2542700"/>
                  </a:cubicBezTo>
                  <a:cubicBezTo>
                    <a:pt x="1600296" y="2589690"/>
                    <a:pt x="1560926" y="2616360"/>
                    <a:pt x="1503776" y="2651920"/>
                  </a:cubicBezTo>
                  <a:cubicBezTo>
                    <a:pt x="1433926" y="2695100"/>
                    <a:pt x="1351376" y="2738280"/>
                    <a:pt x="1257396" y="2780190"/>
                  </a:cubicBezTo>
                  <a:cubicBezTo>
                    <a:pt x="1139286" y="2834800"/>
                    <a:pt x="972916" y="2899570"/>
                    <a:pt x="848456" y="2940210"/>
                  </a:cubicBezTo>
                  <a:cubicBezTo>
                    <a:pt x="746856" y="2973230"/>
                    <a:pt x="674466" y="2999900"/>
                    <a:pt x="567786" y="3015140"/>
                  </a:cubicBezTo>
                  <a:cubicBezTo>
                    <a:pt x="428086" y="3032920"/>
                    <a:pt x="156306" y="3031650"/>
                    <a:pt x="77566" y="3017680"/>
                  </a:cubicBezTo>
                  <a:cubicBezTo>
                    <a:pt x="50896" y="3012600"/>
                    <a:pt x="38196" y="3008790"/>
                    <a:pt x="25496" y="2997360"/>
                  </a:cubicBezTo>
                  <a:cubicBezTo>
                    <a:pt x="12796" y="2985930"/>
                    <a:pt x="1366" y="2966880"/>
                    <a:pt x="96" y="2949100"/>
                  </a:cubicBezTo>
                  <a:cubicBezTo>
                    <a:pt x="-1174" y="2927510"/>
                    <a:pt x="10256" y="2895760"/>
                    <a:pt x="25496" y="2880520"/>
                  </a:cubicBezTo>
                  <a:cubicBezTo>
                    <a:pt x="38196" y="2867820"/>
                    <a:pt x="77566" y="2861470"/>
                    <a:pt x="77566" y="2861470"/>
                  </a:cubicBezTo>
                </a:path>
              </a:pathLst>
            </a:custGeom>
            <a:solidFill>
              <a:srgbClr val="FFED00"/>
            </a:solidFill>
            <a:ln cap="sq">
              <a:noFill/>
              <a:prstDash val="solid"/>
              <a:miter/>
            </a:ln>
          </p:spPr>
          <p:txBody>
            <a:bodyPr/>
            <a:lstStyle/>
            <a:p>
              <a:endParaRPr lang="fi-FI"/>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1249872" y="354715"/>
            <a:ext cx="15861729" cy="9932285"/>
            <a:chOff x="0" y="0"/>
            <a:chExt cx="2464795" cy="1543403"/>
          </a:xfrm>
        </p:grpSpPr>
        <p:sp>
          <p:nvSpPr>
            <p:cNvPr id="3" name="Freeform 3"/>
            <p:cNvSpPr/>
            <p:nvPr/>
          </p:nvSpPr>
          <p:spPr>
            <a:xfrm>
              <a:off x="0" y="0"/>
              <a:ext cx="2464795" cy="1543403"/>
            </a:xfrm>
            <a:custGeom>
              <a:avLst/>
              <a:gdLst/>
              <a:ahLst/>
              <a:cxnLst/>
              <a:rect l="l" t="t" r="r" b="b"/>
              <a:pathLst>
                <a:path w="2464795" h="1543403">
                  <a:moveTo>
                    <a:pt x="11226" y="0"/>
                  </a:moveTo>
                  <a:lnTo>
                    <a:pt x="2453569" y="0"/>
                  </a:lnTo>
                  <a:cubicBezTo>
                    <a:pt x="2459769" y="0"/>
                    <a:pt x="2464795" y="5026"/>
                    <a:pt x="2464795" y="11226"/>
                  </a:cubicBezTo>
                  <a:lnTo>
                    <a:pt x="2464795" y="1532177"/>
                  </a:lnTo>
                  <a:cubicBezTo>
                    <a:pt x="2464795" y="1535155"/>
                    <a:pt x="2463612" y="1538010"/>
                    <a:pt x="2461507" y="1540115"/>
                  </a:cubicBezTo>
                  <a:cubicBezTo>
                    <a:pt x="2459402" y="1542220"/>
                    <a:pt x="2456546" y="1543403"/>
                    <a:pt x="2453569" y="1543403"/>
                  </a:cubicBezTo>
                  <a:lnTo>
                    <a:pt x="11226" y="1543403"/>
                  </a:lnTo>
                  <a:cubicBezTo>
                    <a:pt x="8249" y="1543403"/>
                    <a:pt x="5393" y="1542220"/>
                    <a:pt x="3288" y="1540115"/>
                  </a:cubicBezTo>
                  <a:cubicBezTo>
                    <a:pt x="1183" y="1538010"/>
                    <a:pt x="0" y="1535155"/>
                    <a:pt x="0" y="1532177"/>
                  </a:cubicBezTo>
                  <a:lnTo>
                    <a:pt x="0" y="11226"/>
                  </a:lnTo>
                  <a:cubicBezTo>
                    <a:pt x="0" y="8249"/>
                    <a:pt x="1183" y="5393"/>
                    <a:pt x="3288" y="3288"/>
                  </a:cubicBezTo>
                  <a:cubicBezTo>
                    <a:pt x="5393" y="1183"/>
                    <a:pt x="8249" y="0"/>
                    <a:pt x="11226" y="0"/>
                  </a:cubicBezTo>
                  <a:close/>
                </a:path>
              </a:pathLst>
            </a:custGeom>
            <a:blipFill>
              <a:blip r:embed="rId2"/>
              <a:stretch>
                <a:fillRect t="-69774" b="-69774"/>
              </a:stretch>
            </a:blipFill>
            <a:ln w="38100" cap="rnd">
              <a:solidFill>
                <a:srgbClr val="FFDE59"/>
              </a:solidFill>
              <a:prstDash val="solid"/>
              <a:round/>
            </a:ln>
          </p:spPr>
          <p:txBody>
            <a:bodyPr/>
            <a:lstStyle/>
            <a:p>
              <a:endParaRPr lang="fi-FI"/>
            </a:p>
          </p:txBody>
        </p:sp>
      </p:grpSp>
      <p:grpSp>
        <p:nvGrpSpPr>
          <p:cNvPr id="4" name="Group 4"/>
          <p:cNvGrpSpPr/>
          <p:nvPr/>
        </p:nvGrpSpPr>
        <p:grpSpPr>
          <a:xfrm>
            <a:off x="8455745" y="9255303"/>
            <a:ext cx="1380848" cy="492289"/>
            <a:chOff x="0" y="0"/>
            <a:chExt cx="363680" cy="129656"/>
          </a:xfrm>
        </p:grpSpPr>
        <p:sp>
          <p:nvSpPr>
            <p:cNvPr id="5" name="Freeform 5"/>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DE59"/>
            </a:solidFill>
            <a:ln w="19050" cap="rnd">
              <a:solidFill>
                <a:srgbClr val="5A3720"/>
              </a:solidFill>
              <a:prstDash val="solid"/>
              <a:round/>
            </a:ln>
          </p:spPr>
          <p:txBody>
            <a:bodyPr/>
            <a:lstStyle/>
            <a:p>
              <a:endParaRPr lang="fi-FI"/>
            </a:p>
          </p:txBody>
        </p:sp>
        <p:sp>
          <p:nvSpPr>
            <p:cNvPr id="6" name="TextBox 6"/>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7" name="TextBox 7"/>
          <p:cNvSpPr txBox="1"/>
          <p:nvPr/>
        </p:nvSpPr>
        <p:spPr>
          <a:xfrm>
            <a:off x="8660979" y="9284277"/>
            <a:ext cx="1039514" cy="396240"/>
          </a:xfrm>
          <a:prstGeom prst="rect">
            <a:avLst/>
          </a:prstGeom>
        </p:spPr>
        <p:txBody>
          <a:bodyPr lIns="0" tIns="0" rIns="0" bIns="0" rtlCol="0" anchor="t">
            <a:spAutoFit/>
          </a:bodyPr>
          <a:lstStyle/>
          <a:p>
            <a:pPr algn="l">
              <a:lnSpc>
                <a:spcPts val="3359"/>
              </a:lnSpc>
            </a:pPr>
            <a:r>
              <a:rPr lang="en-US" sz="2400" b="1">
                <a:solidFill>
                  <a:srgbClr val="5A3720"/>
                </a:solidFill>
                <a:latin typeface="Antonio Bold"/>
                <a:ea typeface="Antonio Bold"/>
                <a:cs typeface="Antonio Bold"/>
                <a:sym typeface="Antonio Bold"/>
              </a:rPr>
              <a:t>NEXT</a:t>
            </a:r>
          </a:p>
        </p:txBody>
      </p:sp>
      <p:sp>
        <p:nvSpPr>
          <p:cNvPr id="8" name="Freeform 8"/>
          <p:cNvSpPr/>
          <p:nvPr/>
        </p:nvSpPr>
        <p:spPr>
          <a:xfrm flipH="1">
            <a:off x="9338498"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9" name="Freeform 9"/>
          <p:cNvSpPr/>
          <p:nvPr/>
        </p:nvSpPr>
        <p:spPr>
          <a:xfrm flipH="1">
            <a:off x="9452013"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0" name="Freeform 10"/>
          <p:cNvSpPr/>
          <p:nvPr/>
        </p:nvSpPr>
        <p:spPr>
          <a:xfrm flipH="1">
            <a:off x="9565527" y="9395402"/>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1" name="Freeform 11"/>
          <p:cNvSpPr/>
          <p:nvPr/>
        </p:nvSpPr>
        <p:spPr>
          <a:xfrm>
            <a:off x="2289811" y="1288019"/>
            <a:ext cx="13708378" cy="7710963"/>
          </a:xfrm>
          <a:custGeom>
            <a:avLst/>
            <a:gdLst/>
            <a:ahLst/>
            <a:cxnLst/>
            <a:rect l="l" t="t" r="r" b="b"/>
            <a:pathLst>
              <a:path w="13708378" h="7710963">
                <a:moveTo>
                  <a:pt x="0" y="0"/>
                </a:moveTo>
                <a:lnTo>
                  <a:pt x="13708378" y="0"/>
                </a:lnTo>
                <a:lnTo>
                  <a:pt x="13708378" y="7710962"/>
                </a:lnTo>
                <a:lnTo>
                  <a:pt x="0" y="7710962"/>
                </a:lnTo>
                <a:lnTo>
                  <a:pt x="0" y="0"/>
                </a:lnTo>
                <a:close/>
              </a:path>
            </a:pathLst>
          </a:custGeom>
          <a:blipFill>
            <a:blip r:embed="rId5"/>
            <a:stretch>
              <a:fillRect/>
            </a:stretch>
          </a:blipFill>
        </p:spPr>
        <p:txBody>
          <a:bodyPr/>
          <a:lstStyle/>
          <a:p>
            <a:endParaRPr lang="fi-FI"/>
          </a:p>
        </p:txBody>
      </p:sp>
      <p:sp>
        <p:nvSpPr>
          <p:cNvPr id="12" name="Freeform 12"/>
          <p:cNvSpPr/>
          <p:nvPr/>
        </p:nvSpPr>
        <p:spPr>
          <a:xfrm>
            <a:off x="630605" y="354715"/>
            <a:ext cx="17657395" cy="9932285"/>
          </a:xfrm>
          <a:custGeom>
            <a:avLst/>
            <a:gdLst/>
            <a:ahLst/>
            <a:cxnLst/>
            <a:rect l="l" t="t" r="r" b="b"/>
            <a:pathLst>
              <a:path w="17657395" h="9932285">
                <a:moveTo>
                  <a:pt x="0" y="0"/>
                </a:moveTo>
                <a:lnTo>
                  <a:pt x="17657395" y="0"/>
                </a:lnTo>
                <a:lnTo>
                  <a:pt x="17657395" y="9932285"/>
                </a:lnTo>
                <a:lnTo>
                  <a:pt x="0" y="9932285"/>
                </a:lnTo>
                <a:lnTo>
                  <a:pt x="0" y="0"/>
                </a:lnTo>
                <a:close/>
              </a:path>
            </a:pathLst>
          </a:custGeom>
          <a:blipFill>
            <a:blip r:embed="rId5"/>
            <a:stretch>
              <a:fillRect/>
            </a:stretch>
          </a:blipFill>
        </p:spPr>
        <p:txBody>
          <a:bodyPr/>
          <a:lstStyle/>
          <a:p>
            <a:endParaRPr lang="fi-FI"/>
          </a:p>
        </p:txBody>
      </p:sp>
      <p:sp>
        <p:nvSpPr>
          <p:cNvPr id="13" name="TextBox 13"/>
          <p:cNvSpPr txBox="1"/>
          <p:nvPr/>
        </p:nvSpPr>
        <p:spPr>
          <a:xfrm>
            <a:off x="1028700" y="877941"/>
            <a:ext cx="9397209" cy="3758829"/>
          </a:xfrm>
          <a:prstGeom prst="rect">
            <a:avLst/>
          </a:prstGeom>
        </p:spPr>
        <p:txBody>
          <a:bodyPr lIns="0" tIns="0" rIns="0" bIns="0" rtlCol="0" anchor="t">
            <a:spAutoFit/>
          </a:bodyPr>
          <a:lstStyle/>
          <a:p>
            <a:pPr algn="ctr">
              <a:lnSpc>
                <a:spcPts val="9779"/>
              </a:lnSpc>
            </a:pPr>
            <a:r>
              <a:rPr lang="en-US" sz="9313">
                <a:solidFill>
                  <a:srgbClr val="FFED00"/>
                </a:solidFill>
                <a:latin typeface="Anton"/>
                <a:ea typeface="Anton"/>
                <a:cs typeface="Anton"/>
                <a:sym typeface="Anton"/>
              </a:rPr>
              <a:t>ASIAKASPALVELU JA MYYNTI</a:t>
            </a:r>
          </a:p>
          <a:p>
            <a:pPr algn="ctr">
              <a:lnSpc>
                <a:spcPts val="9779"/>
              </a:lnSpc>
            </a:pPr>
            <a:endParaRPr lang="en-US" sz="9313">
              <a:solidFill>
                <a:srgbClr val="FFED00"/>
              </a:solidFill>
              <a:latin typeface="Anton"/>
              <a:ea typeface="Anton"/>
              <a:cs typeface="Anton"/>
              <a:sym typeface="Anton"/>
            </a:endParaRPr>
          </a:p>
        </p:txBody>
      </p:sp>
      <p:grpSp>
        <p:nvGrpSpPr>
          <p:cNvPr id="14" name="Group 14"/>
          <p:cNvGrpSpPr/>
          <p:nvPr/>
        </p:nvGrpSpPr>
        <p:grpSpPr>
          <a:xfrm>
            <a:off x="7725768" y="5320858"/>
            <a:ext cx="9961140" cy="4498725"/>
            <a:chOff x="0" y="0"/>
            <a:chExt cx="2623510" cy="1184849"/>
          </a:xfrm>
        </p:grpSpPr>
        <p:sp>
          <p:nvSpPr>
            <p:cNvPr id="15" name="Freeform 15"/>
            <p:cNvSpPr/>
            <p:nvPr/>
          </p:nvSpPr>
          <p:spPr>
            <a:xfrm>
              <a:off x="0" y="0"/>
              <a:ext cx="2623510" cy="1184849"/>
            </a:xfrm>
            <a:custGeom>
              <a:avLst/>
              <a:gdLst/>
              <a:ahLst/>
              <a:cxnLst/>
              <a:rect l="l" t="t" r="r" b="b"/>
              <a:pathLst>
                <a:path w="2623510" h="1184849">
                  <a:moveTo>
                    <a:pt x="13213" y="0"/>
                  </a:moveTo>
                  <a:lnTo>
                    <a:pt x="2610298" y="0"/>
                  </a:lnTo>
                  <a:cubicBezTo>
                    <a:pt x="2613802" y="0"/>
                    <a:pt x="2617163" y="1392"/>
                    <a:pt x="2619640" y="3870"/>
                  </a:cubicBezTo>
                  <a:cubicBezTo>
                    <a:pt x="2622118" y="6348"/>
                    <a:pt x="2623510" y="9708"/>
                    <a:pt x="2623510" y="13213"/>
                  </a:cubicBezTo>
                  <a:lnTo>
                    <a:pt x="2623510" y="1171637"/>
                  </a:lnTo>
                  <a:cubicBezTo>
                    <a:pt x="2623510" y="1175141"/>
                    <a:pt x="2622118" y="1178502"/>
                    <a:pt x="2619640" y="1180979"/>
                  </a:cubicBezTo>
                  <a:cubicBezTo>
                    <a:pt x="2617163" y="1183457"/>
                    <a:pt x="2613802" y="1184849"/>
                    <a:pt x="2610298" y="1184849"/>
                  </a:cubicBezTo>
                  <a:lnTo>
                    <a:pt x="13213" y="1184849"/>
                  </a:lnTo>
                  <a:cubicBezTo>
                    <a:pt x="9708" y="1184849"/>
                    <a:pt x="6348" y="1183457"/>
                    <a:pt x="3870" y="1180979"/>
                  </a:cubicBezTo>
                  <a:cubicBezTo>
                    <a:pt x="1392" y="1178502"/>
                    <a:pt x="0" y="1175141"/>
                    <a:pt x="0" y="1171637"/>
                  </a:cubicBezTo>
                  <a:lnTo>
                    <a:pt x="0" y="13213"/>
                  </a:lnTo>
                  <a:cubicBezTo>
                    <a:pt x="0" y="9708"/>
                    <a:pt x="1392" y="6348"/>
                    <a:pt x="3870" y="3870"/>
                  </a:cubicBezTo>
                  <a:cubicBezTo>
                    <a:pt x="6348" y="1392"/>
                    <a:pt x="9708" y="0"/>
                    <a:pt x="13213" y="0"/>
                  </a:cubicBezTo>
                  <a:close/>
                </a:path>
              </a:pathLst>
            </a:custGeom>
            <a:solidFill>
              <a:srgbClr val="FFED00"/>
            </a:solidFill>
          </p:spPr>
          <p:txBody>
            <a:bodyPr/>
            <a:lstStyle/>
            <a:p>
              <a:endParaRPr lang="fi-FI"/>
            </a:p>
          </p:txBody>
        </p:sp>
        <p:sp>
          <p:nvSpPr>
            <p:cNvPr id="16" name="TextBox 16"/>
            <p:cNvSpPr txBox="1"/>
            <p:nvPr/>
          </p:nvSpPr>
          <p:spPr>
            <a:xfrm>
              <a:off x="0" y="-47625"/>
              <a:ext cx="2623510" cy="1232474"/>
            </a:xfrm>
            <a:prstGeom prst="rect">
              <a:avLst/>
            </a:prstGeom>
          </p:spPr>
          <p:txBody>
            <a:bodyPr lIns="50800" tIns="50800" rIns="50800" bIns="50800" rtlCol="0" anchor="ctr"/>
            <a:lstStyle/>
            <a:p>
              <a:pPr algn="ctr">
                <a:lnSpc>
                  <a:spcPts val="2800"/>
                </a:lnSpc>
              </a:pPr>
              <a:endParaRPr/>
            </a:p>
          </p:txBody>
        </p:sp>
      </p:grpSp>
      <p:sp>
        <p:nvSpPr>
          <p:cNvPr id="17" name="TextBox 17"/>
          <p:cNvSpPr txBox="1"/>
          <p:nvPr/>
        </p:nvSpPr>
        <p:spPr>
          <a:xfrm>
            <a:off x="7914513" y="5582407"/>
            <a:ext cx="9622611" cy="4330364"/>
          </a:xfrm>
          <a:prstGeom prst="rect">
            <a:avLst/>
          </a:prstGeom>
        </p:spPr>
        <p:txBody>
          <a:bodyPr lIns="0" tIns="0" rIns="0" bIns="0" rtlCol="0" anchor="t">
            <a:spAutoFit/>
          </a:bodyPr>
          <a:lstStyle/>
          <a:p>
            <a:pPr algn="l">
              <a:lnSpc>
                <a:spcPts val="2888"/>
              </a:lnSpc>
            </a:pPr>
            <a:r>
              <a:rPr lang="en-US" sz="2063">
                <a:solidFill>
                  <a:srgbClr val="000000"/>
                </a:solidFill>
                <a:latin typeface="Poppins"/>
                <a:ea typeface="Poppins"/>
                <a:cs typeface="Poppins"/>
                <a:sym typeface="Poppins"/>
              </a:rPr>
              <a:t>Yksi tärkeimmistä työtehtävistäni oli päiväretkien myynti ja esittely asiakkaille.</a:t>
            </a:r>
          </a:p>
          <a:p>
            <a:pPr algn="l">
              <a:lnSpc>
                <a:spcPts val="2888"/>
              </a:lnSpc>
              <a:spcBef>
                <a:spcPct val="0"/>
              </a:spcBef>
            </a:pPr>
            <a:r>
              <a:rPr lang="en-US" sz="2063">
                <a:solidFill>
                  <a:srgbClr val="000000"/>
                </a:solidFill>
                <a:latin typeface="Poppins"/>
                <a:ea typeface="Poppins"/>
                <a:cs typeface="Poppins"/>
                <a:sym typeface="Poppins"/>
              </a:rPr>
              <a:t>Kerroin asiakkaille erilaisista sukellus- ja snorklausretkistä sekä autoin heitä valitsemaan heidän kokemukselleen ja aikataululleen sopivan retken.</a:t>
            </a:r>
          </a:p>
          <a:p>
            <a:pPr algn="l">
              <a:lnSpc>
                <a:spcPts val="2888"/>
              </a:lnSpc>
              <a:spcBef>
                <a:spcPct val="0"/>
              </a:spcBef>
            </a:pPr>
            <a:r>
              <a:rPr lang="en-US" sz="2063">
                <a:solidFill>
                  <a:srgbClr val="000000"/>
                </a:solidFill>
                <a:latin typeface="Poppins"/>
                <a:ea typeface="Poppins"/>
                <a:cs typeface="Poppins"/>
                <a:sym typeface="Poppins"/>
              </a:rPr>
              <a:t>Usein asiakkaat kysyivät esimerkiksi:</a:t>
            </a:r>
          </a:p>
          <a:p>
            <a:pPr marL="445452" lvl="1" indent="-222726" algn="l">
              <a:lnSpc>
                <a:spcPts val="2888"/>
              </a:lnSpc>
              <a:spcBef>
                <a:spcPct val="0"/>
              </a:spcBef>
              <a:buFont typeface="Arial"/>
              <a:buChar char="•"/>
            </a:pPr>
            <a:r>
              <a:rPr lang="en-US" sz="2063">
                <a:solidFill>
                  <a:srgbClr val="000000"/>
                </a:solidFill>
                <a:latin typeface="Poppins"/>
                <a:ea typeface="Poppins"/>
                <a:cs typeface="Poppins"/>
                <a:sym typeface="Poppins"/>
              </a:rPr>
              <a:t>sopivia kohteita aloittelijoille</a:t>
            </a:r>
          </a:p>
          <a:p>
            <a:pPr marL="445452" lvl="1" indent="-222726" algn="l">
              <a:lnSpc>
                <a:spcPts val="2888"/>
              </a:lnSpc>
              <a:spcBef>
                <a:spcPct val="0"/>
              </a:spcBef>
              <a:buFont typeface="Arial"/>
              <a:buChar char="•"/>
            </a:pPr>
            <a:r>
              <a:rPr lang="en-US" sz="2063">
                <a:solidFill>
                  <a:srgbClr val="000000"/>
                </a:solidFill>
                <a:latin typeface="Poppins"/>
                <a:ea typeface="Poppins"/>
                <a:cs typeface="Poppins"/>
                <a:sym typeface="Poppins"/>
              </a:rPr>
              <a:t>snorklausmahdollisuuksia</a:t>
            </a:r>
          </a:p>
          <a:p>
            <a:pPr marL="445452" lvl="1" indent="-222726" algn="l">
              <a:lnSpc>
                <a:spcPts val="2888"/>
              </a:lnSpc>
              <a:spcBef>
                <a:spcPct val="0"/>
              </a:spcBef>
              <a:buFont typeface="Arial"/>
              <a:buChar char="•"/>
            </a:pPr>
            <a:r>
              <a:rPr lang="en-US" sz="2063">
                <a:solidFill>
                  <a:srgbClr val="000000"/>
                </a:solidFill>
                <a:latin typeface="Poppins"/>
                <a:ea typeface="Poppins"/>
                <a:cs typeface="Poppins"/>
                <a:sym typeface="Poppins"/>
              </a:rPr>
              <a:t>sukelluskursseja</a:t>
            </a:r>
          </a:p>
          <a:p>
            <a:pPr marL="445452" lvl="1" indent="-222726" algn="l">
              <a:lnSpc>
                <a:spcPts val="2888"/>
              </a:lnSpc>
              <a:spcBef>
                <a:spcPct val="0"/>
              </a:spcBef>
              <a:buFont typeface="Arial"/>
              <a:buChar char="•"/>
            </a:pPr>
            <a:r>
              <a:rPr lang="en-US" sz="2063">
                <a:solidFill>
                  <a:srgbClr val="000000"/>
                </a:solidFill>
                <a:latin typeface="Poppins"/>
                <a:ea typeface="Poppins"/>
                <a:cs typeface="Poppins"/>
                <a:sym typeface="Poppins"/>
              </a:rPr>
              <a:t>retkien aikatauluja ja sisältöä</a:t>
            </a:r>
          </a:p>
          <a:p>
            <a:pPr algn="l">
              <a:lnSpc>
                <a:spcPts val="2888"/>
              </a:lnSpc>
              <a:spcBef>
                <a:spcPct val="0"/>
              </a:spcBef>
            </a:pPr>
            <a:r>
              <a:rPr lang="en-US" sz="2063">
                <a:solidFill>
                  <a:srgbClr val="000000"/>
                </a:solidFill>
                <a:latin typeface="Poppins"/>
                <a:ea typeface="Poppins"/>
                <a:cs typeface="Poppins"/>
                <a:sym typeface="Poppins"/>
              </a:rPr>
              <a:t>Autoin myös tekemään varauksia sekä paikan päällä että viestien kautta.</a:t>
            </a:r>
          </a:p>
          <a:p>
            <a:pPr algn="l">
              <a:lnSpc>
                <a:spcPts val="2748"/>
              </a:lnSpc>
              <a:spcBef>
                <a:spcPct val="0"/>
              </a:spcBef>
            </a:pPr>
            <a:endParaRPr lang="en-US" sz="2063">
              <a:solidFill>
                <a:srgbClr val="000000"/>
              </a:solidFill>
              <a:latin typeface="Poppins"/>
              <a:ea typeface="Poppins"/>
              <a:cs typeface="Poppins"/>
              <a:sym typeface="Poppins"/>
            </a:endParaRPr>
          </a:p>
        </p:txBody>
      </p:sp>
      <p:grpSp>
        <p:nvGrpSpPr>
          <p:cNvPr id="18" name="Group 18"/>
          <p:cNvGrpSpPr/>
          <p:nvPr/>
        </p:nvGrpSpPr>
        <p:grpSpPr>
          <a:xfrm>
            <a:off x="6258878" y="3972878"/>
            <a:ext cx="3026092" cy="1327785"/>
            <a:chOff x="0" y="0"/>
            <a:chExt cx="4034790" cy="1770380"/>
          </a:xfrm>
        </p:grpSpPr>
        <p:sp>
          <p:nvSpPr>
            <p:cNvPr id="19" name="Freeform 19"/>
            <p:cNvSpPr/>
            <p:nvPr/>
          </p:nvSpPr>
          <p:spPr>
            <a:xfrm>
              <a:off x="45550" y="49701"/>
              <a:ext cx="3938396" cy="1671068"/>
            </a:xfrm>
            <a:custGeom>
              <a:avLst/>
              <a:gdLst/>
              <a:ahLst/>
              <a:cxnLst/>
              <a:rect l="l" t="t" r="r" b="b"/>
              <a:pathLst>
                <a:path w="3938396" h="1671068">
                  <a:moveTo>
                    <a:pt x="57320" y="1521289"/>
                  </a:moveTo>
                  <a:cubicBezTo>
                    <a:pt x="832020" y="1222839"/>
                    <a:pt x="1031410" y="1102189"/>
                    <a:pt x="1303190" y="1006939"/>
                  </a:cubicBezTo>
                  <a:cubicBezTo>
                    <a:pt x="1670220" y="878669"/>
                    <a:pt x="2251880" y="737699"/>
                    <a:pt x="2632880" y="653879"/>
                  </a:cubicBezTo>
                  <a:cubicBezTo>
                    <a:pt x="2916090" y="591649"/>
                    <a:pt x="3157390" y="547199"/>
                    <a:pt x="3379640" y="523069"/>
                  </a:cubicBezTo>
                  <a:cubicBezTo>
                    <a:pt x="3556170" y="504019"/>
                    <a:pt x="3779690" y="491319"/>
                    <a:pt x="3858430" y="504019"/>
                  </a:cubicBezTo>
                  <a:cubicBezTo>
                    <a:pt x="3885100" y="509099"/>
                    <a:pt x="3897800" y="512909"/>
                    <a:pt x="3910500" y="524339"/>
                  </a:cubicBezTo>
                  <a:cubicBezTo>
                    <a:pt x="3924470" y="535769"/>
                    <a:pt x="3934630" y="558629"/>
                    <a:pt x="3937170" y="573869"/>
                  </a:cubicBezTo>
                  <a:cubicBezTo>
                    <a:pt x="3939710" y="586569"/>
                    <a:pt x="3938440" y="599269"/>
                    <a:pt x="3932090" y="611969"/>
                  </a:cubicBezTo>
                  <a:cubicBezTo>
                    <a:pt x="3925740" y="625939"/>
                    <a:pt x="3909230" y="644989"/>
                    <a:pt x="3895260" y="653879"/>
                  </a:cubicBezTo>
                  <a:cubicBezTo>
                    <a:pt x="3883830" y="660229"/>
                    <a:pt x="3872400" y="664039"/>
                    <a:pt x="3858430" y="662769"/>
                  </a:cubicBezTo>
                  <a:cubicBezTo>
                    <a:pt x="3838110" y="661499"/>
                    <a:pt x="3816520" y="648799"/>
                    <a:pt x="3783500" y="636099"/>
                  </a:cubicBezTo>
                  <a:cubicBezTo>
                    <a:pt x="3717460" y="610699"/>
                    <a:pt x="3575220" y="556089"/>
                    <a:pt x="3492670" y="517989"/>
                  </a:cubicBezTo>
                  <a:cubicBezTo>
                    <a:pt x="3430440" y="488779"/>
                    <a:pt x="3383450" y="467189"/>
                    <a:pt x="3332650" y="432899"/>
                  </a:cubicBezTo>
                  <a:cubicBezTo>
                    <a:pt x="3279310" y="397339"/>
                    <a:pt x="3231050" y="354159"/>
                    <a:pt x="3181520" y="305899"/>
                  </a:cubicBezTo>
                  <a:cubicBezTo>
                    <a:pt x="3128180" y="251289"/>
                    <a:pt x="3041820" y="171279"/>
                    <a:pt x="3025310" y="119209"/>
                  </a:cubicBezTo>
                  <a:cubicBezTo>
                    <a:pt x="3015150" y="89999"/>
                    <a:pt x="3021500" y="59519"/>
                    <a:pt x="3031660" y="39199"/>
                  </a:cubicBezTo>
                  <a:cubicBezTo>
                    <a:pt x="3040550" y="22689"/>
                    <a:pt x="3058330" y="11259"/>
                    <a:pt x="3074840" y="4909"/>
                  </a:cubicBezTo>
                  <a:cubicBezTo>
                    <a:pt x="3091350" y="-171"/>
                    <a:pt x="3112940" y="-1441"/>
                    <a:pt x="3129450" y="3639"/>
                  </a:cubicBezTo>
                  <a:cubicBezTo>
                    <a:pt x="3145960" y="8719"/>
                    <a:pt x="3165010" y="20149"/>
                    <a:pt x="3173900" y="36659"/>
                  </a:cubicBezTo>
                  <a:cubicBezTo>
                    <a:pt x="3185330" y="55709"/>
                    <a:pt x="3192950" y="93809"/>
                    <a:pt x="3184060" y="115399"/>
                  </a:cubicBezTo>
                  <a:cubicBezTo>
                    <a:pt x="3176440" y="138259"/>
                    <a:pt x="3147230" y="163659"/>
                    <a:pt x="3124370" y="168739"/>
                  </a:cubicBezTo>
                  <a:cubicBezTo>
                    <a:pt x="3101510" y="175089"/>
                    <a:pt x="3064680" y="163659"/>
                    <a:pt x="3046900" y="149689"/>
                  </a:cubicBezTo>
                  <a:cubicBezTo>
                    <a:pt x="3031660" y="138259"/>
                    <a:pt x="3021500" y="120479"/>
                    <a:pt x="3020230" y="101429"/>
                  </a:cubicBezTo>
                  <a:cubicBezTo>
                    <a:pt x="3017690" y="79839"/>
                    <a:pt x="3029120" y="41739"/>
                    <a:pt x="3043090" y="25229"/>
                  </a:cubicBezTo>
                  <a:cubicBezTo>
                    <a:pt x="3055790" y="11259"/>
                    <a:pt x="3076110" y="2369"/>
                    <a:pt x="3092620" y="1099"/>
                  </a:cubicBezTo>
                  <a:cubicBezTo>
                    <a:pt x="3110400" y="-1441"/>
                    <a:pt x="3126910" y="-171"/>
                    <a:pt x="3147230" y="11259"/>
                  </a:cubicBezTo>
                  <a:cubicBezTo>
                    <a:pt x="3187870" y="35389"/>
                    <a:pt x="3247560" y="133179"/>
                    <a:pt x="3298360" y="183979"/>
                  </a:cubicBezTo>
                  <a:cubicBezTo>
                    <a:pt x="3342810" y="228429"/>
                    <a:pt x="3369480" y="260179"/>
                    <a:pt x="3430440" y="300819"/>
                  </a:cubicBezTo>
                  <a:cubicBezTo>
                    <a:pt x="3538390" y="370669"/>
                    <a:pt x="3850810" y="459569"/>
                    <a:pt x="3910500" y="524339"/>
                  </a:cubicBezTo>
                  <a:cubicBezTo>
                    <a:pt x="3933360" y="548469"/>
                    <a:pt x="3939710" y="571329"/>
                    <a:pt x="3937170" y="592919"/>
                  </a:cubicBezTo>
                  <a:cubicBezTo>
                    <a:pt x="3934630" y="614509"/>
                    <a:pt x="3923200" y="638639"/>
                    <a:pt x="3895260" y="653879"/>
                  </a:cubicBezTo>
                  <a:cubicBezTo>
                    <a:pt x="3822870" y="691979"/>
                    <a:pt x="3520610" y="651339"/>
                    <a:pt x="3398690" y="660229"/>
                  </a:cubicBezTo>
                  <a:cubicBezTo>
                    <a:pt x="3325030" y="665309"/>
                    <a:pt x="3299630" y="671659"/>
                    <a:pt x="3224700" y="683089"/>
                  </a:cubicBezTo>
                  <a:cubicBezTo>
                    <a:pt x="3091350" y="704679"/>
                    <a:pt x="2855130" y="746589"/>
                    <a:pt x="2665900" y="788499"/>
                  </a:cubicBezTo>
                  <a:cubicBezTo>
                    <a:pt x="2470320" y="832949"/>
                    <a:pt x="2279820" y="885019"/>
                    <a:pt x="2072810" y="942169"/>
                  </a:cubicBezTo>
                  <a:cubicBezTo>
                    <a:pt x="1844210" y="1004399"/>
                    <a:pt x="1588940" y="1067899"/>
                    <a:pt x="1355260" y="1152989"/>
                  </a:cubicBezTo>
                  <a:cubicBezTo>
                    <a:pt x="1122850" y="1238079"/>
                    <a:pt x="894250" y="1363809"/>
                    <a:pt x="675810" y="1452709"/>
                  </a:cubicBezTo>
                  <a:cubicBezTo>
                    <a:pt x="476420" y="1533989"/>
                    <a:pt x="188130" y="1657179"/>
                    <a:pt x="96690" y="1669879"/>
                  </a:cubicBezTo>
                  <a:cubicBezTo>
                    <a:pt x="70020" y="1672419"/>
                    <a:pt x="58590" y="1671149"/>
                    <a:pt x="43350" y="1663529"/>
                  </a:cubicBezTo>
                  <a:cubicBezTo>
                    <a:pt x="28110" y="1655909"/>
                    <a:pt x="11600" y="1639399"/>
                    <a:pt x="5250" y="1624159"/>
                  </a:cubicBezTo>
                  <a:cubicBezTo>
                    <a:pt x="-1100" y="1608919"/>
                    <a:pt x="-2370" y="1586059"/>
                    <a:pt x="5250" y="1569549"/>
                  </a:cubicBezTo>
                  <a:cubicBezTo>
                    <a:pt x="12870" y="1550499"/>
                    <a:pt x="57320" y="1521289"/>
                    <a:pt x="57320" y="1521289"/>
                  </a:cubicBezTo>
                </a:path>
              </a:pathLst>
            </a:custGeom>
            <a:solidFill>
              <a:srgbClr val="FFED00"/>
            </a:solidFill>
            <a:ln cap="sq">
              <a:noFill/>
              <a:prstDash val="solid"/>
              <a:miter/>
            </a:ln>
          </p:spPr>
          <p:txBody>
            <a:bodyPr/>
            <a:lstStyle/>
            <a:p>
              <a:endParaRPr lang="fi-FI"/>
            </a:p>
          </p:txBody>
        </p:sp>
      </p:grpSp>
      <p:grpSp>
        <p:nvGrpSpPr>
          <p:cNvPr id="20" name="Group 20"/>
          <p:cNvGrpSpPr/>
          <p:nvPr/>
        </p:nvGrpSpPr>
        <p:grpSpPr>
          <a:xfrm>
            <a:off x="8337232" y="4359592"/>
            <a:ext cx="954405" cy="721995"/>
            <a:chOff x="0" y="0"/>
            <a:chExt cx="1272540" cy="962660"/>
          </a:xfrm>
        </p:grpSpPr>
        <p:sp>
          <p:nvSpPr>
            <p:cNvPr id="21" name="Freeform 21"/>
            <p:cNvSpPr/>
            <p:nvPr/>
          </p:nvSpPr>
          <p:spPr>
            <a:xfrm>
              <a:off x="47894" y="40957"/>
              <a:ext cx="1173846" cy="871395"/>
            </a:xfrm>
            <a:custGeom>
              <a:avLst/>
              <a:gdLst/>
              <a:ahLst/>
              <a:cxnLst/>
              <a:rect l="l" t="t" r="r" b="b"/>
              <a:pathLst>
                <a:path w="1173846" h="871395">
                  <a:moveTo>
                    <a:pt x="1095106" y="163513"/>
                  </a:moveTo>
                  <a:cubicBezTo>
                    <a:pt x="759826" y="188913"/>
                    <a:pt x="665846" y="221933"/>
                    <a:pt x="594726" y="254953"/>
                  </a:cubicBezTo>
                  <a:cubicBezTo>
                    <a:pt x="535036" y="281623"/>
                    <a:pt x="489316" y="308293"/>
                    <a:pt x="439786" y="348933"/>
                  </a:cubicBezTo>
                  <a:cubicBezTo>
                    <a:pt x="380096" y="398463"/>
                    <a:pt x="310246" y="477203"/>
                    <a:pt x="267066" y="539433"/>
                  </a:cubicBezTo>
                  <a:cubicBezTo>
                    <a:pt x="232776" y="590233"/>
                    <a:pt x="204836" y="642303"/>
                    <a:pt x="190866" y="690563"/>
                  </a:cubicBezTo>
                  <a:cubicBezTo>
                    <a:pt x="178166" y="732473"/>
                    <a:pt x="188326" y="780733"/>
                    <a:pt x="176896" y="809943"/>
                  </a:cubicBezTo>
                  <a:cubicBezTo>
                    <a:pt x="168006" y="830263"/>
                    <a:pt x="156576" y="845503"/>
                    <a:pt x="141336" y="855663"/>
                  </a:cubicBezTo>
                  <a:cubicBezTo>
                    <a:pt x="127366" y="865823"/>
                    <a:pt x="104506" y="872173"/>
                    <a:pt x="86726" y="870903"/>
                  </a:cubicBezTo>
                  <a:cubicBezTo>
                    <a:pt x="68946" y="870903"/>
                    <a:pt x="47356" y="862013"/>
                    <a:pt x="33386" y="850583"/>
                  </a:cubicBezTo>
                  <a:cubicBezTo>
                    <a:pt x="19416" y="837883"/>
                    <a:pt x="7986" y="818833"/>
                    <a:pt x="4176" y="801053"/>
                  </a:cubicBezTo>
                  <a:cubicBezTo>
                    <a:pt x="366" y="783273"/>
                    <a:pt x="2906" y="760413"/>
                    <a:pt x="10526" y="743903"/>
                  </a:cubicBezTo>
                  <a:cubicBezTo>
                    <a:pt x="18146" y="727393"/>
                    <a:pt x="33386" y="710883"/>
                    <a:pt x="49896" y="701993"/>
                  </a:cubicBezTo>
                  <a:cubicBezTo>
                    <a:pt x="65136" y="694373"/>
                    <a:pt x="87996" y="689293"/>
                    <a:pt x="105776" y="693103"/>
                  </a:cubicBezTo>
                  <a:cubicBezTo>
                    <a:pt x="128636" y="699453"/>
                    <a:pt x="162926" y="722313"/>
                    <a:pt x="173086" y="743903"/>
                  </a:cubicBezTo>
                  <a:cubicBezTo>
                    <a:pt x="183246" y="766763"/>
                    <a:pt x="180706" y="807403"/>
                    <a:pt x="168006" y="827723"/>
                  </a:cubicBezTo>
                  <a:cubicBezTo>
                    <a:pt x="155306" y="849313"/>
                    <a:pt x="119746" y="868363"/>
                    <a:pt x="96886" y="870903"/>
                  </a:cubicBezTo>
                  <a:cubicBezTo>
                    <a:pt x="77836" y="873443"/>
                    <a:pt x="56246" y="865823"/>
                    <a:pt x="41006" y="855663"/>
                  </a:cubicBezTo>
                  <a:cubicBezTo>
                    <a:pt x="25766" y="845503"/>
                    <a:pt x="13066" y="830263"/>
                    <a:pt x="6716" y="809943"/>
                  </a:cubicBezTo>
                  <a:cubicBezTo>
                    <a:pt x="-2174" y="784543"/>
                    <a:pt x="-904" y="742633"/>
                    <a:pt x="2906" y="710883"/>
                  </a:cubicBezTo>
                  <a:cubicBezTo>
                    <a:pt x="6716" y="681673"/>
                    <a:pt x="11796" y="660083"/>
                    <a:pt x="25766" y="625793"/>
                  </a:cubicBezTo>
                  <a:cubicBezTo>
                    <a:pt x="49896" y="566103"/>
                    <a:pt x="114666" y="454343"/>
                    <a:pt x="161656" y="389573"/>
                  </a:cubicBezTo>
                  <a:cubicBezTo>
                    <a:pt x="199756" y="336233"/>
                    <a:pt x="244206" y="290513"/>
                    <a:pt x="278496" y="258763"/>
                  </a:cubicBezTo>
                  <a:cubicBezTo>
                    <a:pt x="302626" y="235903"/>
                    <a:pt x="315326" y="227013"/>
                    <a:pt x="345806" y="207963"/>
                  </a:cubicBezTo>
                  <a:cubicBezTo>
                    <a:pt x="396606" y="174943"/>
                    <a:pt x="488046" y="119063"/>
                    <a:pt x="569326" y="87313"/>
                  </a:cubicBezTo>
                  <a:cubicBezTo>
                    <a:pt x="654416" y="53023"/>
                    <a:pt x="750936" y="22543"/>
                    <a:pt x="844916" y="9843"/>
                  </a:cubicBezTo>
                  <a:cubicBezTo>
                    <a:pt x="938896" y="-1587"/>
                    <a:pt x="1083676" y="-6667"/>
                    <a:pt x="1131936" y="14923"/>
                  </a:cubicBezTo>
                  <a:cubicBezTo>
                    <a:pt x="1153526" y="25083"/>
                    <a:pt x="1162416" y="42863"/>
                    <a:pt x="1168766" y="56833"/>
                  </a:cubicBezTo>
                  <a:cubicBezTo>
                    <a:pt x="1173846" y="69533"/>
                    <a:pt x="1175116" y="80963"/>
                    <a:pt x="1172576" y="93663"/>
                  </a:cubicBezTo>
                  <a:cubicBezTo>
                    <a:pt x="1170036" y="110173"/>
                    <a:pt x="1159876" y="131763"/>
                    <a:pt x="1147176" y="143193"/>
                  </a:cubicBezTo>
                  <a:cubicBezTo>
                    <a:pt x="1134476" y="154623"/>
                    <a:pt x="1095106" y="163513"/>
                    <a:pt x="1095106" y="163513"/>
                  </a:cubicBezTo>
                </a:path>
              </a:pathLst>
            </a:custGeom>
            <a:solidFill>
              <a:srgbClr val="FFED00"/>
            </a:solidFill>
            <a:ln cap="sq">
              <a:noFill/>
              <a:prstDash val="solid"/>
              <a:miter/>
            </a:ln>
          </p:spPr>
          <p:txBody>
            <a:bodyPr/>
            <a:lstStyle/>
            <a:p>
              <a:endParaRPr lang="fi-FI"/>
            </a:p>
          </p:txBody>
        </p:sp>
      </p:grpSp>
      <p:sp>
        <p:nvSpPr>
          <p:cNvPr id="22" name="TextBox 22"/>
          <p:cNvSpPr txBox="1"/>
          <p:nvPr/>
        </p:nvSpPr>
        <p:spPr>
          <a:xfrm>
            <a:off x="5593576" y="5320041"/>
            <a:ext cx="1833467" cy="1029062"/>
          </a:xfrm>
          <a:prstGeom prst="rect">
            <a:avLst/>
          </a:prstGeom>
        </p:spPr>
        <p:txBody>
          <a:bodyPr lIns="0" tIns="0" rIns="0" bIns="0" rtlCol="0" anchor="t">
            <a:spAutoFit/>
          </a:bodyPr>
          <a:lstStyle/>
          <a:p>
            <a:pPr algn="l">
              <a:lnSpc>
                <a:spcPts val="4180"/>
              </a:lnSpc>
              <a:spcBef>
                <a:spcPct val="0"/>
              </a:spcBef>
            </a:pPr>
            <a:r>
              <a:rPr lang="en-US" sz="2985" b="1">
                <a:solidFill>
                  <a:srgbClr val="FFED00"/>
                </a:solidFill>
                <a:latin typeface="Antonio Bold"/>
                <a:ea typeface="Antonio Bold"/>
                <a:cs typeface="Antonio Bold"/>
                <a:sym typeface="Antonio Bold"/>
              </a:rPr>
              <a:t>MIKKO,     DIVEMASTER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487187" y="0"/>
            <a:ext cx="9104914" cy="11884214"/>
            <a:chOff x="0" y="0"/>
            <a:chExt cx="1347032" cy="1758217"/>
          </a:xfrm>
        </p:grpSpPr>
        <p:sp>
          <p:nvSpPr>
            <p:cNvPr id="3" name="Freeform 3"/>
            <p:cNvSpPr/>
            <p:nvPr/>
          </p:nvSpPr>
          <p:spPr>
            <a:xfrm>
              <a:off x="0" y="0"/>
              <a:ext cx="1347032" cy="1758217"/>
            </a:xfrm>
            <a:custGeom>
              <a:avLst/>
              <a:gdLst/>
              <a:ahLst/>
              <a:cxnLst/>
              <a:rect l="l" t="t" r="r" b="b"/>
              <a:pathLst>
                <a:path w="1347032" h="1758217">
                  <a:moveTo>
                    <a:pt x="19557" y="0"/>
                  </a:moveTo>
                  <a:lnTo>
                    <a:pt x="1327475" y="0"/>
                  </a:lnTo>
                  <a:cubicBezTo>
                    <a:pt x="1332662" y="0"/>
                    <a:pt x="1337636" y="2060"/>
                    <a:pt x="1341304" y="5728"/>
                  </a:cubicBezTo>
                  <a:cubicBezTo>
                    <a:pt x="1344972" y="9396"/>
                    <a:pt x="1347032" y="14370"/>
                    <a:pt x="1347032" y="19557"/>
                  </a:cubicBezTo>
                  <a:lnTo>
                    <a:pt x="1347032" y="1738660"/>
                  </a:lnTo>
                  <a:cubicBezTo>
                    <a:pt x="1347032" y="1743847"/>
                    <a:pt x="1344972" y="1748822"/>
                    <a:pt x="1341304" y="1752489"/>
                  </a:cubicBezTo>
                  <a:cubicBezTo>
                    <a:pt x="1337636" y="1756157"/>
                    <a:pt x="1332662" y="1758217"/>
                    <a:pt x="1327475" y="1758217"/>
                  </a:cubicBezTo>
                  <a:lnTo>
                    <a:pt x="19557" y="1758217"/>
                  </a:lnTo>
                  <a:cubicBezTo>
                    <a:pt x="14370" y="1758217"/>
                    <a:pt x="9396" y="1756157"/>
                    <a:pt x="5728" y="1752489"/>
                  </a:cubicBezTo>
                  <a:cubicBezTo>
                    <a:pt x="2060" y="1748822"/>
                    <a:pt x="0" y="1743847"/>
                    <a:pt x="0" y="1738660"/>
                  </a:cubicBezTo>
                  <a:lnTo>
                    <a:pt x="0" y="19557"/>
                  </a:lnTo>
                  <a:cubicBezTo>
                    <a:pt x="0" y="14370"/>
                    <a:pt x="2060" y="9396"/>
                    <a:pt x="5728" y="5728"/>
                  </a:cubicBezTo>
                  <a:cubicBezTo>
                    <a:pt x="9396" y="2060"/>
                    <a:pt x="14370" y="0"/>
                    <a:pt x="19557" y="0"/>
                  </a:cubicBezTo>
                  <a:close/>
                </a:path>
              </a:pathLst>
            </a:custGeom>
            <a:blipFill>
              <a:blip r:embed="rId2"/>
              <a:stretch>
                <a:fillRect t="-27257" b="-27257"/>
              </a:stretch>
            </a:blipFill>
            <a:ln w="38100" cap="rnd">
              <a:solidFill>
                <a:srgbClr val="FFDE59"/>
              </a:solidFill>
              <a:prstDash val="solid"/>
              <a:round/>
            </a:ln>
          </p:spPr>
          <p:txBody>
            <a:bodyPr/>
            <a:lstStyle/>
            <a:p>
              <a:endParaRPr lang="fi-FI"/>
            </a:p>
          </p:txBody>
        </p:sp>
      </p:grpSp>
      <p:grpSp>
        <p:nvGrpSpPr>
          <p:cNvPr id="4" name="Group 4"/>
          <p:cNvGrpSpPr/>
          <p:nvPr/>
        </p:nvGrpSpPr>
        <p:grpSpPr>
          <a:xfrm>
            <a:off x="15878452" y="9258300"/>
            <a:ext cx="1380848" cy="492289"/>
            <a:chOff x="0" y="0"/>
            <a:chExt cx="363680" cy="129656"/>
          </a:xfrm>
        </p:grpSpPr>
        <p:sp>
          <p:nvSpPr>
            <p:cNvPr id="5" name="Freeform 5"/>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6" name="TextBox 6"/>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7" name="TextBox 7"/>
          <p:cNvSpPr txBox="1"/>
          <p:nvPr/>
        </p:nvSpPr>
        <p:spPr>
          <a:xfrm>
            <a:off x="15970172" y="9369824"/>
            <a:ext cx="1039514" cy="264159"/>
          </a:xfrm>
          <a:prstGeom prst="rect">
            <a:avLst/>
          </a:prstGeom>
        </p:spPr>
        <p:txBody>
          <a:bodyPr lIns="0" tIns="0" rIns="0" bIns="0" rtlCol="0" anchor="t">
            <a:spAutoFit/>
          </a:bodyPr>
          <a:lstStyle/>
          <a:p>
            <a:pPr algn="l">
              <a:lnSpc>
                <a:spcPts val="2240"/>
              </a:lnSpc>
            </a:pPr>
            <a:r>
              <a:rPr lang="en-US" sz="1600" b="1">
                <a:solidFill>
                  <a:srgbClr val="5A3720"/>
                </a:solidFill>
                <a:latin typeface="Antonio Bold"/>
                <a:ea typeface="Antonio Bold"/>
                <a:cs typeface="Antonio Bold"/>
                <a:sym typeface="Antonio Bold"/>
              </a:rPr>
              <a:t>SEURAAVA</a:t>
            </a:r>
          </a:p>
        </p:txBody>
      </p:sp>
      <p:sp>
        <p:nvSpPr>
          <p:cNvPr id="8" name="Freeform 8"/>
          <p:cNvSpPr/>
          <p:nvPr/>
        </p:nvSpPr>
        <p:spPr>
          <a:xfrm flipH="1">
            <a:off x="16761205" y="9398399"/>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9" name="Freeform 9"/>
          <p:cNvSpPr/>
          <p:nvPr/>
        </p:nvSpPr>
        <p:spPr>
          <a:xfrm flipH="1">
            <a:off x="16874720" y="9398399"/>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0" name="Freeform 10"/>
          <p:cNvSpPr/>
          <p:nvPr/>
        </p:nvSpPr>
        <p:spPr>
          <a:xfrm flipH="1">
            <a:off x="16988235" y="9398399"/>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1" name="Freeform 11"/>
          <p:cNvSpPr/>
          <p:nvPr/>
        </p:nvSpPr>
        <p:spPr>
          <a:xfrm>
            <a:off x="9144000" y="3908902"/>
            <a:ext cx="789648" cy="789648"/>
          </a:xfrm>
          <a:custGeom>
            <a:avLst/>
            <a:gdLst/>
            <a:ahLst/>
            <a:cxnLst/>
            <a:rect l="l" t="t" r="r" b="b"/>
            <a:pathLst>
              <a:path w="789648" h="789648">
                <a:moveTo>
                  <a:pt x="0" y="0"/>
                </a:moveTo>
                <a:lnTo>
                  <a:pt x="789648" y="0"/>
                </a:lnTo>
                <a:lnTo>
                  <a:pt x="789648" y="789648"/>
                </a:lnTo>
                <a:lnTo>
                  <a:pt x="0" y="7896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2" name="TextBox 12"/>
          <p:cNvSpPr txBox="1"/>
          <p:nvPr/>
        </p:nvSpPr>
        <p:spPr>
          <a:xfrm>
            <a:off x="9284830" y="114300"/>
            <a:ext cx="8601450" cy="2073065"/>
          </a:xfrm>
          <a:prstGeom prst="rect">
            <a:avLst/>
          </a:prstGeom>
        </p:spPr>
        <p:txBody>
          <a:bodyPr lIns="0" tIns="0" rIns="0" bIns="0" rtlCol="0" anchor="t">
            <a:spAutoFit/>
          </a:bodyPr>
          <a:lstStyle/>
          <a:p>
            <a:pPr algn="r">
              <a:lnSpc>
                <a:spcPts val="8190"/>
              </a:lnSpc>
            </a:pPr>
            <a:r>
              <a:rPr lang="en-US" sz="7800">
                <a:solidFill>
                  <a:srgbClr val="FFED00"/>
                </a:solidFill>
                <a:latin typeface="Anton"/>
                <a:ea typeface="Anton"/>
                <a:cs typeface="Anton"/>
                <a:sym typeface="Anton"/>
              </a:rPr>
              <a:t>RETKIEN ORGANISOINTI</a:t>
            </a:r>
          </a:p>
          <a:p>
            <a:pPr algn="r">
              <a:lnSpc>
                <a:spcPts val="7960"/>
              </a:lnSpc>
            </a:pPr>
            <a:endParaRPr lang="en-US" sz="7800">
              <a:solidFill>
                <a:srgbClr val="FFED00"/>
              </a:solidFill>
              <a:latin typeface="Anton"/>
              <a:ea typeface="Anton"/>
              <a:cs typeface="Anton"/>
              <a:sym typeface="Anton"/>
            </a:endParaRPr>
          </a:p>
        </p:txBody>
      </p:sp>
      <p:sp>
        <p:nvSpPr>
          <p:cNvPr id="13" name="TextBox 13"/>
          <p:cNvSpPr txBox="1"/>
          <p:nvPr/>
        </p:nvSpPr>
        <p:spPr>
          <a:xfrm>
            <a:off x="10242996" y="2577890"/>
            <a:ext cx="7344560" cy="2585824"/>
          </a:xfrm>
          <a:prstGeom prst="rect">
            <a:avLst/>
          </a:prstGeom>
        </p:spPr>
        <p:txBody>
          <a:bodyPr lIns="0" tIns="0" rIns="0" bIns="0" rtlCol="0" anchor="t">
            <a:spAutoFit/>
          </a:bodyPr>
          <a:lstStyle/>
          <a:p>
            <a:pPr marL="0" lvl="0" indent="0" algn="just">
              <a:lnSpc>
                <a:spcPts val="3424"/>
              </a:lnSpc>
              <a:spcBef>
                <a:spcPct val="0"/>
              </a:spcBef>
            </a:pPr>
            <a:r>
              <a:rPr lang="en-US" sz="2445">
                <a:solidFill>
                  <a:srgbClr val="000000"/>
                </a:solidFill>
                <a:latin typeface="Poppins"/>
                <a:ea typeface="Poppins"/>
                <a:cs typeface="Poppins"/>
                <a:sym typeface="Poppins"/>
              </a:rPr>
              <a:t>Työtehtäviini kuului myös asiakkaiden rekisteröinti päiväretkille. Kirjasin asiakkaiden tiedot, tarkistin heidän sukellustasonsa sekä varmistin, että kaikki tarvittavat dokumentit olivat kunnossa ennen retkelle lähtöä.</a:t>
            </a:r>
          </a:p>
          <a:p>
            <a:pPr marL="0" lvl="0" indent="0" algn="just">
              <a:lnSpc>
                <a:spcPts val="3424"/>
              </a:lnSpc>
              <a:spcBef>
                <a:spcPct val="0"/>
              </a:spcBef>
            </a:pPr>
            <a:endParaRPr lang="en-US" sz="2445">
              <a:solidFill>
                <a:srgbClr val="000000"/>
              </a:solidFill>
              <a:latin typeface="Poppins"/>
              <a:ea typeface="Poppins"/>
              <a:cs typeface="Poppins"/>
              <a:sym typeface="Poppins"/>
            </a:endParaRPr>
          </a:p>
        </p:txBody>
      </p:sp>
      <p:sp>
        <p:nvSpPr>
          <p:cNvPr id="14" name="TextBox 14"/>
          <p:cNvSpPr txBox="1"/>
          <p:nvPr/>
        </p:nvSpPr>
        <p:spPr>
          <a:xfrm>
            <a:off x="10274458" y="1844024"/>
            <a:ext cx="5635456" cy="509905"/>
          </a:xfrm>
          <a:prstGeom prst="rect">
            <a:avLst/>
          </a:prstGeom>
        </p:spPr>
        <p:txBody>
          <a:bodyPr lIns="0" tIns="0" rIns="0" bIns="0" rtlCol="0" anchor="t">
            <a:spAutoFit/>
          </a:bodyPr>
          <a:lstStyle/>
          <a:p>
            <a:pPr algn="l">
              <a:lnSpc>
                <a:spcPts val="3920"/>
              </a:lnSpc>
            </a:pPr>
            <a:r>
              <a:rPr lang="en-US" sz="2800">
                <a:solidFill>
                  <a:srgbClr val="000000"/>
                </a:solidFill>
                <a:latin typeface="Poppins"/>
                <a:ea typeface="Poppins"/>
                <a:cs typeface="Poppins"/>
                <a:sym typeface="Poppins"/>
              </a:rPr>
              <a:t>Asiakasrekisteröinti</a:t>
            </a:r>
          </a:p>
        </p:txBody>
      </p:sp>
      <p:sp>
        <p:nvSpPr>
          <p:cNvPr id="15" name="TextBox 15"/>
          <p:cNvSpPr txBox="1"/>
          <p:nvPr/>
        </p:nvSpPr>
        <p:spPr>
          <a:xfrm>
            <a:off x="10274458" y="6363555"/>
            <a:ext cx="7611822" cy="3034845"/>
          </a:xfrm>
          <a:prstGeom prst="rect">
            <a:avLst/>
          </a:prstGeom>
        </p:spPr>
        <p:txBody>
          <a:bodyPr lIns="0" tIns="0" rIns="0" bIns="0" rtlCol="0" anchor="t">
            <a:spAutoFit/>
          </a:bodyPr>
          <a:lstStyle/>
          <a:p>
            <a:pPr algn="just">
              <a:lnSpc>
                <a:spcPts val="3430"/>
              </a:lnSpc>
            </a:pPr>
            <a:r>
              <a:rPr lang="en-US" sz="2450">
                <a:solidFill>
                  <a:srgbClr val="000000"/>
                </a:solidFill>
                <a:latin typeface="Poppins"/>
                <a:ea typeface="Poppins"/>
                <a:cs typeface="Poppins"/>
                <a:sym typeface="Poppins"/>
              </a:rPr>
              <a:t>Lisäksi olin mukana retkien organisoinnissa, esimerkiksi:</a:t>
            </a:r>
          </a:p>
          <a:p>
            <a:pPr marL="528956" lvl="1" indent="-264478" algn="just">
              <a:lnSpc>
                <a:spcPts val="3430"/>
              </a:lnSpc>
              <a:buFont typeface="Arial"/>
              <a:buChar char="•"/>
            </a:pPr>
            <a:r>
              <a:rPr lang="en-US" sz="2450">
                <a:solidFill>
                  <a:srgbClr val="000000"/>
                </a:solidFill>
                <a:latin typeface="Poppins"/>
                <a:ea typeface="Poppins"/>
                <a:cs typeface="Poppins"/>
                <a:sym typeface="Poppins"/>
              </a:rPr>
              <a:t>asiakkaiden rekisteröinti veneelle</a:t>
            </a:r>
          </a:p>
          <a:p>
            <a:pPr marL="528956" lvl="1" indent="-264478" algn="just">
              <a:lnSpc>
                <a:spcPts val="3430"/>
              </a:lnSpc>
              <a:buFont typeface="Arial"/>
              <a:buChar char="•"/>
            </a:pPr>
            <a:r>
              <a:rPr lang="en-US" sz="2450">
                <a:solidFill>
                  <a:srgbClr val="000000"/>
                </a:solidFill>
                <a:latin typeface="Poppins"/>
                <a:ea typeface="Poppins"/>
                <a:cs typeface="Poppins"/>
                <a:sym typeface="Poppins"/>
              </a:rPr>
              <a:t>osallistujalistojen päivittäminen</a:t>
            </a:r>
          </a:p>
          <a:p>
            <a:pPr marL="528956" lvl="1" indent="-264478" algn="just">
              <a:lnSpc>
                <a:spcPts val="3430"/>
              </a:lnSpc>
              <a:buFont typeface="Arial"/>
              <a:buChar char="•"/>
            </a:pPr>
            <a:r>
              <a:rPr lang="en-US" sz="2450">
                <a:solidFill>
                  <a:srgbClr val="000000"/>
                </a:solidFill>
                <a:latin typeface="Poppins"/>
                <a:ea typeface="Poppins"/>
                <a:cs typeface="Poppins"/>
                <a:sym typeface="Poppins"/>
              </a:rPr>
              <a:t>yhteydenpito veneyhtiöön</a:t>
            </a:r>
          </a:p>
          <a:p>
            <a:pPr marL="528956" lvl="1" indent="-264478" algn="just">
              <a:lnSpc>
                <a:spcPts val="3430"/>
              </a:lnSpc>
              <a:buFont typeface="Arial"/>
              <a:buChar char="•"/>
            </a:pPr>
            <a:r>
              <a:rPr lang="en-US" sz="2450">
                <a:solidFill>
                  <a:srgbClr val="000000"/>
                </a:solidFill>
                <a:latin typeface="Poppins"/>
                <a:ea typeface="Poppins"/>
                <a:cs typeface="Poppins"/>
                <a:sym typeface="Poppins"/>
              </a:rPr>
              <a:t>aikataulujen tarkistaminen</a:t>
            </a:r>
          </a:p>
          <a:p>
            <a:pPr marL="0" lvl="0" indent="0" algn="just">
              <a:lnSpc>
                <a:spcPts val="3270"/>
              </a:lnSpc>
              <a:spcBef>
                <a:spcPct val="0"/>
              </a:spcBef>
            </a:pPr>
            <a:r>
              <a:rPr lang="en-US" sz="2335">
                <a:solidFill>
                  <a:srgbClr val="000000"/>
                </a:solidFill>
                <a:latin typeface="Poppins"/>
                <a:ea typeface="Poppins"/>
                <a:cs typeface="Poppins"/>
                <a:sym typeface="Poppins"/>
              </a:rPr>
              <a:t> </a:t>
            </a:r>
          </a:p>
        </p:txBody>
      </p:sp>
      <p:sp>
        <p:nvSpPr>
          <p:cNvPr id="16" name="TextBox 16"/>
          <p:cNvSpPr txBox="1"/>
          <p:nvPr/>
        </p:nvSpPr>
        <p:spPr>
          <a:xfrm>
            <a:off x="10274458" y="5087514"/>
            <a:ext cx="7024163" cy="1031381"/>
          </a:xfrm>
          <a:prstGeom prst="rect">
            <a:avLst/>
          </a:prstGeom>
        </p:spPr>
        <p:txBody>
          <a:bodyPr lIns="0" tIns="0" rIns="0" bIns="0" rtlCol="0" anchor="t">
            <a:spAutoFit/>
          </a:bodyPr>
          <a:lstStyle/>
          <a:p>
            <a:pPr algn="l">
              <a:lnSpc>
                <a:spcPts val="4052"/>
              </a:lnSpc>
            </a:pPr>
            <a:r>
              <a:rPr lang="en-US" sz="2894">
                <a:solidFill>
                  <a:srgbClr val="000000"/>
                </a:solidFill>
                <a:latin typeface="Poppins"/>
                <a:ea typeface="Poppins"/>
                <a:cs typeface="Poppins"/>
                <a:sym typeface="Poppins"/>
              </a:rPr>
              <a:t>Viestintä ja varausvahvistus laivayhtiön kanssa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0" y="189320"/>
            <a:ext cx="17571811" cy="9561269"/>
            <a:chOff x="0" y="0"/>
            <a:chExt cx="3882992" cy="2112835"/>
          </a:xfrm>
        </p:grpSpPr>
        <p:sp>
          <p:nvSpPr>
            <p:cNvPr id="3" name="Freeform 3"/>
            <p:cNvSpPr/>
            <p:nvPr/>
          </p:nvSpPr>
          <p:spPr>
            <a:xfrm>
              <a:off x="0" y="0"/>
              <a:ext cx="3882992" cy="2112835"/>
            </a:xfrm>
            <a:custGeom>
              <a:avLst/>
              <a:gdLst/>
              <a:ahLst/>
              <a:cxnLst/>
              <a:rect l="l" t="t" r="r" b="b"/>
              <a:pathLst>
                <a:path w="3882992" h="2112835">
                  <a:moveTo>
                    <a:pt x="10134" y="0"/>
                  </a:moveTo>
                  <a:lnTo>
                    <a:pt x="3872859" y="0"/>
                  </a:lnTo>
                  <a:cubicBezTo>
                    <a:pt x="3875546" y="0"/>
                    <a:pt x="3878124" y="1068"/>
                    <a:pt x="3880024" y="2968"/>
                  </a:cubicBezTo>
                  <a:cubicBezTo>
                    <a:pt x="3881924" y="4868"/>
                    <a:pt x="3882992" y="7446"/>
                    <a:pt x="3882992" y="10134"/>
                  </a:cubicBezTo>
                  <a:lnTo>
                    <a:pt x="3882992" y="2102701"/>
                  </a:lnTo>
                  <a:cubicBezTo>
                    <a:pt x="3882992" y="2105389"/>
                    <a:pt x="3881924" y="2107966"/>
                    <a:pt x="3880024" y="2109867"/>
                  </a:cubicBezTo>
                  <a:cubicBezTo>
                    <a:pt x="3878124" y="2111767"/>
                    <a:pt x="3875546" y="2112835"/>
                    <a:pt x="3872859" y="2112835"/>
                  </a:cubicBezTo>
                  <a:lnTo>
                    <a:pt x="10134" y="2112835"/>
                  </a:lnTo>
                  <a:cubicBezTo>
                    <a:pt x="7446" y="2112835"/>
                    <a:pt x="4868" y="2111767"/>
                    <a:pt x="2968" y="2109867"/>
                  </a:cubicBezTo>
                  <a:cubicBezTo>
                    <a:pt x="1068" y="2107966"/>
                    <a:pt x="0" y="2105389"/>
                    <a:pt x="0" y="2102701"/>
                  </a:cubicBezTo>
                  <a:lnTo>
                    <a:pt x="0" y="10134"/>
                  </a:lnTo>
                  <a:cubicBezTo>
                    <a:pt x="0" y="7446"/>
                    <a:pt x="1068" y="4868"/>
                    <a:pt x="2968" y="2968"/>
                  </a:cubicBezTo>
                  <a:cubicBezTo>
                    <a:pt x="4868" y="1068"/>
                    <a:pt x="7446" y="0"/>
                    <a:pt x="10134" y="0"/>
                  </a:cubicBezTo>
                  <a:close/>
                </a:path>
              </a:pathLst>
            </a:custGeom>
            <a:blipFill>
              <a:blip r:embed="rId2"/>
              <a:stretch>
                <a:fillRect t="-20973" b="-16862"/>
              </a:stretch>
            </a:blipFill>
            <a:ln w="38100" cap="rnd">
              <a:solidFill>
                <a:srgbClr val="F6CF00"/>
              </a:solidFill>
              <a:prstDash val="solid"/>
              <a:round/>
            </a:ln>
          </p:spPr>
          <p:txBody>
            <a:bodyPr/>
            <a:lstStyle/>
            <a:p>
              <a:endParaRPr lang="fi-FI"/>
            </a:p>
          </p:txBody>
        </p:sp>
      </p:grpSp>
      <p:grpSp>
        <p:nvGrpSpPr>
          <p:cNvPr id="4" name="Group 4"/>
          <p:cNvGrpSpPr/>
          <p:nvPr/>
        </p:nvGrpSpPr>
        <p:grpSpPr>
          <a:xfrm>
            <a:off x="7838413" y="547834"/>
            <a:ext cx="9214479" cy="2489573"/>
            <a:chOff x="0" y="0"/>
            <a:chExt cx="2182405" cy="589643"/>
          </a:xfrm>
        </p:grpSpPr>
        <p:sp>
          <p:nvSpPr>
            <p:cNvPr id="5" name="Freeform 5"/>
            <p:cNvSpPr/>
            <p:nvPr/>
          </p:nvSpPr>
          <p:spPr>
            <a:xfrm>
              <a:off x="0" y="0"/>
              <a:ext cx="2182405" cy="589643"/>
            </a:xfrm>
            <a:custGeom>
              <a:avLst/>
              <a:gdLst/>
              <a:ahLst/>
              <a:cxnLst/>
              <a:rect l="l" t="t" r="r" b="b"/>
              <a:pathLst>
                <a:path w="2182405" h="589643">
                  <a:moveTo>
                    <a:pt x="27726" y="0"/>
                  </a:moveTo>
                  <a:lnTo>
                    <a:pt x="2154679" y="0"/>
                  </a:lnTo>
                  <a:cubicBezTo>
                    <a:pt x="2162032" y="0"/>
                    <a:pt x="2169084" y="2921"/>
                    <a:pt x="2174284" y="8121"/>
                  </a:cubicBezTo>
                  <a:cubicBezTo>
                    <a:pt x="2179484" y="13321"/>
                    <a:pt x="2182405" y="20373"/>
                    <a:pt x="2182405" y="27726"/>
                  </a:cubicBezTo>
                  <a:lnTo>
                    <a:pt x="2182405" y="561917"/>
                  </a:lnTo>
                  <a:cubicBezTo>
                    <a:pt x="2182405" y="577230"/>
                    <a:pt x="2169991" y="589643"/>
                    <a:pt x="2154679" y="589643"/>
                  </a:cubicBezTo>
                  <a:lnTo>
                    <a:pt x="27726" y="589643"/>
                  </a:lnTo>
                  <a:cubicBezTo>
                    <a:pt x="12413" y="589643"/>
                    <a:pt x="0" y="577230"/>
                    <a:pt x="0" y="561917"/>
                  </a:cubicBezTo>
                  <a:lnTo>
                    <a:pt x="0" y="27726"/>
                  </a:lnTo>
                  <a:cubicBezTo>
                    <a:pt x="0" y="12413"/>
                    <a:pt x="12413" y="0"/>
                    <a:pt x="27726" y="0"/>
                  </a:cubicBezTo>
                  <a:close/>
                </a:path>
              </a:pathLst>
            </a:custGeom>
            <a:solidFill>
              <a:srgbClr val="FFED00"/>
            </a:solidFill>
            <a:ln w="19050" cap="rnd">
              <a:solidFill>
                <a:srgbClr val="F6CF00"/>
              </a:solidFill>
              <a:prstDash val="solid"/>
              <a:round/>
            </a:ln>
          </p:spPr>
          <p:txBody>
            <a:bodyPr/>
            <a:lstStyle/>
            <a:p>
              <a:endParaRPr lang="fi-FI"/>
            </a:p>
          </p:txBody>
        </p:sp>
        <p:sp>
          <p:nvSpPr>
            <p:cNvPr id="6" name="TextBox 6"/>
            <p:cNvSpPr txBox="1"/>
            <p:nvPr/>
          </p:nvSpPr>
          <p:spPr>
            <a:xfrm>
              <a:off x="0" y="-47625"/>
              <a:ext cx="2182405" cy="637268"/>
            </a:xfrm>
            <a:prstGeom prst="rect">
              <a:avLst/>
            </a:prstGeom>
          </p:spPr>
          <p:txBody>
            <a:bodyPr lIns="50800" tIns="50800" rIns="50800" bIns="50800" rtlCol="0" anchor="ctr"/>
            <a:lstStyle/>
            <a:p>
              <a:pPr algn="just">
                <a:lnSpc>
                  <a:spcPts val="2800"/>
                </a:lnSpc>
              </a:pPr>
              <a:endParaRPr/>
            </a:p>
          </p:txBody>
        </p:sp>
      </p:grpSp>
      <p:sp>
        <p:nvSpPr>
          <p:cNvPr id="7" name="Freeform 7"/>
          <p:cNvSpPr/>
          <p:nvPr/>
        </p:nvSpPr>
        <p:spPr>
          <a:xfrm>
            <a:off x="6297337" y="1163289"/>
            <a:ext cx="973009" cy="973009"/>
          </a:xfrm>
          <a:custGeom>
            <a:avLst/>
            <a:gdLst/>
            <a:ahLst/>
            <a:cxnLst/>
            <a:rect l="l" t="t" r="r" b="b"/>
            <a:pathLst>
              <a:path w="973009" h="973009">
                <a:moveTo>
                  <a:pt x="0" y="0"/>
                </a:moveTo>
                <a:lnTo>
                  <a:pt x="973009" y="0"/>
                </a:lnTo>
                <a:lnTo>
                  <a:pt x="973009" y="973010"/>
                </a:lnTo>
                <a:lnTo>
                  <a:pt x="0" y="9730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8" name="TextBox 8"/>
          <p:cNvSpPr txBox="1"/>
          <p:nvPr/>
        </p:nvSpPr>
        <p:spPr>
          <a:xfrm>
            <a:off x="455587" y="681184"/>
            <a:ext cx="9036723" cy="3433034"/>
          </a:xfrm>
          <a:prstGeom prst="rect">
            <a:avLst/>
          </a:prstGeom>
        </p:spPr>
        <p:txBody>
          <a:bodyPr lIns="0" tIns="0" rIns="0" bIns="0" rtlCol="0" anchor="t">
            <a:spAutoFit/>
          </a:bodyPr>
          <a:lstStyle/>
          <a:p>
            <a:pPr algn="just">
              <a:lnSpc>
                <a:spcPts val="8955"/>
              </a:lnSpc>
            </a:pPr>
            <a:r>
              <a:rPr lang="en-US" sz="8528">
                <a:solidFill>
                  <a:srgbClr val="FFED00"/>
                </a:solidFill>
                <a:latin typeface="Anton"/>
                <a:ea typeface="Anton"/>
                <a:cs typeface="Anton"/>
                <a:sym typeface="Anton"/>
              </a:rPr>
              <a:t>KULJETUSTEN KOORDINOINTI</a:t>
            </a:r>
          </a:p>
          <a:p>
            <a:pPr algn="just">
              <a:lnSpc>
                <a:spcPts val="8955"/>
              </a:lnSpc>
            </a:pPr>
            <a:endParaRPr lang="en-US" sz="8528">
              <a:solidFill>
                <a:srgbClr val="FFED00"/>
              </a:solidFill>
              <a:latin typeface="Anton"/>
              <a:ea typeface="Anton"/>
              <a:cs typeface="Anton"/>
              <a:sym typeface="Anton"/>
            </a:endParaRPr>
          </a:p>
        </p:txBody>
      </p:sp>
      <p:sp>
        <p:nvSpPr>
          <p:cNvPr id="9" name="TextBox 9"/>
          <p:cNvSpPr txBox="1"/>
          <p:nvPr/>
        </p:nvSpPr>
        <p:spPr>
          <a:xfrm>
            <a:off x="8075897" y="639915"/>
            <a:ext cx="8739510" cy="2682136"/>
          </a:xfrm>
          <a:prstGeom prst="rect">
            <a:avLst/>
          </a:prstGeom>
        </p:spPr>
        <p:txBody>
          <a:bodyPr lIns="0" tIns="0" rIns="0" bIns="0" rtlCol="0" anchor="t">
            <a:spAutoFit/>
          </a:bodyPr>
          <a:lstStyle/>
          <a:p>
            <a:pPr algn="just">
              <a:lnSpc>
                <a:spcPts val="3008"/>
              </a:lnSpc>
            </a:pPr>
            <a:r>
              <a:rPr lang="en-US" sz="2148">
                <a:solidFill>
                  <a:srgbClr val="000000"/>
                </a:solidFill>
                <a:latin typeface="Poppins"/>
                <a:ea typeface="Poppins"/>
                <a:cs typeface="Poppins"/>
                <a:sym typeface="Poppins"/>
              </a:rPr>
              <a:t>Monet asiakkaat majoittuivat eri hotelleissa Phuketissa, joten yksi tärkeä osa työtä oli kuljetusten koordinointi.</a:t>
            </a:r>
          </a:p>
          <a:p>
            <a:pPr marL="0" lvl="0" indent="0" algn="just">
              <a:lnSpc>
                <a:spcPts val="3008"/>
              </a:lnSpc>
              <a:spcBef>
                <a:spcPct val="0"/>
              </a:spcBef>
            </a:pPr>
            <a:r>
              <a:rPr lang="en-US" sz="2148">
                <a:solidFill>
                  <a:srgbClr val="000000"/>
                </a:solidFill>
                <a:latin typeface="Poppins"/>
                <a:ea typeface="Poppins"/>
                <a:cs typeface="Poppins"/>
                <a:sym typeface="Poppins"/>
              </a:rPr>
              <a:t>Autoin järjestämään kuljetuksia asiakkaiden hotelleista satamaan sekä varmistin, että asiakkaat saapuivat ajoissa veneelle. Tämä vaati hyvää kommunikointia sekä asiakkaiden että kuljetusyritysten kanssa.</a:t>
            </a:r>
          </a:p>
          <a:p>
            <a:pPr marL="0" lvl="0" indent="0" algn="just">
              <a:lnSpc>
                <a:spcPts val="3394"/>
              </a:lnSpc>
              <a:spcBef>
                <a:spcPct val="0"/>
              </a:spcBef>
            </a:pPr>
            <a:endParaRPr lang="en-US" sz="2148">
              <a:solidFill>
                <a:srgbClr val="000000"/>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192098" y="3980065"/>
            <a:ext cx="5633579" cy="5679343"/>
            <a:chOff x="0" y="0"/>
            <a:chExt cx="1159790" cy="1169211"/>
          </a:xfrm>
        </p:grpSpPr>
        <p:sp>
          <p:nvSpPr>
            <p:cNvPr id="3" name="Freeform 3"/>
            <p:cNvSpPr/>
            <p:nvPr/>
          </p:nvSpPr>
          <p:spPr>
            <a:xfrm>
              <a:off x="0" y="0"/>
              <a:ext cx="1159790" cy="1169211"/>
            </a:xfrm>
            <a:custGeom>
              <a:avLst/>
              <a:gdLst/>
              <a:ahLst/>
              <a:cxnLst/>
              <a:rect l="l" t="t" r="r" b="b"/>
              <a:pathLst>
                <a:path w="1159790" h="1169211">
                  <a:moveTo>
                    <a:pt x="31608" y="0"/>
                  </a:moveTo>
                  <a:lnTo>
                    <a:pt x="1128182" y="0"/>
                  </a:lnTo>
                  <a:cubicBezTo>
                    <a:pt x="1136565" y="0"/>
                    <a:pt x="1144605" y="3330"/>
                    <a:pt x="1150532" y="9258"/>
                  </a:cubicBezTo>
                  <a:cubicBezTo>
                    <a:pt x="1156460" y="15185"/>
                    <a:pt x="1159790" y="23225"/>
                    <a:pt x="1159790" y="31608"/>
                  </a:cubicBezTo>
                  <a:lnTo>
                    <a:pt x="1159790" y="1137604"/>
                  </a:lnTo>
                  <a:cubicBezTo>
                    <a:pt x="1159790" y="1145987"/>
                    <a:pt x="1156460" y="1154026"/>
                    <a:pt x="1150532" y="1159954"/>
                  </a:cubicBezTo>
                  <a:cubicBezTo>
                    <a:pt x="1144605" y="1165881"/>
                    <a:pt x="1136565" y="1169211"/>
                    <a:pt x="1128182" y="1169211"/>
                  </a:cubicBezTo>
                  <a:lnTo>
                    <a:pt x="31608" y="1169211"/>
                  </a:lnTo>
                  <a:cubicBezTo>
                    <a:pt x="23225" y="1169211"/>
                    <a:pt x="15185" y="1165881"/>
                    <a:pt x="9258" y="1159954"/>
                  </a:cubicBezTo>
                  <a:cubicBezTo>
                    <a:pt x="3330" y="1154026"/>
                    <a:pt x="0" y="1145987"/>
                    <a:pt x="0" y="1137604"/>
                  </a:cubicBezTo>
                  <a:lnTo>
                    <a:pt x="0" y="31608"/>
                  </a:lnTo>
                  <a:cubicBezTo>
                    <a:pt x="0" y="23225"/>
                    <a:pt x="3330" y="15185"/>
                    <a:pt x="9258" y="9258"/>
                  </a:cubicBezTo>
                  <a:cubicBezTo>
                    <a:pt x="15185" y="3330"/>
                    <a:pt x="23225" y="0"/>
                    <a:pt x="31608" y="0"/>
                  </a:cubicBezTo>
                  <a:close/>
                </a:path>
              </a:pathLst>
            </a:custGeom>
            <a:blipFill>
              <a:blip r:embed="rId2"/>
              <a:stretch>
                <a:fillRect t="-2967" b="-2967"/>
              </a:stretch>
            </a:blipFill>
            <a:ln w="38100" cap="rnd">
              <a:solidFill>
                <a:srgbClr val="F6CF00"/>
              </a:solidFill>
              <a:prstDash val="solid"/>
              <a:round/>
            </a:ln>
          </p:spPr>
          <p:txBody>
            <a:bodyPr/>
            <a:lstStyle/>
            <a:p>
              <a:endParaRPr lang="fi-FI"/>
            </a:p>
          </p:txBody>
        </p:sp>
      </p:grpSp>
      <p:grpSp>
        <p:nvGrpSpPr>
          <p:cNvPr id="4" name="Group 4"/>
          <p:cNvGrpSpPr/>
          <p:nvPr/>
        </p:nvGrpSpPr>
        <p:grpSpPr>
          <a:xfrm>
            <a:off x="16210472" y="9659408"/>
            <a:ext cx="1380848" cy="492289"/>
            <a:chOff x="0" y="0"/>
            <a:chExt cx="363680" cy="129656"/>
          </a:xfrm>
        </p:grpSpPr>
        <p:sp>
          <p:nvSpPr>
            <p:cNvPr id="5" name="Freeform 5"/>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6" name="TextBox 6"/>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7" name="TextBox 7"/>
          <p:cNvSpPr txBox="1"/>
          <p:nvPr/>
        </p:nvSpPr>
        <p:spPr>
          <a:xfrm>
            <a:off x="16302192" y="9754423"/>
            <a:ext cx="1039514" cy="257174"/>
          </a:xfrm>
          <a:prstGeom prst="rect">
            <a:avLst/>
          </a:prstGeom>
        </p:spPr>
        <p:txBody>
          <a:bodyPr lIns="0" tIns="0" rIns="0" bIns="0" rtlCol="0" anchor="t">
            <a:spAutoFit/>
          </a:bodyPr>
          <a:lstStyle/>
          <a:p>
            <a:pPr algn="l">
              <a:lnSpc>
                <a:spcPts val="2100"/>
              </a:lnSpc>
            </a:pPr>
            <a:r>
              <a:rPr lang="en-US" sz="1500" b="1">
                <a:solidFill>
                  <a:srgbClr val="5A3720"/>
                </a:solidFill>
                <a:latin typeface="Antonio Bold"/>
                <a:ea typeface="Antonio Bold"/>
                <a:cs typeface="Antonio Bold"/>
                <a:sym typeface="Antonio Bold"/>
              </a:rPr>
              <a:t>SEURAAVA</a:t>
            </a:r>
          </a:p>
        </p:txBody>
      </p:sp>
      <p:sp>
        <p:nvSpPr>
          <p:cNvPr id="8" name="Freeform 8"/>
          <p:cNvSpPr/>
          <p:nvPr/>
        </p:nvSpPr>
        <p:spPr>
          <a:xfrm flipH="1">
            <a:off x="17093225" y="9799508"/>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9" name="Freeform 9"/>
          <p:cNvSpPr/>
          <p:nvPr/>
        </p:nvSpPr>
        <p:spPr>
          <a:xfrm flipH="1">
            <a:off x="17206740" y="9799508"/>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0" name="Freeform 10"/>
          <p:cNvSpPr/>
          <p:nvPr/>
        </p:nvSpPr>
        <p:spPr>
          <a:xfrm flipH="1">
            <a:off x="17320254" y="9799508"/>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1" name="Freeform 11"/>
          <p:cNvSpPr/>
          <p:nvPr/>
        </p:nvSpPr>
        <p:spPr>
          <a:xfrm>
            <a:off x="5407845" y="4351775"/>
            <a:ext cx="1118245" cy="1118245"/>
          </a:xfrm>
          <a:custGeom>
            <a:avLst/>
            <a:gdLst/>
            <a:ahLst/>
            <a:cxnLst/>
            <a:rect l="l" t="t" r="r" b="b"/>
            <a:pathLst>
              <a:path w="1118245" h="1118245">
                <a:moveTo>
                  <a:pt x="0" y="0"/>
                </a:moveTo>
                <a:lnTo>
                  <a:pt x="1118245" y="0"/>
                </a:lnTo>
                <a:lnTo>
                  <a:pt x="1118245" y="1118245"/>
                </a:lnTo>
                <a:lnTo>
                  <a:pt x="0" y="11182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2" name="Freeform 12"/>
          <p:cNvSpPr/>
          <p:nvPr/>
        </p:nvSpPr>
        <p:spPr>
          <a:xfrm>
            <a:off x="12056727" y="5289244"/>
            <a:ext cx="5699739" cy="4182561"/>
          </a:xfrm>
          <a:custGeom>
            <a:avLst/>
            <a:gdLst/>
            <a:ahLst/>
            <a:cxnLst/>
            <a:rect l="l" t="t" r="r" b="b"/>
            <a:pathLst>
              <a:path w="5699739" h="4182561">
                <a:moveTo>
                  <a:pt x="0" y="0"/>
                </a:moveTo>
                <a:lnTo>
                  <a:pt x="5699739" y="0"/>
                </a:lnTo>
                <a:lnTo>
                  <a:pt x="5699739" y="4182561"/>
                </a:lnTo>
                <a:lnTo>
                  <a:pt x="0" y="4182561"/>
                </a:lnTo>
                <a:lnTo>
                  <a:pt x="0" y="0"/>
                </a:lnTo>
                <a:close/>
              </a:path>
            </a:pathLst>
          </a:custGeom>
          <a:blipFill>
            <a:blip r:embed="rId7"/>
            <a:stretch>
              <a:fillRect t="-54489" b="-27208"/>
            </a:stretch>
          </a:blipFill>
        </p:spPr>
        <p:txBody>
          <a:bodyPr/>
          <a:lstStyle/>
          <a:p>
            <a:endParaRPr lang="fi-FI"/>
          </a:p>
        </p:txBody>
      </p:sp>
      <p:sp>
        <p:nvSpPr>
          <p:cNvPr id="13" name="Freeform 13"/>
          <p:cNvSpPr/>
          <p:nvPr/>
        </p:nvSpPr>
        <p:spPr>
          <a:xfrm>
            <a:off x="6759126" y="5289244"/>
            <a:ext cx="4364151" cy="4370164"/>
          </a:xfrm>
          <a:custGeom>
            <a:avLst/>
            <a:gdLst/>
            <a:ahLst/>
            <a:cxnLst/>
            <a:rect l="l" t="t" r="r" b="b"/>
            <a:pathLst>
              <a:path w="4364151" h="4370164">
                <a:moveTo>
                  <a:pt x="0" y="0"/>
                </a:moveTo>
                <a:lnTo>
                  <a:pt x="4364151" y="0"/>
                </a:lnTo>
                <a:lnTo>
                  <a:pt x="4364151" y="4370164"/>
                </a:lnTo>
                <a:lnTo>
                  <a:pt x="0" y="4370164"/>
                </a:lnTo>
                <a:lnTo>
                  <a:pt x="0" y="0"/>
                </a:lnTo>
                <a:close/>
              </a:path>
            </a:pathLst>
          </a:custGeom>
          <a:blipFill>
            <a:blip r:embed="rId8"/>
            <a:stretch>
              <a:fillRect t="-50000" b="-27532"/>
            </a:stretch>
          </a:blipFill>
        </p:spPr>
        <p:txBody>
          <a:bodyPr/>
          <a:lstStyle/>
          <a:p>
            <a:endParaRPr lang="fi-FI"/>
          </a:p>
        </p:txBody>
      </p:sp>
      <p:sp>
        <p:nvSpPr>
          <p:cNvPr id="14" name="TextBox 14"/>
          <p:cNvSpPr txBox="1"/>
          <p:nvPr/>
        </p:nvSpPr>
        <p:spPr>
          <a:xfrm>
            <a:off x="6759126" y="1159418"/>
            <a:ext cx="11228851" cy="4543847"/>
          </a:xfrm>
          <a:prstGeom prst="rect">
            <a:avLst/>
          </a:prstGeom>
        </p:spPr>
        <p:txBody>
          <a:bodyPr lIns="0" tIns="0" rIns="0" bIns="0" rtlCol="0" anchor="t">
            <a:spAutoFit/>
          </a:bodyPr>
          <a:lstStyle/>
          <a:p>
            <a:pPr algn="just">
              <a:lnSpc>
                <a:spcPts val="2802"/>
              </a:lnSpc>
            </a:pPr>
            <a:r>
              <a:rPr lang="en-US" sz="2001">
                <a:solidFill>
                  <a:srgbClr val="000000"/>
                </a:solidFill>
                <a:latin typeface="Poppins"/>
                <a:ea typeface="Poppins"/>
                <a:cs typeface="Poppins"/>
                <a:sym typeface="Poppins"/>
              </a:rPr>
              <a:t>Osallistuinmyös sukellusvarusteiden myyntiin ja asiakaspalveluun myymälässä. Autoin asiakkaita sovittamaan erilaisia varusteita, kuten:</a:t>
            </a:r>
          </a:p>
          <a:p>
            <a:pPr marL="432176" lvl="1" indent="-216088" algn="just">
              <a:lnSpc>
                <a:spcPts val="2802"/>
              </a:lnSpc>
              <a:buFont typeface="Arial"/>
              <a:buChar char="•"/>
            </a:pPr>
            <a:r>
              <a:rPr lang="en-US" sz="2001">
                <a:solidFill>
                  <a:srgbClr val="000000"/>
                </a:solidFill>
                <a:latin typeface="Poppins"/>
                <a:ea typeface="Poppins"/>
                <a:cs typeface="Poppins"/>
                <a:sym typeface="Poppins"/>
              </a:rPr>
              <a:t>maskit</a:t>
            </a:r>
          </a:p>
          <a:p>
            <a:pPr marL="432176" lvl="1" indent="-216088" algn="just">
              <a:lnSpc>
                <a:spcPts val="2802"/>
              </a:lnSpc>
              <a:buFont typeface="Arial"/>
              <a:buChar char="•"/>
            </a:pPr>
            <a:r>
              <a:rPr lang="en-US" sz="2001">
                <a:solidFill>
                  <a:srgbClr val="000000"/>
                </a:solidFill>
                <a:latin typeface="Poppins"/>
                <a:ea typeface="Poppins"/>
                <a:cs typeface="Poppins"/>
                <a:sym typeface="Poppins"/>
              </a:rPr>
              <a:t>räpylät</a:t>
            </a:r>
          </a:p>
          <a:p>
            <a:pPr marL="432176" lvl="1" indent="-216088" algn="just">
              <a:lnSpc>
                <a:spcPts val="2802"/>
              </a:lnSpc>
              <a:buFont typeface="Arial"/>
              <a:buChar char="•"/>
            </a:pPr>
            <a:r>
              <a:rPr lang="en-US" sz="2001">
                <a:solidFill>
                  <a:srgbClr val="000000"/>
                </a:solidFill>
                <a:latin typeface="Poppins"/>
                <a:ea typeface="Poppins"/>
                <a:cs typeface="Poppins"/>
                <a:sym typeface="Poppins"/>
              </a:rPr>
              <a:t>snorkkelit</a:t>
            </a:r>
          </a:p>
          <a:p>
            <a:pPr marL="432176" lvl="1" indent="-216088" algn="just">
              <a:lnSpc>
                <a:spcPts val="2802"/>
              </a:lnSpc>
              <a:buFont typeface="Arial"/>
              <a:buChar char="•"/>
            </a:pPr>
            <a:r>
              <a:rPr lang="en-US" sz="2001">
                <a:solidFill>
                  <a:srgbClr val="000000"/>
                </a:solidFill>
                <a:latin typeface="Poppins"/>
                <a:ea typeface="Poppins"/>
                <a:cs typeface="Poppins"/>
                <a:sym typeface="Poppins"/>
              </a:rPr>
              <a:t>sukellustietokoneet, </a:t>
            </a:r>
          </a:p>
          <a:p>
            <a:pPr marL="432176" lvl="1" indent="-216088" algn="just">
              <a:lnSpc>
                <a:spcPts val="2802"/>
              </a:lnSpc>
              <a:buFont typeface="Arial"/>
              <a:buChar char="•"/>
            </a:pPr>
            <a:r>
              <a:rPr lang="en-US" sz="2001">
                <a:solidFill>
                  <a:srgbClr val="000000"/>
                </a:solidFill>
                <a:latin typeface="Poppins"/>
                <a:ea typeface="Poppins"/>
                <a:cs typeface="Poppins"/>
                <a:sym typeface="Poppins"/>
              </a:rPr>
              <a:t>muut sukellustarvikkeet</a:t>
            </a:r>
          </a:p>
          <a:p>
            <a:pPr algn="just">
              <a:lnSpc>
                <a:spcPts val="2802"/>
              </a:lnSpc>
            </a:pPr>
            <a:r>
              <a:rPr lang="en-US" sz="2001">
                <a:solidFill>
                  <a:srgbClr val="000000"/>
                </a:solidFill>
                <a:latin typeface="Poppins"/>
                <a:ea typeface="Poppins"/>
                <a:cs typeface="Poppins"/>
                <a:sym typeface="Poppins"/>
              </a:rPr>
              <a:t>Lisäksi huolehdin varusteiden järjestyksestä, tai tuodaan huoltoon, varaston ylläpidosta sekä siitä, että tarvittavat välineet olivat helposti saatavilla.</a:t>
            </a:r>
          </a:p>
          <a:p>
            <a:pPr algn="just">
              <a:lnSpc>
                <a:spcPts val="2802"/>
              </a:lnSpc>
            </a:pPr>
            <a:r>
              <a:rPr lang="en-US" sz="2001">
                <a:solidFill>
                  <a:srgbClr val="000000"/>
                </a:solidFill>
                <a:latin typeface="Poppins"/>
                <a:ea typeface="Poppins"/>
                <a:cs typeface="Poppins"/>
                <a:sym typeface="Poppins"/>
              </a:rPr>
              <a:t>Varusteiden kunnossapito ja organisointi on tärkeä osa sukelluskeskuksen toimintaa, koska kaikki välineet tulee pitää turvallisessa ja hyvässä kunnossa ennen retkiä.</a:t>
            </a:r>
          </a:p>
          <a:p>
            <a:pPr algn="just">
              <a:lnSpc>
                <a:spcPts val="2401"/>
              </a:lnSpc>
            </a:pPr>
            <a:endParaRPr lang="en-US" sz="2001">
              <a:solidFill>
                <a:srgbClr val="000000"/>
              </a:solidFill>
              <a:latin typeface="Poppins"/>
              <a:ea typeface="Poppins"/>
              <a:cs typeface="Poppins"/>
              <a:sym typeface="Poppins"/>
            </a:endParaRPr>
          </a:p>
          <a:p>
            <a:pPr marL="0" lvl="0" indent="0" algn="just">
              <a:lnSpc>
                <a:spcPts val="2401"/>
              </a:lnSpc>
              <a:spcBef>
                <a:spcPct val="0"/>
              </a:spcBef>
            </a:pPr>
            <a:endParaRPr lang="en-US" sz="2001">
              <a:solidFill>
                <a:srgbClr val="000000"/>
              </a:solidFill>
              <a:latin typeface="Poppins"/>
              <a:ea typeface="Poppins"/>
              <a:cs typeface="Poppins"/>
              <a:sym typeface="Poppins"/>
            </a:endParaRPr>
          </a:p>
        </p:txBody>
      </p:sp>
      <p:sp>
        <p:nvSpPr>
          <p:cNvPr id="15" name="TextBox 15"/>
          <p:cNvSpPr txBox="1"/>
          <p:nvPr/>
        </p:nvSpPr>
        <p:spPr>
          <a:xfrm>
            <a:off x="10483411" y="475813"/>
            <a:ext cx="5290481" cy="613655"/>
          </a:xfrm>
          <a:prstGeom prst="rect">
            <a:avLst/>
          </a:prstGeom>
        </p:spPr>
        <p:txBody>
          <a:bodyPr lIns="0" tIns="0" rIns="0" bIns="0" rtlCol="0" anchor="t">
            <a:spAutoFit/>
          </a:bodyPr>
          <a:lstStyle/>
          <a:p>
            <a:pPr algn="l">
              <a:lnSpc>
                <a:spcPts val="4742"/>
              </a:lnSpc>
            </a:pPr>
            <a:r>
              <a:rPr lang="en-US" sz="3387">
                <a:solidFill>
                  <a:srgbClr val="000000"/>
                </a:solidFill>
                <a:latin typeface="Poppins"/>
                <a:ea typeface="Poppins"/>
                <a:cs typeface="Poppins"/>
                <a:sym typeface="Poppins"/>
              </a:rPr>
              <a:t>Varusteet &amp; myynti</a:t>
            </a:r>
          </a:p>
        </p:txBody>
      </p:sp>
      <p:sp>
        <p:nvSpPr>
          <p:cNvPr id="16" name="TextBox 16"/>
          <p:cNvSpPr txBox="1"/>
          <p:nvPr/>
        </p:nvSpPr>
        <p:spPr>
          <a:xfrm>
            <a:off x="380868" y="123825"/>
            <a:ext cx="6378258" cy="4393676"/>
          </a:xfrm>
          <a:prstGeom prst="rect">
            <a:avLst/>
          </a:prstGeom>
        </p:spPr>
        <p:txBody>
          <a:bodyPr lIns="0" tIns="0" rIns="0" bIns="0" rtlCol="0" anchor="t">
            <a:spAutoFit/>
          </a:bodyPr>
          <a:lstStyle/>
          <a:p>
            <a:pPr algn="l">
              <a:lnSpc>
                <a:spcPts val="9243"/>
              </a:lnSpc>
            </a:pPr>
            <a:r>
              <a:rPr lang="en-US" sz="8803">
                <a:solidFill>
                  <a:srgbClr val="FFED00"/>
                </a:solidFill>
                <a:latin typeface="Anton"/>
                <a:ea typeface="Anton"/>
                <a:cs typeface="Anton"/>
                <a:sym typeface="Anton"/>
              </a:rPr>
              <a:t>SUKELLUS-      KESKUS JA VARUSTEET </a:t>
            </a:r>
          </a:p>
          <a:p>
            <a:pPr algn="l">
              <a:lnSpc>
                <a:spcPts val="6798"/>
              </a:lnSpc>
            </a:pPr>
            <a:endParaRPr lang="en-US" sz="8803">
              <a:solidFill>
                <a:srgbClr val="FFED00"/>
              </a:solidFill>
              <a:latin typeface="Anton"/>
              <a:ea typeface="Anton"/>
              <a:cs typeface="Anton"/>
              <a:sym typeface="Anto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0" y="-268852"/>
            <a:ext cx="18288000" cy="6658955"/>
            <a:chOff x="0" y="0"/>
            <a:chExt cx="4200262" cy="1529383"/>
          </a:xfrm>
        </p:grpSpPr>
        <p:sp>
          <p:nvSpPr>
            <p:cNvPr id="3" name="Freeform 3"/>
            <p:cNvSpPr/>
            <p:nvPr/>
          </p:nvSpPr>
          <p:spPr>
            <a:xfrm>
              <a:off x="0" y="0"/>
              <a:ext cx="4200262" cy="1529383"/>
            </a:xfrm>
            <a:custGeom>
              <a:avLst/>
              <a:gdLst/>
              <a:ahLst/>
              <a:cxnLst/>
              <a:rect l="l" t="t" r="r" b="b"/>
              <a:pathLst>
                <a:path w="4200262" h="1529383">
                  <a:moveTo>
                    <a:pt x="9737" y="0"/>
                  </a:moveTo>
                  <a:lnTo>
                    <a:pt x="4190525" y="0"/>
                  </a:lnTo>
                  <a:cubicBezTo>
                    <a:pt x="4195902" y="0"/>
                    <a:pt x="4200262" y="4359"/>
                    <a:pt x="4200262" y="9737"/>
                  </a:cubicBezTo>
                  <a:lnTo>
                    <a:pt x="4200262" y="1519646"/>
                  </a:lnTo>
                  <a:cubicBezTo>
                    <a:pt x="4200262" y="1525024"/>
                    <a:pt x="4195902" y="1529383"/>
                    <a:pt x="4190525" y="1529383"/>
                  </a:cubicBezTo>
                  <a:lnTo>
                    <a:pt x="9737" y="1529383"/>
                  </a:lnTo>
                  <a:cubicBezTo>
                    <a:pt x="4359" y="1529383"/>
                    <a:pt x="0" y="1525024"/>
                    <a:pt x="0" y="1519646"/>
                  </a:cubicBezTo>
                  <a:lnTo>
                    <a:pt x="0" y="9737"/>
                  </a:lnTo>
                  <a:cubicBezTo>
                    <a:pt x="0" y="4359"/>
                    <a:pt x="4359" y="0"/>
                    <a:pt x="9737" y="0"/>
                  </a:cubicBezTo>
                  <a:close/>
                </a:path>
              </a:pathLst>
            </a:custGeom>
            <a:blipFill>
              <a:blip r:embed="rId2"/>
              <a:stretch>
                <a:fillRect t="-20960" b="-85018"/>
              </a:stretch>
            </a:blipFill>
            <a:ln w="38100" cap="rnd">
              <a:solidFill>
                <a:srgbClr val="F6CF00"/>
              </a:solidFill>
              <a:prstDash val="solid"/>
              <a:round/>
            </a:ln>
          </p:spPr>
          <p:txBody>
            <a:bodyPr/>
            <a:lstStyle/>
            <a:p>
              <a:endParaRPr lang="fi-FI"/>
            </a:p>
          </p:txBody>
        </p:sp>
      </p:grpSp>
      <p:grpSp>
        <p:nvGrpSpPr>
          <p:cNvPr id="4" name="Group 4"/>
          <p:cNvGrpSpPr/>
          <p:nvPr/>
        </p:nvGrpSpPr>
        <p:grpSpPr>
          <a:xfrm>
            <a:off x="5943144" y="9468567"/>
            <a:ext cx="1380848" cy="492289"/>
            <a:chOff x="0" y="0"/>
            <a:chExt cx="363680" cy="129656"/>
          </a:xfrm>
        </p:grpSpPr>
        <p:sp>
          <p:nvSpPr>
            <p:cNvPr id="5" name="Freeform 5"/>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6" name="TextBox 6"/>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7" name="TextBox 7"/>
          <p:cNvSpPr txBox="1"/>
          <p:nvPr/>
        </p:nvSpPr>
        <p:spPr>
          <a:xfrm>
            <a:off x="6034864" y="9580091"/>
            <a:ext cx="1039514" cy="264159"/>
          </a:xfrm>
          <a:prstGeom prst="rect">
            <a:avLst/>
          </a:prstGeom>
        </p:spPr>
        <p:txBody>
          <a:bodyPr lIns="0" tIns="0" rIns="0" bIns="0" rtlCol="0" anchor="t">
            <a:spAutoFit/>
          </a:bodyPr>
          <a:lstStyle/>
          <a:p>
            <a:pPr algn="l">
              <a:lnSpc>
                <a:spcPts val="2240"/>
              </a:lnSpc>
            </a:pPr>
            <a:r>
              <a:rPr lang="en-US" sz="1600" b="1">
                <a:solidFill>
                  <a:srgbClr val="5A3720"/>
                </a:solidFill>
                <a:latin typeface="Antonio Bold"/>
                <a:ea typeface="Antonio Bold"/>
                <a:cs typeface="Antonio Bold"/>
                <a:sym typeface="Antonio Bold"/>
              </a:rPr>
              <a:t>SEURAAVA</a:t>
            </a:r>
          </a:p>
        </p:txBody>
      </p:sp>
      <p:sp>
        <p:nvSpPr>
          <p:cNvPr id="8" name="Freeform 8"/>
          <p:cNvSpPr/>
          <p:nvPr/>
        </p:nvSpPr>
        <p:spPr>
          <a:xfrm flipH="1">
            <a:off x="6825897" y="9608666"/>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9" name="Freeform 9"/>
          <p:cNvSpPr/>
          <p:nvPr/>
        </p:nvSpPr>
        <p:spPr>
          <a:xfrm flipH="1">
            <a:off x="6939412" y="9608666"/>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0" name="Freeform 10"/>
          <p:cNvSpPr/>
          <p:nvPr/>
        </p:nvSpPr>
        <p:spPr>
          <a:xfrm flipH="1">
            <a:off x="7052926" y="9608666"/>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11" name="Freeform 11"/>
          <p:cNvSpPr/>
          <p:nvPr/>
        </p:nvSpPr>
        <p:spPr>
          <a:xfrm>
            <a:off x="9433118" y="1028700"/>
            <a:ext cx="1043934" cy="1043934"/>
          </a:xfrm>
          <a:custGeom>
            <a:avLst/>
            <a:gdLst/>
            <a:ahLst/>
            <a:cxnLst/>
            <a:rect l="l" t="t" r="r" b="b"/>
            <a:pathLst>
              <a:path w="1043934" h="1043934">
                <a:moveTo>
                  <a:pt x="0" y="0"/>
                </a:moveTo>
                <a:lnTo>
                  <a:pt x="1043935" y="0"/>
                </a:lnTo>
                <a:lnTo>
                  <a:pt x="1043935" y="1043934"/>
                </a:lnTo>
                <a:lnTo>
                  <a:pt x="0" y="10439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2" name="TextBox 12"/>
          <p:cNvSpPr txBox="1"/>
          <p:nvPr/>
        </p:nvSpPr>
        <p:spPr>
          <a:xfrm>
            <a:off x="10766010" y="917009"/>
            <a:ext cx="7999949" cy="2818681"/>
          </a:xfrm>
          <a:prstGeom prst="rect">
            <a:avLst/>
          </a:prstGeom>
        </p:spPr>
        <p:txBody>
          <a:bodyPr lIns="0" tIns="0" rIns="0" bIns="0" rtlCol="0" anchor="t">
            <a:spAutoFit/>
          </a:bodyPr>
          <a:lstStyle/>
          <a:p>
            <a:pPr algn="l">
              <a:lnSpc>
                <a:spcPts val="10985"/>
              </a:lnSpc>
            </a:pPr>
            <a:r>
              <a:rPr lang="en-US" sz="10462">
                <a:solidFill>
                  <a:srgbClr val="FFED00"/>
                </a:solidFill>
                <a:latin typeface="Anton"/>
                <a:ea typeface="Anton"/>
                <a:cs typeface="Anton"/>
                <a:sym typeface="Anton"/>
              </a:rPr>
              <a:t>TYÖ VENEELLÄ</a:t>
            </a:r>
          </a:p>
          <a:p>
            <a:pPr algn="l">
              <a:lnSpc>
                <a:spcPts val="10985"/>
              </a:lnSpc>
            </a:pPr>
            <a:endParaRPr lang="en-US" sz="10462">
              <a:solidFill>
                <a:srgbClr val="FFED00"/>
              </a:solidFill>
              <a:latin typeface="Anton"/>
              <a:ea typeface="Anton"/>
              <a:cs typeface="Anton"/>
              <a:sym typeface="Anton"/>
            </a:endParaRPr>
          </a:p>
        </p:txBody>
      </p:sp>
      <p:sp>
        <p:nvSpPr>
          <p:cNvPr id="13" name="TextBox 13"/>
          <p:cNvSpPr txBox="1"/>
          <p:nvPr/>
        </p:nvSpPr>
        <p:spPr>
          <a:xfrm>
            <a:off x="517494" y="6454991"/>
            <a:ext cx="6806498" cy="3153675"/>
          </a:xfrm>
          <a:prstGeom prst="rect">
            <a:avLst/>
          </a:prstGeom>
        </p:spPr>
        <p:txBody>
          <a:bodyPr lIns="0" tIns="0" rIns="0" bIns="0" rtlCol="0" anchor="t">
            <a:spAutoFit/>
          </a:bodyPr>
          <a:lstStyle/>
          <a:p>
            <a:pPr algn="just">
              <a:lnSpc>
                <a:spcPts val="3610"/>
              </a:lnSpc>
            </a:pPr>
            <a:r>
              <a:rPr lang="en-US" sz="2579">
                <a:solidFill>
                  <a:srgbClr val="000000"/>
                </a:solidFill>
                <a:latin typeface="Poppins"/>
                <a:ea typeface="Poppins"/>
                <a:cs typeface="Poppins"/>
                <a:sym typeface="Poppins"/>
              </a:rPr>
              <a:t>Työssäoppimisjakson aikana pääsin myös mukaan sukellusveneelle päiväretkille. Veneellä työskentely antoi hyvän mahdollisuuden nähdä, miten sukellusretket toteutetaan käytännössä.</a:t>
            </a:r>
          </a:p>
          <a:p>
            <a:pPr algn="just">
              <a:lnSpc>
                <a:spcPts val="3610"/>
              </a:lnSpc>
            </a:pPr>
            <a:r>
              <a:rPr lang="en-US" sz="2579">
                <a:solidFill>
                  <a:srgbClr val="000000"/>
                </a:solidFill>
                <a:latin typeface="Poppins"/>
                <a:ea typeface="Poppins"/>
                <a:cs typeface="Poppins"/>
                <a:sym typeface="Poppins"/>
              </a:rPr>
              <a:t>Veneellä autoin esimerkiksi:</a:t>
            </a:r>
          </a:p>
          <a:p>
            <a:pPr marL="0" lvl="0" indent="0" algn="just">
              <a:lnSpc>
                <a:spcPts val="3610"/>
              </a:lnSpc>
              <a:spcBef>
                <a:spcPct val="0"/>
              </a:spcBef>
            </a:pPr>
            <a:endParaRPr lang="en-US" sz="2579">
              <a:solidFill>
                <a:srgbClr val="000000"/>
              </a:solidFill>
              <a:latin typeface="Poppins"/>
              <a:ea typeface="Poppins"/>
              <a:cs typeface="Poppins"/>
              <a:sym typeface="Poppins"/>
            </a:endParaRPr>
          </a:p>
        </p:txBody>
      </p:sp>
      <p:grpSp>
        <p:nvGrpSpPr>
          <p:cNvPr id="14" name="Group 14"/>
          <p:cNvGrpSpPr/>
          <p:nvPr/>
        </p:nvGrpSpPr>
        <p:grpSpPr>
          <a:xfrm>
            <a:off x="7810886" y="6456741"/>
            <a:ext cx="3244464" cy="3423699"/>
            <a:chOff x="0" y="0"/>
            <a:chExt cx="770249" cy="812800"/>
          </a:xfrm>
        </p:grpSpPr>
        <p:sp>
          <p:nvSpPr>
            <p:cNvPr id="15" name="Freeform 15"/>
            <p:cNvSpPr/>
            <p:nvPr/>
          </p:nvSpPr>
          <p:spPr>
            <a:xfrm>
              <a:off x="0" y="0"/>
              <a:ext cx="770249" cy="812800"/>
            </a:xfrm>
            <a:custGeom>
              <a:avLst/>
              <a:gdLst/>
              <a:ahLst/>
              <a:cxnLst/>
              <a:rect l="l" t="t" r="r" b="b"/>
              <a:pathLst>
                <a:path w="770249" h="812800">
                  <a:moveTo>
                    <a:pt x="385124" y="0"/>
                  </a:moveTo>
                  <a:cubicBezTo>
                    <a:pt x="172426" y="0"/>
                    <a:pt x="0" y="181951"/>
                    <a:pt x="0" y="406400"/>
                  </a:cubicBezTo>
                  <a:cubicBezTo>
                    <a:pt x="0" y="630849"/>
                    <a:pt x="172426" y="812800"/>
                    <a:pt x="385124" y="812800"/>
                  </a:cubicBezTo>
                  <a:cubicBezTo>
                    <a:pt x="597823" y="812800"/>
                    <a:pt x="770249" y="630849"/>
                    <a:pt x="770249" y="406400"/>
                  </a:cubicBezTo>
                  <a:cubicBezTo>
                    <a:pt x="770249" y="181951"/>
                    <a:pt x="597823" y="0"/>
                    <a:pt x="385124" y="0"/>
                  </a:cubicBezTo>
                  <a:close/>
                </a:path>
              </a:pathLst>
            </a:custGeom>
            <a:solidFill>
              <a:srgbClr val="FFED00"/>
            </a:solidFill>
          </p:spPr>
          <p:txBody>
            <a:bodyPr/>
            <a:lstStyle/>
            <a:p>
              <a:endParaRPr lang="fi-FI"/>
            </a:p>
          </p:txBody>
        </p:sp>
        <p:sp>
          <p:nvSpPr>
            <p:cNvPr id="16" name="TextBox 16"/>
            <p:cNvSpPr txBox="1"/>
            <p:nvPr/>
          </p:nvSpPr>
          <p:spPr>
            <a:xfrm>
              <a:off x="72211" y="28575"/>
              <a:ext cx="625827" cy="708025"/>
            </a:xfrm>
            <a:prstGeom prst="rect">
              <a:avLst/>
            </a:prstGeom>
          </p:spPr>
          <p:txBody>
            <a:bodyPr lIns="50800" tIns="50800" rIns="50800" bIns="50800" rtlCol="0" anchor="ctr"/>
            <a:lstStyle/>
            <a:p>
              <a:pPr algn="ctr">
                <a:lnSpc>
                  <a:spcPts val="2800"/>
                </a:lnSpc>
              </a:pPr>
              <a:endParaRPr/>
            </a:p>
          </p:txBody>
        </p:sp>
      </p:grpSp>
      <p:sp>
        <p:nvSpPr>
          <p:cNvPr id="17" name="TextBox 17"/>
          <p:cNvSpPr txBox="1"/>
          <p:nvPr/>
        </p:nvSpPr>
        <p:spPr>
          <a:xfrm>
            <a:off x="7306455" y="6522107"/>
            <a:ext cx="4253326" cy="3799303"/>
          </a:xfrm>
          <a:prstGeom prst="rect">
            <a:avLst/>
          </a:prstGeom>
        </p:spPr>
        <p:txBody>
          <a:bodyPr lIns="0" tIns="0" rIns="0" bIns="0" rtlCol="0" anchor="t">
            <a:spAutoFit/>
          </a:bodyPr>
          <a:lstStyle/>
          <a:p>
            <a:pPr algn="ctr">
              <a:lnSpc>
                <a:spcPts val="3381"/>
              </a:lnSpc>
              <a:spcBef>
                <a:spcPct val="0"/>
              </a:spcBef>
            </a:pPr>
            <a:r>
              <a:rPr lang="en-US" sz="2415" b="1">
                <a:solidFill>
                  <a:srgbClr val="000000"/>
                </a:solidFill>
                <a:latin typeface="Antonio Bold"/>
                <a:ea typeface="Antonio Bold"/>
                <a:cs typeface="Antonio Bold"/>
                <a:sym typeface="Antonio Bold"/>
              </a:rPr>
              <a:t>SUKELLUSVARUSTEIDEN VALMISTELUSSA</a:t>
            </a:r>
          </a:p>
          <a:p>
            <a:pPr algn="ctr">
              <a:lnSpc>
                <a:spcPts val="3381"/>
              </a:lnSpc>
              <a:spcBef>
                <a:spcPct val="0"/>
              </a:spcBef>
            </a:pPr>
            <a:r>
              <a:rPr lang="en-US" sz="2415" b="1">
                <a:solidFill>
                  <a:srgbClr val="000000"/>
                </a:solidFill>
                <a:latin typeface="Antonio Bold"/>
                <a:ea typeface="Antonio Bold"/>
                <a:cs typeface="Antonio Bold"/>
                <a:sym typeface="Antonio Bold"/>
              </a:rPr>
              <a:t>SUKELTAJIEN VARUSTEIDEN TARKISTAMISESSA</a:t>
            </a:r>
          </a:p>
          <a:p>
            <a:pPr algn="ctr">
              <a:lnSpc>
                <a:spcPts val="3381"/>
              </a:lnSpc>
              <a:spcBef>
                <a:spcPct val="0"/>
              </a:spcBef>
            </a:pPr>
            <a:r>
              <a:rPr lang="en-US" sz="2415" b="1">
                <a:solidFill>
                  <a:srgbClr val="000000"/>
                </a:solidFill>
                <a:latin typeface="Antonio Bold"/>
                <a:ea typeface="Antonio Bold"/>
                <a:cs typeface="Antonio Bold"/>
                <a:sym typeface="Antonio Bold"/>
              </a:rPr>
              <a:t>VARUSTEIDEN PUKEMISESSA JA RIISUMISESSA</a:t>
            </a:r>
          </a:p>
          <a:p>
            <a:pPr algn="ctr">
              <a:lnSpc>
                <a:spcPts val="3381"/>
              </a:lnSpc>
              <a:spcBef>
                <a:spcPct val="0"/>
              </a:spcBef>
            </a:pPr>
            <a:r>
              <a:rPr lang="en-US" sz="2415" b="1">
                <a:solidFill>
                  <a:srgbClr val="000000"/>
                </a:solidFill>
                <a:latin typeface="Antonio Bold"/>
                <a:ea typeface="Antonio Bold"/>
                <a:cs typeface="Antonio Bold"/>
                <a:sym typeface="Antonio Bold"/>
              </a:rPr>
              <a:t>  VARUSTEIDEN SÄILYTTÄMISESSÄ JA JÄRJESTYKSESSÄ PITÄMISESSÄ</a:t>
            </a:r>
          </a:p>
          <a:p>
            <a:pPr algn="ctr">
              <a:lnSpc>
                <a:spcPts val="3381"/>
              </a:lnSpc>
              <a:spcBef>
                <a:spcPct val="0"/>
              </a:spcBef>
            </a:pPr>
            <a:endParaRPr lang="en-US" sz="2415" b="1">
              <a:solidFill>
                <a:srgbClr val="000000"/>
              </a:solidFill>
              <a:latin typeface="Antonio Bold"/>
              <a:ea typeface="Antonio Bold"/>
              <a:cs typeface="Antonio Bold"/>
              <a:sym typeface="Antonio Bold"/>
            </a:endParaRPr>
          </a:p>
        </p:txBody>
      </p:sp>
      <p:sp>
        <p:nvSpPr>
          <p:cNvPr id="18" name="TextBox 18"/>
          <p:cNvSpPr txBox="1"/>
          <p:nvPr/>
        </p:nvSpPr>
        <p:spPr>
          <a:xfrm>
            <a:off x="11672567" y="6449597"/>
            <a:ext cx="6319804" cy="3871813"/>
          </a:xfrm>
          <a:prstGeom prst="rect">
            <a:avLst/>
          </a:prstGeom>
        </p:spPr>
        <p:txBody>
          <a:bodyPr lIns="0" tIns="0" rIns="0" bIns="0" rtlCol="0" anchor="t">
            <a:spAutoFit/>
          </a:bodyPr>
          <a:lstStyle/>
          <a:p>
            <a:pPr algn="l">
              <a:lnSpc>
                <a:spcPts val="3417"/>
              </a:lnSpc>
              <a:spcBef>
                <a:spcPct val="0"/>
              </a:spcBef>
            </a:pPr>
            <a:r>
              <a:rPr lang="en-US" sz="2441">
                <a:solidFill>
                  <a:srgbClr val="000000"/>
                </a:solidFill>
                <a:latin typeface="Poppins"/>
                <a:ea typeface="Poppins"/>
                <a:cs typeface="Poppins"/>
                <a:sym typeface="Poppins"/>
              </a:rPr>
              <a:t>Lisäksi huolehdin siitä, että sukeltajilla oli kaikki tarvittavat välineet ennen sukellusta.</a:t>
            </a:r>
          </a:p>
          <a:p>
            <a:pPr algn="l">
              <a:lnSpc>
                <a:spcPts val="3417"/>
              </a:lnSpc>
              <a:spcBef>
                <a:spcPct val="0"/>
              </a:spcBef>
            </a:pPr>
            <a:r>
              <a:rPr lang="en-US" sz="2441">
                <a:solidFill>
                  <a:srgbClr val="000000"/>
                </a:solidFill>
                <a:latin typeface="Poppins"/>
                <a:ea typeface="Poppins"/>
                <a:cs typeface="Poppins"/>
                <a:sym typeface="Poppins"/>
              </a:rPr>
              <a:t>Autoin myös retken aikana asiakkaiden kanssa esimerkiksi tarjoilemalla lounasta, keskustelemalla asiakkaiden kanssa sekä varmistamalla, että he viihtyvät ja tuntevat olonsa turvalliseksi.</a:t>
            </a:r>
          </a:p>
          <a:p>
            <a:pPr algn="l">
              <a:lnSpc>
                <a:spcPts val="3417"/>
              </a:lnSpc>
              <a:spcBef>
                <a:spcPct val="0"/>
              </a:spcBef>
            </a:pPr>
            <a:endParaRPr lang="en-US" sz="2441">
              <a:solidFill>
                <a:srgbClr val="000000"/>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5235393" y="9429064"/>
            <a:ext cx="1380848" cy="492289"/>
            <a:chOff x="0" y="0"/>
            <a:chExt cx="363680" cy="129656"/>
          </a:xfrm>
        </p:grpSpPr>
        <p:sp>
          <p:nvSpPr>
            <p:cNvPr id="3" name="Freeform 3"/>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4" name="TextBox 4"/>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5305661" y="9517094"/>
            <a:ext cx="1039514" cy="264159"/>
          </a:xfrm>
          <a:prstGeom prst="rect">
            <a:avLst/>
          </a:prstGeom>
        </p:spPr>
        <p:txBody>
          <a:bodyPr lIns="0" tIns="0" rIns="0" bIns="0" rtlCol="0" anchor="t">
            <a:spAutoFit/>
          </a:bodyPr>
          <a:lstStyle/>
          <a:p>
            <a:pPr algn="l">
              <a:lnSpc>
                <a:spcPts val="2240"/>
              </a:lnSpc>
            </a:pPr>
            <a:r>
              <a:rPr lang="en-US" sz="1600" b="1">
                <a:solidFill>
                  <a:srgbClr val="5A3720"/>
                </a:solidFill>
                <a:latin typeface="Antonio Bold"/>
                <a:ea typeface="Antonio Bold"/>
                <a:cs typeface="Antonio Bold"/>
                <a:sym typeface="Antonio Bold"/>
              </a:rPr>
              <a:t>SEURAAVA</a:t>
            </a:r>
          </a:p>
        </p:txBody>
      </p:sp>
      <p:sp>
        <p:nvSpPr>
          <p:cNvPr id="6" name="Freeform 6"/>
          <p:cNvSpPr/>
          <p:nvPr/>
        </p:nvSpPr>
        <p:spPr>
          <a:xfrm flipH="1">
            <a:off x="6118146" y="9569163"/>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7" name="Freeform 7"/>
          <p:cNvSpPr/>
          <p:nvPr/>
        </p:nvSpPr>
        <p:spPr>
          <a:xfrm flipH="1">
            <a:off x="6231661" y="9569163"/>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8" name="Freeform 8"/>
          <p:cNvSpPr/>
          <p:nvPr/>
        </p:nvSpPr>
        <p:spPr>
          <a:xfrm flipH="1">
            <a:off x="6345176" y="9569163"/>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9" name="Group 9"/>
          <p:cNvGrpSpPr/>
          <p:nvPr/>
        </p:nvGrpSpPr>
        <p:grpSpPr>
          <a:xfrm>
            <a:off x="10652695" y="-130166"/>
            <a:ext cx="7030006" cy="13713709"/>
            <a:chOff x="0" y="0"/>
            <a:chExt cx="1456202" cy="2840670"/>
          </a:xfrm>
        </p:grpSpPr>
        <p:sp>
          <p:nvSpPr>
            <p:cNvPr id="10" name="Freeform 10"/>
            <p:cNvSpPr/>
            <p:nvPr/>
          </p:nvSpPr>
          <p:spPr>
            <a:xfrm>
              <a:off x="0" y="0"/>
              <a:ext cx="1456202" cy="2840670"/>
            </a:xfrm>
            <a:custGeom>
              <a:avLst/>
              <a:gdLst/>
              <a:ahLst/>
              <a:cxnLst/>
              <a:rect l="l" t="t" r="r" b="b"/>
              <a:pathLst>
                <a:path w="1456202" h="2840670">
                  <a:moveTo>
                    <a:pt x="25329" y="0"/>
                  </a:moveTo>
                  <a:lnTo>
                    <a:pt x="1430873" y="0"/>
                  </a:lnTo>
                  <a:cubicBezTo>
                    <a:pt x="1444862" y="0"/>
                    <a:pt x="1456202" y="11340"/>
                    <a:pt x="1456202" y="25329"/>
                  </a:cubicBezTo>
                  <a:lnTo>
                    <a:pt x="1456202" y="2815341"/>
                  </a:lnTo>
                  <a:cubicBezTo>
                    <a:pt x="1456202" y="2829330"/>
                    <a:pt x="1444862" y="2840670"/>
                    <a:pt x="1430873" y="2840670"/>
                  </a:cubicBezTo>
                  <a:lnTo>
                    <a:pt x="25329" y="2840670"/>
                  </a:lnTo>
                  <a:cubicBezTo>
                    <a:pt x="11340" y="2840670"/>
                    <a:pt x="0" y="2829330"/>
                    <a:pt x="0" y="2815341"/>
                  </a:cubicBezTo>
                  <a:lnTo>
                    <a:pt x="0" y="25329"/>
                  </a:lnTo>
                  <a:cubicBezTo>
                    <a:pt x="0" y="11340"/>
                    <a:pt x="11340" y="0"/>
                    <a:pt x="25329" y="0"/>
                  </a:cubicBezTo>
                  <a:close/>
                </a:path>
              </a:pathLst>
            </a:custGeom>
            <a:blipFill>
              <a:blip r:embed="rId6"/>
              <a:stretch>
                <a:fillRect t="-5469" b="-5469"/>
              </a:stretch>
            </a:blipFill>
            <a:ln w="38100" cap="rnd">
              <a:solidFill>
                <a:srgbClr val="F6CF00"/>
              </a:solidFill>
              <a:prstDash val="solid"/>
              <a:round/>
            </a:ln>
          </p:spPr>
          <p:txBody>
            <a:bodyPr/>
            <a:lstStyle/>
            <a:p>
              <a:endParaRPr lang="fi-FI"/>
            </a:p>
          </p:txBody>
        </p:sp>
      </p:grpSp>
      <p:sp>
        <p:nvSpPr>
          <p:cNvPr id="11" name="Freeform 11"/>
          <p:cNvSpPr/>
          <p:nvPr/>
        </p:nvSpPr>
        <p:spPr>
          <a:xfrm>
            <a:off x="10066749" y="5926085"/>
            <a:ext cx="1171891" cy="1171891"/>
          </a:xfrm>
          <a:custGeom>
            <a:avLst/>
            <a:gdLst/>
            <a:ahLst/>
            <a:cxnLst/>
            <a:rect l="l" t="t" r="r" b="b"/>
            <a:pathLst>
              <a:path w="1171891" h="1171891">
                <a:moveTo>
                  <a:pt x="0" y="0"/>
                </a:moveTo>
                <a:lnTo>
                  <a:pt x="1171891" y="0"/>
                </a:lnTo>
                <a:lnTo>
                  <a:pt x="1171891" y="1171891"/>
                </a:lnTo>
                <a:lnTo>
                  <a:pt x="0" y="11718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pic>
        <p:nvPicPr>
          <p:cNvPr id="12" name="Picture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rcRect t="2755" b="2755"/>
          <a:stretch>
            <a:fillRect/>
          </a:stretch>
        </p:blipFill>
        <p:spPr>
          <a:xfrm>
            <a:off x="6877856" y="4564580"/>
            <a:ext cx="3188893" cy="5356772"/>
          </a:xfrm>
          <a:prstGeom prst="rect">
            <a:avLst/>
          </a:prstGeom>
        </p:spPr>
      </p:pic>
      <p:sp>
        <p:nvSpPr>
          <p:cNvPr id="13" name="Freeform 13"/>
          <p:cNvSpPr/>
          <p:nvPr/>
        </p:nvSpPr>
        <p:spPr>
          <a:xfrm>
            <a:off x="281633" y="6205240"/>
            <a:ext cx="6334608" cy="3053060"/>
          </a:xfrm>
          <a:custGeom>
            <a:avLst/>
            <a:gdLst/>
            <a:ahLst/>
            <a:cxnLst/>
            <a:rect l="l" t="t" r="r" b="b"/>
            <a:pathLst>
              <a:path w="6334608" h="3053060">
                <a:moveTo>
                  <a:pt x="0" y="0"/>
                </a:moveTo>
                <a:lnTo>
                  <a:pt x="6334608" y="0"/>
                </a:lnTo>
                <a:lnTo>
                  <a:pt x="6334608" y="3053060"/>
                </a:lnTo>
                <a:lnTo>
                  <a:pt x="0" y="3053060"/>
                </a:lnTo>
                <a:lnTo>
                  <a:pt x="0" y="0"/>
                </a:lnTo>
                <a:close/>
              </a:path>
            </a:pathLst>
          </a:custGeom>
          <a:blipFill>
            <a:blip r:embed="rId10"/>
            <a:stretch>
              <a:fillRect t="-26336" r="-462" b="-29865"/>
            </a:stretch>
          </a:blipFill>
        </p:spPr>
        <p:txBody>
          <a:bodyPr/>
          <a:lstStyle/>
          <a:p>
            <a:endParaRPr lang="fi-FI"/>
          </a:p>
        </p:txBody>
      </p:sp>
      <p:sp>
        <p:nvSpPr>
          <p:cNvPr id="14" name="TextBox 14"/>
          <p:cNvSpPr txBox="1"/>
          <p:nvPr/>
        </p:nvSpPr>
        <p:spPr>
          <a:xfrm>
            <a:off x="1226820" y="133350"/>
            <a:ext cx="8704397" cy="3579128"/>
          </a:xfrm>
          <a:prstGeom prst="rect">
            <a:avLst/>
          </a:prstGeom>
        </p:spPr>
        <p:txBody>
          <a:bodyPr lIns="0" tIns="0" rIns="0" bIns="0" rtlCol="0" anchor="t">
            <a:spAutoFit/>
          </a:bodyPr>
          <a:lstStyle/>
          <a:p>
            <a:pPr algn="l">
              <a:lnSpc>
                <a:spcPts val="9324"/>
              </a:lnSpc>
            </a:pPr>
            <a:r>
              <a:rPr lang="en-US" sz="8880">
                <a:solidFill>
                  <a:srgbClr val="FFED00"/>
                </a:solidFill>
                <a:latin typeface="Anton"/>
                <a:ea typeface="Anton"/>
                <a:cs typeface="Anton"/>
                <a:sym typeface="Anton"/>
              </a:rPr>
              <a:t>SOSIAALINEN MEDIA JA MARKKINOINTI</a:t>
            </a:r>
          </a:p>
          <a:p>
            <a:pPr algn="l">
              <a:lnSpc>
                <a:spcPts val="9324"/>
              </a:lnSpc>
            </a:pPr>
            <a:endParaRPr lang="en-US" sz="8880">
              <a:solidFill>
                <a:srgbClr val="FFED00"/>
              </a:solidFill>
              <a:latin typeface="Anton"/>
              <a:ea typeface="Anton"/>
              <a:cs typeface="Anton"/>
              <a:sym typeface="Anton"/>
            </a:endParaRPr>
          </a:p>
        </p:txBody>
      </p:sp>
      <p:sp>
        <p:nvSpPr>
          <p:cNvPr id="15" name="TextBox 15"/>
          <p:cNvSpPr txBox="1"/>
          <p:nvPr/>
        </p:nvSpPr>
        <p:spPr>
          <a:xfrm>
            <a:off x="0" y="2591411"/>
            <a:ext cx="8656738" cy="4135277"/>
          </a:xfrm>
          <a:prstGeom prst="rect">
            <a:avLst/>
          </a:prstGeom>
        </p:spPr>
        <p:txBody>
          <a:bodyPr lIns="0" tIns="0" rIns="0" bIns="0" rtlCol="0" anchor="t">
            <a:spAutoFit/>
          </a:bodyPr>
          <a:lstStyle/>
          <a:p>
            <a:pPr algn="just">
              <a:lnSpc>
                <a:spcPts val="2742"/>
              </a:lnSpc>
            </a:pPr>
            <a:r>
              <a:rPr lang="en-US" sz="1958">
                <a:solidFill>
                  <a:srgbClr val="000000"/>
                </a:solidFill>
                <a:latin typeface="Poppins"/>
                <a:ea typeface="Poppins"/>
                <a:cs typeface="Poppins"/>
                <a:sym typeface="Poppins"/>
              </a:rPr>
              <a:t>Yksi työtehtävistäni oli myös yrityksen sosiaalisen median sisällön tuottaminen. Otin kuvia ja videoita sukellusretkiltä sekä loin sisältöä esimerkiksi Instagram Stories -julkaisuihin.</a:t>
            </a:r>
          </a:p>
          <a:p>
            <a:pPr marL="0" lvl="0" indent="0" algn="just">
              <a:lnSpc>
                <a:spcPts val="2742"/>
              </a:lnSpc>
              <a:spcBef>
                <a:spcPct val="0"/>
              </a:spcBef>
            </a:pPr>
            <a:r>
              <a:rPr lang="en-US" sz="1958">
                <a:solidFill>
                  <a:srgbClr val="000000"/>
                </a:solidFill>
                <a:latin typeface="Poppins"/>
                <a:ea typeface="Poppins"/>
                <a:cs typeface="Poppins"/>
                <a:sym typeface="Poppins"/>
              </a:rPr>
              <a:t>Sisältöä käytettiin yrityksen markkinointiin ja sen tarkoituksena oli näyttää asiakkaille millainen kokemus päiväretki merellä voi olla.</a:t>
            </a:r>
          </a:p>
          <a:p>
            <a:pPr marL="0" lvl="0" indent="0" algn="just">
              <a:lnSpc>
                <a:spcPts val="2742"/>
              </a:lnSpc>
              <a:spcBef>
                <a:spcPct val="0"/>
              </a:spcBef>
            </a:pPr>
            <a:r>
              <a:rPr lang="en-US" sz="1958" u="none" strike="noStrike">
                <a:solidFill>
                  <a:srgbClr val="000000"/>
                </a:solidFill>
                <a:latin typeface="Poppins"/>
                <a:ea typeface="Poppins"/>
                <a:cs typeface="Poppins"/>
                <a:sym typeface="Poppins"/>
              </a:rPr>
              <a:t> Sisältöä olivat esimerkiksi:</a:t>
            </a:r>
          </a:p>
          <a:p>
            <a:pPr marL="422927" lvl="1" indent="-211463" algn="just">
              <a:lnSpc>
                <a:spcPts val="2742"/>
              </a:lnSpc>
              <a:spcBef>
                <a:spcPct val="0"/>
              </a:spcBef>
              <a:buFont typeface="Arial"/>
              <a:buChar char="•"/>
            </a:pPr>
            <a:r>
              <a:rPr lang="en-US" sz="1958" u="none" strike="noStrike">
                <a:solidFill>
                  <a:srgbClr val="000000"/>
                </a:solidFill>
                <a:latin typeface="Poppins"/>
                <a:ea typeface="Poppins"/>
                <a:cs typeface="Poppins"/>
                <a:sym typeface="Poppins"/>
              </a:rPr>
              <a:t>sukellus- ja snorklausvideoita</a:t>
            </a:r>
          </a:p>
          <a:p>
            <a:pPr marL="422927" lvl="1" indent="-211463" algn="just">
              <a:lnSpc>
                <a:spcPts val="2742"/>
              </a:lnSpc>
              <a:spcBef>
                <a:spcPct val="0"/>
              </a:spcBef>
              <a:buFont typeface="Arial"/>
              <a:buChar char="•"/>
            </a:pPr>
            <a:r>
              <a:rPr lang="en-US" sz="1958" u="none" strike="noStrike">
                <a:solidFill>
                  <a:srgbClr val="000000"/>
                </a:solidFill>
                <a:latin typeface="Poppins"/>
                <a:ea typeface="Poppins"/>
                <a:cs typeface="Poppins"/>
                <a:sym typeface="Poppins"/>
              </a:rPr>
              <a:t>veneeltä kuvattuja maisemia</a:t>
            </a:r>
          </a:p>
          <a:p>
            <a:pPr marL="422927" lvl="1" indent="-211463" algn="just">
              <a:lnSpc>
                <a:spcPts val="2742"/>
              </a:lnSpc>
              <a:spcBef>
                <a:spcPct val="0"/>
              </a:spcBef>
              <a:buFont typeface="Arial"/>
              <a:buChar char="•"/>
            </a:pPr>
            <a:r>
              <a:rPr lang="en-US" sz="1958" u="none" strike="noStrike">
                <a:solidFill>
                  <a:srgbClr val="000000"/>
                </a:solidFill>
                <a:latin typeface="Poppins"/>
                <a:ea typeface="Poppins"/>
                <a:cs typeface="Poppins"/>
                <a:sym typeface="Poppins"/>
              </a:rPr>
              <a:t>merieläimiä kuten koralleja ja kaloja</a:t>
            </a:r>
          </a:p>
          <a:p>
            <a:pPr marL="422927" lvl="1" indent="-211463" algn="just">
              <a:lnSpc>
                <a:spcPts val="2742"/>
              </a:lnSpc>
              <a:spcBef>
                <a:spcPct val="0"/>
              </a:spcBef>
              <a:buFont typeface="Arial"/>
              <a:buChar char="•"/>
            </a:pPr>
            <a:r>
              <a:rPr lang="en-US" sz="1958" u="none" strike="noStrike">
                <a:solidFill>
                  <a:srgbClr val="000000"/>
                </a:solidFill>
                <a:latin typeface="Poppins"/>
                <a:ea typeface="Poppins"/>
                <a:cs typeface="Poppins"/>
                <a:sym typeface="Poppins"/>
              </a:rPr>
              <a:t>tunnelmaa retkiltä</a:t>
            </a:r>
          </a:p>
          <a:p>
            <a:pPr marL="0" lvl="0" indent="0" algn="just">
              <a:lnSpc>
                <a:spcPts val="2832"/>
              </a:lnSpc>
              <a:spcBef>
                <a:spcPct val="0"/>
              </a:spcBef>
            </a:pPr>
            <a:endParaRPr lang="en-US" sz="1958" u="none" strike="noStrike">
              <a:solidFill>
                <a:srgbClr val="000000"/>
              </a:solidFill>
              <a:latin typeface="Poppins"/>
              <a:ea typeface="Poppins"/>
              <a:cs typeface="Poppins"/>
              <a:sym typeface="Poppins"/>
            </a:endParaRPr>
          </a:p>
          <a:p>
            <a:pPr marL="0" lvl="0" indent="0" algn="just">
              <a:lnSpc>
                <a:spcPts val="2832"/>
              </a:lnSpc>
              <a:spcBef>
                <a:spcPct val="0"/>
              </a:spcBef>
            </a:pPr>
            <a:endParaRPr lang="en-US" sz="1958" u="none" strike="noStrike">
              <a:solidFill>
                <a:srgbClr val="000000"/>
              </a:solidFill>
              <a:latin typeface="Poppins"/>
              <a:ea typeface="Poppins"/>
              <a:cs typeface="Poppins"/>
              <a:sym typeface="Poppins"/>
            </a:endParaRPr>
          </a:p>
        </p:txBody>
      </p:sp>
    </p:spTree>
  </p:cSld>
  <p:clrMapOvr>
    <a:masterClrMapping/>
  </p:clrMapOvr>
  <p:timing>
    <p:tnLst>
      <p:par>
        <p:cTn id="1" dur="indefinite" restart="never" nodeType="tmRoot">
          <p:childTnLst>
            <p:video>
              <p:cMediaNode vol="100000">
                <p:cTn id="2" fill="hold" display="0">
                  <p:stCondLst>
                    <p:cond delay="indefinite"/>
                  </p:stCondLst>
                </p:cTn>
                <p:tgtEl>
                  <p:spTgt spid="1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02847" y="4135566"/>
            <a:ext cx="9713929" cy="5928323"/>
            <a:chOff x="0" y="0"/>
            <a:chExt cx="2219112" cy="1354344"/>
          </a:xfrm>
        </p:grpSpPr>
        <p:sp>
          <p:nvSpPr>
            <p:cNvPr id="3" name="Freeform 3"/>
            <p:cNvSpPr/>
            <p:nvPr/>
          </p:nvSpPr>
          <p:spPr>
            <a:xfrm>
              <a:off x="0" y="0"/>
              <a:ext cx="2219112" cy="1354344"/>
            </a:xfrm>
            <a:custGeom>
              <a:avLst/>
              <a:gdLst/>
              <a:ahLst/>
              <a:cxnLst/>
              <a:rect l="l" t="t" r="r" b="b"/>
              <a:pathLst>
                <a:path w="2219112" h="1354344">
                  <a:moveTo>
                    <a:pt x="2219112" y="24707"/>
                  </a:moveTo>
                  <a:lnTo>
                    <a:pt x="2219112" y="1329637"/>
                  </a:lnTo>
                  <a:cubicBezTo>
                    <a:pt x="2219112" y="1343282"/>
                    <a:pt x="2208051" y="1354344"/>
                    <a:pt x="2194406" y="1354344"/>
                  </a:cubicBezTo>
                  <a:lnTo>
                    <a:pt x="24707" y="1354344"/>
                  </a:lnTo>
                  <a:cubicBezTo>
                    <a:pt x="18154" y="1354344"/>
                    <a:pt x="11870" y="1351741"/>
                    <a:pt x="7236" y="1347107"/>
                  </a:cubicBezTo>
                  <a:cubicBezTo>
                    <a:pt x="2603" y="1342474"/>
                    <a:pt x="0" y="1336190"/>
                    <a:pt x="0" y="1329637"/>
                  </a:cubicBezTo>
                  <a:lnTo>
                    <a:pt x="0" y="24707"/>
                  </a:lnTo>
                  <a:cubicBezTo>
                    <a:pt x="0" y="18154"/>
                    <a:pt x="2603" y="11870"/>
                    <a:pt x="7236" y="7236"/>
                  </a:cubicBezTo>
                  <a:cubicBezTo>
                    <a:pt x="11870" y="2603"/>
                    <a:pt x="18154" y="0"/>
                    <a:pt x="24707" y="0"/>
                  </a:cubicBezTo>
                  <a:lnTo>
                    <a:pt x="2194406" y="0"/>
                  </a:lnTo>
                  <a:cubicBezTo>
                    <a:pt x="2200958" y="0"/>
                    <a:pt x="2207243" y="2603"/>
                    <a:pt x="2211876" y="7236"/>
                  </a:cubicBezTo>
                  <a:cubicBezTo>
                    <a:pt x="2216509" y="11870"/>
                    <a:pt x="2219112" y="18154"/>
                    <a:pt x="2219112" y="24707"/>
                  </a:cubicBezTo>
                  <a:close/>
                </a:path>
              </a:pathLst>
            </a:custGeom>
            <a:solidFill>
              <a:srgbClr val="EEEEEE"/>
            </a:solidFill>
            <a:ln w="38100" cap="rnd">
              <a:solidFill>
                <a:srgbClr val="F6CF00"/>
              </a:solidFill>
              <a:prstDash val="solid"/>
              <a:round/>
            </a:ln>
          </p:spPr>
          <p:txBody>
            <a:bodyPr/>
            <a:lstStyle/>
            <a:p>
              <a:endParaRPr lang="fi-FI"/>
            </a:p>
          </p:txBody>
        </p:sp>
        <p:sp>
          <p:nvSpPr>
            <p:cNvPr id="4" name="TextBox 4"/>
            <p:cNvSpPr txBox="1"/>
            <p:nvPr/>
          </p:nvSpPr>
          <p:spPr>
            <a:xfrm>
              <a:off x="0" y="-47625"/>
              <a:ext cx="2219112" cy="1401969"/>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8057493" y="3840383"/>
            <a:ext cx="973009" cy="973009"/>
          </a:xfrm>
          <a:custGeom>
            <a:avLst/>
            <a:gdLst/>
            <a:ahLst/>
            <a:cxnLst/>
            <a:rect l="l" t="t" r="r" b="b"/>
            <a:pathLst>
              <a:path w="973009" h="973009">
                <a:moveTo>
                  <a:pt x="0" y="0"/>
                </a:moveTo>
                <a:lnTo>
                  <a:pt x="973009" y="0"/>
                </a:lnTo>
                <a:lnTo>
                  <a:pt x="973009" y="973009"/>
                </a:lnTo>
                <a:lnTo>
                  <a:pt x="0" y="9730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6" name="Group 6"/>
          <p:cNvGrpSpPr/>
          <p:nvPr/>
        </p:nvGrpSpPr>
        <p:grpSpPr>
          <a:xfrm>
            <a:off x="1028700" y="9237395"/>
            <a:ext cx="1380848" cy="492289"/>
            <a:chOff x="0" y="0"/>
            <a:chExt cx="363680" cy="129656"/>
          </a:xfrm>
        </p:grpSpPr>
        <p:sp>
          <p:nvSpPr>
            <p:cNvPr id="7" name="Freeform 7"/>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8" name="TextBox 8"/>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1120420" y="9348919"/>
            <a:ext cx="1039514" cy="264159"/>
          </a:xfrm>
          <a:prstGeom prst="rect">
            <a:avLst/>
          </a:prstGeom>
        </p:spPr>
        <p:txBody>
          <a:bodyPr lIns="0" tIns="0" rIns="0" bIns="0" rtlCol="0" anchor="t">
            <a:spAutoFit/>
          </a:bodyPr>
          <a:lstStyle/>
          <a:p>
            <a:pPr algn="l">
              <a:lnSpc>
                <a:spcPts val="2240"/>
              </a:lnSpc>
            </a:pPr>
            <a:r>
              <a:rPr lang="en-US" sz="1600" b="1">
                <a:solidFill>
                  <a:srgbClr val="5A3720"/>
                </a:solidFill>
                <a:latin typeface="Antonio Bold"/>
                <a:ea typeface="Antonio Bold"/>
                <a:cs typeface="Antonio Bold"/>
                <a:sym typeface="Antonio Bold"/>
              </a:rPr>
              <a:t>SEURAAVA</a:t>
            </a:r>
          </a:p>
        </p:txBody>
      </p:sp>
      <p:sp>
        <p:nvSpPr>
          <p:cNvPr id="10" name="Freeform 10"/>
          <p:cNvSpPr/>
          <p:nvPr/>
        </p:nvSpPr>
        <p:spPr>
          <a:xfrm flipH="1">
            <a:off x="1911453" y="9377494"/>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1" name="Freeform 11"/>
          <p:cNvSpPr/>
          <p:nvPr/>
        </p:nvSpPr>
        <p:spPr>
          <a:xfrm flipH="1">
            <a:off x="2024968" y="9377494"/>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2" name="Freeform 12"/>
          <p:cNvSpPr/>
          <p:nvPr/>
        </p:nvSpPr>
        <p:spPr>
          <a:xfrm flipH="1">
            <a:off x="2138483" y="9377494"/>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
        <p:nvSpPr>
          <p:cNvPr id="13" name="Freeform 13"/>
          <p:cNvSpPr/>
          <p:nvPr/>
        </p:nvSpPr>
        <p:spPr>
          <a:xfrm>
            <a:off x="555473" y="471406"/>
            <a:ext cx="6035170" cy="8046893"/>
          </a:xfrm>
          <a:custGeom>
            <a:avLst/>
            <a:gdLst/>
            <a:ahLst/>
            <a:cxnLst/>
            <a:rect l="l" t="t" r="r" b="b"/>
            <a:pathLst>
              <a:path w="6035170" h="8046893">
                <a:moveTo>
                  <a:pt x="0" y="0"/>
                </a:moveTo>
                <a:lnTo>
                  <a:pt x="6035170" y="0"/>
                </a:lnTo>
                <a:lnTo>
                  <a:pt x="6035170" y="8046893"/>
                </a:lnTo>
                <a:lnTo>
                  <a:pt x="0" y="8046893"/>
                </a:lnTo>
                <a:lnTo>
                  <a:pt x="0" y="0"/>
                </a:lnTo>
                <a:close/>
              </a:path>
            </a:pathLst>
          </a:custGeom>
          <a:blipFill>
            <a:blip r:embed="rId6"/>
            <a:stretch>
              <a:fillRect/>
            </a:stretch>
          </a:blipFill>
        </p:spPr>
        <p:txBody>
          <a:bodyPr/>
          <a:lstStyle/>
          <a:p>
            <a:endParaRPr lang="fi-FI"/>
          </a:p>
        </p:txBody>
      </p:sp>
      <p:sp>
        <p:nvSpPr>
          <p:cNvPr id="14" name="Freeform 1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7"/>
            <a:stretch>
              <a:fillRect t="-108024" b="-108024"/>
            </a:stretch>
          </a:blipFill>
        </p:spPr>
        <p:txBody>
          <a:bodyPr/>
          <a:lstStyle/>
          <a:p>
            <a:endParaRPr lang="fi-FI"/>
          </a:p>
        </p:txBody>
      </p:sp>
      <p:sp>
        <p:nvSpPr>
          <p:cNvPr id="15" name="Freeform 15"/>
          <p:cNvSpPr/>
          <p:nvPr/>
        </p:nvSpPr>
        <p:spPr>
          <a:xfrm>
            <a:off x="803123" y="1156117"/>
            <a:ext cx="6391989" cy="8081278"/>
          </a:xfrm>
          <a:custGeom>
            <a:avLst/>
            <a:gdLst/>
            <a:ahLst/>
            <a:cxnLst/>
            <a:rect l="l" t="t" r="r" b="b"/>
            <a:pathLst>
              <a:path w="6391989" h="8081278">
                <a:moveTo>
                  <a:pt x="0" y="0"/>
                </a:moveTo>
                <a:lnTo>
                  <a:pt x="6391990" y="0"/>
                </a:lnTo>
                <a:lnTo>
                  <a:pt x="6391990" y="8081278"/>
                </a:lnTo>
                <a:lnTo>
                  <a:pt x="0" y="8081278"/>
                </a:lnTo>
                <a:lnTo>
                  <a:pt x="0" y="0"/>
                </a:lnTo>
                <a:close/>
              </a:path>
            </a:pathLst>
          </a:custGeom>
          <a:blipFill>
            <a:blip r:embed="rId6"/>
            <a:stretch>
              <a:fillRect b="-5461"/>
            </a:stretch>
          </a:blipFill>
        </p:spPr>
        <p:txBody>
          <a:bodyPr/>
          <a:lstStyle/>
          <a:p>
            <a:endParaRPr lang="fi-FI"/>
          </a:p>
        </p:txBody>
      </p:sp>
      <p:sp>
        <p:nvSpPr>
          <p:cNvPr id="16" name="TextBox 16"/>
          <p:cNvSpPr txBox="1"/>
          <p:nvPr/>
        </p:nvSpPr>
        <p:spPr>
          <a:xfrm>
            <a:off x="10253462" y="3423729"/>
            <a:ext cx="7281013" cy="1722759"/>
          </a:xfrm>
          <a:prstGeom prst="rect">
            <a:avLst/>
          </a:prstGeom>
        </p:spPr>
        <p:txBody>
          <a:bodyPr lIns="0" tIns="0" rIns="0" bIns="0" rtlCol="0" anchor="t">
            <a:spAutoFit/>
          </a:bodyPr>
          <a:lstStyle/>
          <a:p>
            <a:pPr algn="r">
              <a:lnSpc>
                <a:spcPts val="7490"/>
              </a:lnSpc>
            </a:pPr>
            <a:r>
              <a:rPr lang="en-US" sz="7133">
                <a:solidFill>
                  <a:srgbClr val="FFED00"/>
                </a:solidFill>
                <a:latin typeface="Anton"/>
                <a:ea typeface="Anton"/>
                <a:cs typeface="Anton"/>
                <a:sym typeface="Anton"/>
              </a:rPr>
              <a:t>MITÄ OPIN?</a:t>
            </a:r>
          </a:p>
          <a:p>
            <a:pPr algn="r">
              <a:lnSpc>
                <a:spcPts val="6020"/>
              </a:lnSpc>
            </a:pPr>
            <a:endParaRPr lang="en-US" sz="7133">
              <a:solidFill>
                <a:srgbClr val="FFED00"/>
              </a:solidFill>
              <a:latin typeface="Anton"/>
              <a:ea typeface="Anton"/>
              <a:cs typeface="Anton"/>
              <a:sym typeface="Anton"/>
            </a:endParaRPr>
          </a:p>
        </p:txBody>
      </p:sp>
      <p:sp>
        <p:nvSpPr>
          <p:cNvPr id="17" name="TextBox 17"/>
          <p:cNvSpPr txBox="1"/>
          <p:nvPr/>
        </p:nvSpPr>
        <p:spPr>
          <a:xfrm>
            <a:off x="8302847" y="4573228"/>
            <a:ext cx="9231628" cy="5156456"/>
          </a:xfrm>
          <a:prstGeom prst="rect">
            <a:avLst/>
          </a:prstGeom>
        </p:spPr>
        <p:txBody>
          <a:bodyPr lIns="0" tIns="0" rIns="0" bIns="0" rtlCol="0" anchor="t">
            <a:spAutoFit/>
          </a:bodyPr>
          <a:lstStyle/>
          <a:p>
            <a:pPr algn="just">
              <a:lnSpc>
                <a:spcPts val="3180"/>
              </a:lnSpc>
            </a:pPr>
            <a:r>
              <a:rPr lang="en-US" sz="2271" b="1">
                <a:solidFill>
                  <a:srgbClr val="FFFFFF"/>
                </a:solidFill>
                <a:latin typeface="Poppins Bold"/>
                <a:ea typeface="Poppins Bold"/>
                <a:cs typeface="Poppins Bold"/>
                <a:sym typeface="Poppins Bold"/>
              </a:rPr>
              <a:t>Kansainvälinen työssäoppimisjakso opetti minulle paljon matkailualasta sekä asiakaspalvelusta kansainvälisessä ympäristössä.</a:t>
            </a:r>
          </a:p>
          <a:p>
            <a:pPr algn="just">
              <a:lnSpc>
                <a:spcPts val="3180"/>
              </a:lnSpc>
            </a:pPr>
            <a:r>
              <a:rPr lang="en-US" sz="2271" b="1">
                <a:solidFill>
                  <a:srgbClr val="FFFFFF"/>
                </a:solidFill>
                <a:latin typeface="Poppins Bold"/>
                <a:ea typeface="Poppins Bold"/>
                <a:cs typeface="Poppins Bold"/>
                <a:sym typeface="Poppins Bold"/>
              </a:rPr>
              <a:t>Opin esimerkiksi:</a:t>
            </a:r>
          </a:p>
          <a:p>
            <a:pPr marL="490487" lvl="1" indent="-245244" algn="just">
              <a:lnSpc>
                <a:spcPts val="3180"/>
              </a:lnSpc>
              <a:buFont typeface="Arial"/>
              <a:buChar char="•"/>
            </a:pPr>
            <a:r>
              <a:rPr lang="en-US" sz="2271" b="1">
                <a:solidFill>
                  <a:srgbClr val="FFFFFF"/>
                </a:solidFill>
                <a:latin typeface="Poppins Bold"/>
                <a:ea typeface="Poppins Bold"/>
                <a:cs typeface="Poppins Bold"/>
                <a:sym typeface="Poppins Bold"/>
              </a:rPr>
              <a:t>työskentelemään matkailuyrityksessä</a:t>
            </a:r>
          </a:p>
          <a:p>
            <a:pPr marL="490487" lvl="1" indent="-245244" algn="just">
              <a:lnSpc>
                <a:spcPts val="3180"/>
              </a:lnSpc>
              <a:buFont typeface="Arial"/>
              <a:buChar char="•"/>
            </a:pPr>
            <a:r>
              <a:rPr lang="en-US" sz="2271" b="1">
                <a:solidFill>
                  <a:srgbClr val="FFFFFF"/>
                </a:solidFill>
                <a:latin typeface="Poppins Bold"/>
                <a:ea typeface="Poppins Bold"/>
                <a:cs typeface="Poppins Bold"/>
                <a:sym typeface="Poppins Bold"/>
              </a:rPr>
              <a:t>asiakaspalvelua eri kulttuureista tulevien asiakkaiden kanssa</a:t>
            </a:r>
          </a:p>
          <a:p>
            <a:pPr marL="490487" lvl="1" indent="-245244" algn="just">
              <a:lnSpc>
                <a:spcPts val="3180"/>
              </a:lnSpc>
              <a:buFont typeface="Arial"/>
              <a:buChar char="•"/>
            </a:pPr>
            <a:r>
              <a:rPr lang="en-US" sz="2271" b="1">
                <a:solidFill>
                  <a:srgbClr val="FFFFFF"/>
                </a:solidFill>
                <a:latin typeface="Poppins Bold"/>
                <a:ea typeface="Poppins Bold"/>
                <a:cs typeface="Poppins Bold"/>
                <a:sym typeface="Poppins Bold"/>
              </a:rPr>
              <a:t>sosiaalisen median käyttöä yrityksen markkinoinnissa</a:t>
            </a:r>
          </a:p>
          <a:p>
            <a:pPr marL="490487" lvl="1" indent="-245244" algn="just">
              <a:lnSpc>
                <a:spcPts val="3180"/>
              </a:lnSpc>
              <a:buFont typeface="Arial"/>
              <a:buChar char="•"/>
            </a:pPr>
            <a:r>
              <a:rPr lang="en-US" sz="2271" b="1">
                <a:solidFill>
                  <a:srgbClr val="FFFFFF"/>
                </a:solidFill>
                <a:latin typeface="Poppins Bold"/>
                <a:ea typeface="Poppins Bold"/>
                <a:cs typeface="Poppins Bold"/>
                <a:sym typeface="Poppins Bold"/>
              </a:rPr>
              <a:t>retkien organisointia ja aikataulutusta</a:t>
            </a:r>
          </a:p>
          <a:p>
            <a:pPr marL="490487" lvl="1" indent="-245244" algn="just">
              <a:lnSpc>
                <a:spcPts val="3180"/>
              </a:lnSpc>
              <a:buFont typeface="Arial"/>
              <a:buChar char="•"/>
            </a:pPr>
            <a:r>
              <a:rPr lang="en-US" sz="2271" b="1">
                <a:solidFill>
                  <a:srgbClr val="FFFFFF"/>
                </a:solidFill>
                <a:latin typeface="Poppins Bold"/>
                <a:ea typeface="Poppins Bold"/>
                <a:cs typeface="Poppins Bold"/>
                <a:sym typeface="Poppins Bold"/>
              </a:rPr>
              <a:t>myyntitaitoja matkailualalla</a:t>
            </a:r>
          </a:p>
          <a:p>
            <a:pPr marL="0" lvl="0" indent="0" algn="just">
              <a:lnSpc>
                <a:spcPts val="3180"/>
              </a:lnSpc>
              <a:spcBef>
                <a:spcPct val="0"/>
              </a:spcBef>
            </a:pPr>
            <a:r>
              <a:rPr lang="en-US" sz="2271" b="1">
                <a:solidFill>
                  <a:srgbClr val="FFFFFF"/>
                </a:solidFill>
                <a:latin typeface="Poppins Bold"/>
                <a:ea typeface="Poppins Bold"/>
                <a:cs typeface="Poppins Bold"/>
                <a:sym typeface="Poppins Bold"/>
              </a:rPr>
              <a:t>Lisäksi opin paljon sukellusturismista ja siitä, miten sukellusretkiä järjestetään turvallisesti.</a:t>
            </a:r>
          </a:p>
          <a:p>
            <a:pPr marL="0" lvl="0" indent="0" algn="just">
              <a:lnSpc>
                <a:spcPts val="2741"/>
              </a:lnSpc>
              <a:spcBef>
                <a:spcPct val="0"/>
              </a:spcBef>
            </a:pPr>
            <a:endParaRPr lang="en-US" sz="2271" b="1">
              <a:solidFill>
                <a:srgbClr val="FFFFFF"/>
              </a:solidFill>
              <a:latin typeface="Poppins Bold"/>
              <a:ea typeface="Poppins Bold"/>
              <a:cs typeface="Poppins Bold"/>
              <a:sym typeface="Poppins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TextBox 2"/>
          <p:cNvSpPr txBox="1"/>
          <p:nvPr/>
        </p:nvSpPr>
        <p:spPr>
          <a:xfrm>
            <a:off x="4264414" y="425437"/>
            <a:ext cx="8658164" cy="1465962"/>
          </a:xfrm>
          <a:prstGeom prst="rect">
            <a:avLst/>
          </a:prstGeom>
        </p:spPr>
        <p:txBody>
          <a:bodyPr lIns="0" tIns="0" rIns="0" bIns="0" rtlCol="0" anchor="t">
            <a:spAutoFit/>
          </a:bodyPr>
          <a:lstStyle/>
          <a:p>
            <a:pPr algn="ctr">
              <a:lnSpc>
                <a:spcPts val="5818"/>
              </a:lnSpc>
            </a:pPr>
            <a:r>
              <a:rPr lang="en-US" sz="5541">
                <a:solidFill>
                  <a:srgbClr val="FFED00"/>
                </a:solidFill>
                <a:latin typeface="Anton"/>
                <a:ea typeface="Anton"/>
                <a:cs typeface="Anton"/>
                <a:sym typeface="Anton"/>
              </a:rPr>
              <a:t>KOKEMUS KOKONAISUUDESSAAN</a:t>
            </a:r>
          </a:p>
          <a:p>
            <a:pPr algn="ctr">
              <a:lnSpc>
                <a:spcPts val="5646"/>
              </a:lnSpc>
            </a:pPr>
            <a:endParaRPr lang="en-US" sz="5541">
              <a:solidFill>
                <a:srgbClr val="FFED00"/>
              </a:solidFill>
              <a:latin typeface="Anton"/>
              <a:ea typeface="Anton"/>
              <a:cs typeface="Anton"/>
              <a:sym typeface="Anton"/>
            </a:endParaRPr>
          </a:p>
        </p:txBody>
      </p:sp>
      <p:grpSp>
        <p:nvGrpSpPr>
          <p:cNvPr id="3" name="Group 3"/>
          <p:cNvGrpSpPr/>
          <p:nvPr/>
        </p:nvGrpSpPr>
        <p:grpSpPr>
          <a:xfrm>
            <a:off x="8455745" y="9255303"/>
            <a:ext cx="1380848" cy="492289"/>
            <a:chOff x="0" y="0"/>
            <a:chExt cx="363680" cy="129656"/>
          </a:xfrm>
        </p:grpSpPr>
        <p:sp>
          <p:nvSpPr>
            <p:cNvPr id="4" name="Freeform 4"/>
            <p:cNvSpPr/>
            <p:nvPr/>
          </p:nvSpPr>
          <p:spPr>
            <a:xfrm>
              <a:off x="0" y="0"/>
              <a:ext cx="363680" cy="129656"/>
            </a:xfrm>
            <a:custGeom>
              <a:avLst/>
              <a:gdLst/>
              <a:ahLst/>
              <a:cxnLst/>
              <a:rect l="l" t="t" r="r" b="b"/>
              <a:pathLst>
                <a:path w="363680" h="129656">
                  <a:moveTo>
                    <a:pt x="64828" y="0"/>
                  </a:moveTo>
                  <a:lnTo>
                    <a:pt x="298852" y="0"/>
                  </a:lnTo>
                  <a:cubicBezTo>
                    <a:pt x="334655" y="0"/>
                    <a:pt x="363680" y="29025"/>
                    <a:pt x="363680" y="64828"/>
                  </a:cubicBezTo>
                  <a:lnTo>
                    <a:pt x="363680" y="64828"/>
                  </a:lnTo>
                  <a:cubicBezTo>
                    <a:pt x="363680" y="100632"/>
                    <a:pt x="334655" y="129656"/>
                    <a:pt x="298852" y="129656"/>
                  </a:cubicBezTo>
                  <a:lnTo>
                    <a:pt x="64828" y="129656"/>
                  </a:lnTo>
                  <a:cubicBezTo>
                    <a:pt x="29025" y="129656"/>
                    <a:pt x="0" y="100632"/>
                    <a:pt x="0" y="64828"/>
                  </a:cubicBezTo>
                  <a:lnTo>
                    <a:pt x="0" y="64828"/>
                  </a:lnTo>
                  <a:cubicBezTo>
                    <a:pt x="0" y="29025"/>
                    <a:pt x="29025" y="0"/>
                    <a:pt x="64828" y="0"/>
                  </a:cubicBezTo>
                  <a:close/>
                </a:path>
              </a:pathLst>
            </a:custGeom>
            <a:solidFill>
              <a:srgbClr val="FFED00"/>
            </a:solidFill>
            <a:ln w="19050" cap="rnd">
              <a:solidFill>
                <a:srgbClr val="5A3720"/>
              </a:solidFill>
              <a:prstDash val="solid"/>
              <a:round/>
            </a:ln>
          </p:spPr>
          <p:txBody>
            <a:bodyPr/>
            <a:lstStyle/>
            <a:p>
              <a:endParaRPr lang="fi-FI"/>
            </a:p>
          </p:txBody>
        </p:sp>
        <p:sp>
          <p:nvSpPr>
            <p:cNvPr id="5" name="TextBox 5"/>
            <p:cNvSpPr txBox="1"/>
            <p:nvPr/>
          </p:nvSpPr>
          <p:spPr>
            <a:xfrm>
              <a:off x="0" y="-47625"/>
              <a:ext cx="363680" cy="177281"/>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8593496" y="9366827"/>
            <a:ext cx="1039514" cy="257174"/>
          </a:xfrm>
          <a:prstGeom prst="rect">
            <a:avLst/>
          </a:prstGeom>
        </p:spPr>
        <p:txBody>
          <a:bodyPr lIns="0" tIns="0" rIns="0" bIns="0" rtlCol="0" anchor="t">
            <a:spAutoFit/>
          </a:bodyPr>
          <a:lstStyle/>
          <a:p>
            <a:pPr algn="l">
              <a:lnSpc>
                <a:spcPts val="2100"/>
              </a:lnSpc>
            </a:pPr>
            <a:r>
              <a:rPr lang="en-US" sz="1500" b="1">
                <a:solidFill>
                  <a:srgbClr val="5A3720"/>
                </a:solidFill>
                <a:latin typeface="Antonio Bold"/>
                <a:ea typeface="Antonio Bold"/>
                <a:cs typeface="Antonio Bold"/>
                <a:sym typeface="Antonio Bold"/>
              </a:rPr>
              <a:t>SEYRAAVA</a:t>
            </a:r>
          </a:p>
        </p:txBody>
      </p:sp>
      <p:sp>
        <p:nvSpPr>
          <p:cNvPr id="7" name="Freeform 7"/>
          <p:cNvSpPr/>
          <p:nvPr/>
        </p:nvSpPr>
        <p:spPr>
          <a:xfrm flipH="1">
            <a:off x="9338498"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sp>
        <p:nvSpPr>
          <p:cNvPr id="8" name="Freeform 8"/>
          <p:cNvSpPr/>
          <p:nvPr/>
        </p:nvSpPr>
        <p:spPr>
          <a:xfrm flipH="1">
            <a:off x="9452013" y="9395402"/>
            <a:ext cx="134966" cy="212090"/>
          </a:xfrm>
          <a:custGeom>
            <a:avLst/>
            <a:gdLst/>
            <a:ahLst/>
            <a:cxnLst/>
            <a:rect l="l" t="t" r="r" b="b"/>
            <a:pathLst>
              <a:path w="134966" h="212090">
                <a:moveTo>
                  <a:pt x="134966" y="0"/>
                </a:moveTo>
                <a:lnTo>
                  <a:pt x="0" y="0"/>
                </a:lnTo>
                <a:lnTo>
                  <a:pt x="0" y="212090"/>
                </a:lnTo>
                <a:lnTo>
                  <a:pt x="134966" y="212090"/>
                </a:lnTo>
                <a:lnTo>
                  <a:pt x="13496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sp>
        <p:nvSpPr>
          <p:cNvPr id="9" name="Freeform 9"/>
          <p:cNvSpPr/>
          <p:nvPr/>
        </p:nvSpPr>
        <p:spPr>
          <a:xfrm flipH="1">
            <a:off x="9565527" y="9395402"/>
            <a:ext cx="134966" cy="212090"/>
          </a:xfrm>
          <a:custGeom>
            <a:avLst/>
            <a:gdLst/>
            <a:ahLst/>
            <a:cxnLst/>
            <a:rect l="l" t="t" r="r" b="b"/>
            <a:pathLst>
              <a:path w="134966" h="212090">
                <a:moveTo>
                  <a:pt x="134967" y="0"/>
                </a:moveTo>
                <a:lnTo>
                  <a:pt x="0" y="0"/>
                </a:lnTo>
                <a:lnTo>
                  <a:pt x="0" y="212090"/>
                </a:lnTo>
                <a:lnTo>
                  <a:pt x="134967" y="212090"/>
                </a:lnTo>
                <a:lnTo>
                  <a:pt x="134967"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10" name="Group 10"/>
          <p:cNvGrpSpPr/>
          <p:nvPr/>
        </p:nvGrpSpPr>
        <p:grpSpPr>
          <a:xfrm>
            <a:off x="-177792" y="79238"/>
            <a:ext cx="4566091" cy="11078965"/>
            <a:chOff x="0" y="0"/>
            <a:chExt cx="601611" cy="1459724"/>
          </a:xfrm>
        </p:grpSpPr>
        <p:sp>
          <p:nvSpPr>
            <p:cNvPr id="11" name="Freeform 11"/>
            <p:cNvSpPr/>
            <p:nvPr/>
          </p:nvSpPr>
          <p:spPr>
            <a:xfrm>
              <a:off x="0" y="0"/>
              <a:ext cx="601611" cy="1459724"/>
            </a:xfrm>
            <a:custGeom>
              <a:avLst/>
              <a:gdLst/>
              <a:ahLst/>
              <a:cxnLst/>
              <a:rect l="l" t="t" r="r" b="b"/>
              <a:pathLst>
                <a:path w="601611" h="1459724">
                  <a:moveTo>
                    <a:pt x="38997" y="0"/>
                  </a:moveTo>
                  <a:lnTo>
                    <a:pt x="562614" y="0"/>
                  </a:lnTo>
                  <a:cubicBezTo>
                    <a:pt x="584152" y="0"/>
                    <a:pt x="601611" y="17460"/>
                    <a:pt x="601611" y="38997"/>
                  </a:cubicBezTo>
                  <a:lnTo>
                    <a:pt x="601611" y="1420727"/>
                  </a:lnTo>
                  <a:cubicBezTo>
                    <a:pt x="601611" y="1431069"/>
                    <a:pt x="597503" y="1440988"/>
                    <a:pt x="590189" y="1448302"/>
                  </a:cubicBezTo>
                  <a:cubicBezTo>
                    <a:pt x="582876" y="1455615"/>
                    <a:pt x="572957" y="1459724"/>
                    <a:pt x="562614" y="1459724"/>
                  </a:cubicBezTo>
                  <a:lnTo>
                    <a:pt x="38997" y="1459724"/>
                  </a:lnTo>
                  <a:cubicBezTo>
                    <a:pt x="28654" y="1459724"/>
                    <a:pt x="18735" y="1455615"/>
                    <a:pt x="11422" y="1448302"/>
                  </a:cubicBezTo>
                  <a:cubicBezTo>
                    <a:pt x="4109" y="1440988"/>
                    <a:pt x="0" y="1431069"/>
                    <a:pt x="0" y="1420727"/>
                  </a:cubicBezTo>
                  <a:lnTo>
                    <a:pt x="0" y="38997"/>
                  </a:lnTo>
                  <a:cubicBezTo>
                    <a:pt x="0" y="28654"/>
                    <a:pt x="4109" y="18735"/>
                    <a:pt x="11422" y="11422"/>
                  </a:cubicBezTo>
                  <a:cubicBezTo>
                    <a:pt x="18735" y="4109"/>
                    <a:pt x="28654" y="0"/>
                    <a:pt x="38997" y="0"/>
                  </a:cubicBezTo>
                  <a:close/>
                </a:path>
              </a:pathLst>
            </a:custGeom>
            <a:blipFill>
              <a:blip r:embed="rId4"/>
              <a:stretch>
                <a:fillRect l="-40878" r="-40878"/>
              </a:stretch>
            </a:blipFill>
            <a:ln w="38100" cap="rnd">
              <a:solidFill>
                <a:srgbClr val="FFDE59"/>
              </a:solidFill>
              <a:prstDash val="solid"/>
              <a:round/>
            </a:ln>
          </p:spPr>
          <p:txBody>
            <a:bodyPr/>
            <a:lstStyle/>
            <a:p>
              <a:endParaRPr lang="fi-FI"/>
            </a:p>
          </p:txBody>
        </p:sp>
      </p:grpSp>
      <p:grpSp>
        <p:nvGrpSpPr>
          <p:cNvPr id="12" name="Group 12"/>
          <p:cNvGrpSpPr/>
          <p:nvPr/>
        </p:nvGrpSpPr>
        <p:grpSpPr>
          <a:xfrm>
            <a:off x="12825864" y="-204595"/>
            <a:ext cx="7390379" cy="11078965"/>
            <a:chOff x="0" y="0"/>
            <a:chExt cx="973729" cy="1459724"/>
          </a:xfrm>
        </p:grpSpPr>
        <p:sp>
          <p:nvSpPr>
            <p:cNvPr id="13" name="Freeform 13"/>
            <p:cNvSpPr/>
            <p:nvPr/>
          </p:nvSpPr>
          <p:spPr>
            <a:xfrm>
              <a:off x="0" y="0"/>
              <a:ext cx="973729" cy="1459724"/>
            </a:xfrm>
            <a:custGeom>
              <a:avLst/>
              <a:gdLst/>
              <a:ahLst/>
              <a:cxnLst/>
              <a:rect l="l" t="t" r="r" b="b"/>
              <a:pathLst>
                <a:path w="973729" h="1459724">
                  <a:moveTo>
                    <a:pt x="24094" y="0"/>
                  </a:moveTo>
                  <a:lnTo>
                    <a:pt x="949635" y="0"/>
                  </a:lnTo>
                  <a:cubicBezTo>
                    <a:pt x="956025" y="0"/>
                    <a:pt x="962154" y="2538"/>
                    <a:pt x="966672" y="7057"/>
                  </a:cubicBezTo>
                  <a:cubicBezTo>
                    <a:pt x="971191" y="11575"/>
                    <a:pt x="973729" y="17704"/>
                    <a:pt x="973729" y="24094"/>
                  </a:cubicBezTo>
                  <a:lnTo>
                    <a:pt x="973729" y="1435630"/>
                  </a:lnTo>
                  <a:cubicBezTo>
                    <a:pt x="973729" y="1442020"/>
                    <a:pt x="971191" y="1448148"/>
                    <a:pt x="966672" y="1452667"/>
                  </a:cubicBezTo>
                  <a:cubicBezTo>
                    <a:pt x="962154" y="1457185"/>
                    <a:pt x="956025" y="1459724"/>
                    <a:pt x="949635" y="1459724"/>
                  </a:cubicBezTo>
                  <a:lnTo>
                    <a:pt x="24094" y="1459724"/>
                  </a:lnTo>
                  <a:cubicBezTo>
                    <a:pt x="17704" y="1459724"/>
                    <a:pt x="11575" y="1457185"/>
                    <a:pt x="7057" y="1452667"/>
                  </a:cubicBezTo>
                  <a:cubicBezTo>
                    <a:pt x="2538" y="1448148"/>
                    <a:pt x="0" y="1442020"/>
                    <a:pt x="0" y="1435630"/>
                  </a:cubicBezTo>
                  <a:lnTo>
                    <a:pt x="0" y="24094"/>
                  </a:lnTo>
                  <a:cubicBezTo>
                    <a:pt x="0" y="17704"/>
                    <a:pt x="2538" y="11575"/>
                    <a:pt x="7057" y="7057"/>
                  </a:cubicBezTo>
                  <a:cubicBezTo>
                    <a:pt x="11575" y="2538"/>
                    <a:pt x="17704" y="0"/>
                    <a:pt x="24094" y="0"/>
                  </a:cubicBezTo>
                  <a:close/>
                </a:path>
              </a:pathLst>
            </a:custGeom>
            <a:blipFill>
              <a:blip r:embed="rId5"/>
              <a:stretch>
                <a:fillRect l="-6148" r="-6148"/>
              </a:stretch>
            </a:blipFill>
            <a:ln w="38100" cap="rnd">
              <a:solidFill>
                <a:srgbClr val="FFDE59"/>
              </a:solidFill>
              <a:prstDash val="solid"/>
              <a:round/>
            </a:ln>
          </p:spPr>
          <p:txBody>
            <a:bodyPr/>
            <a:lstStyle/>
            <a:p>
              <a:endParaRPr lang="fi-FI"/>
            </a:p>
          </p:txBody>
        </p:sp>
      </p:grpSp>
      <p:sp>
        <p:nvSpPr>
          <p:cNvPr id="14" name="Freeform 14"/>
          <p:cNvSpPr/>
          <p:nvPr/>
        </p:nvSpPr>
        <p:spPr>
          <a:xfrm>
            <a:off x="12427928" y="8520403"/>
            <a:ext cx="989299" cy="989299"/>
          </a:xfrm>
          <a:custGeom>
            <a:avLst/>
            <a:gdLst/>
            <a:ahLst/>
            <a:cxnLst/>
            <a:rect l="l" t="t" r="r" b="b"/>
            <a:pathLst>
              <a:path w="989299" h="989299">
                <a:moveTo>
                  <a:pt x="0" y="0"/>
                </a:moveTo>
                <a:lnTo>
                  <a:pt x="989299" y="0"/>
                </a:lnTo>
                <a:lnTo>
                  <a:pt x="989299" y="989299"/>
                </a:lnTo>
                <a:lnTo>
                  <a:pt x="0" y="9892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sp>
        <p:nvSpPr>
          <p:cNvPr id="15" name="Freeform 15"/>
          <p:cNvSpPr/>
          <p:nvPr/>
        </p:nvSpPr>
        <p:spPr>
          <a:xfrm>
            <a:off x="3819220" y="1115556"/>
            <a:ext cx="1138158" cy="1138158"/>
          </a:xfrm>
          <a:custGeom>
            <a:avLst/>
            <a:gdLst/>
            <a:ahLst/>
            <a:cxnLst/>
            <a:rect l="l" t="t" r="r" b="b"/>
            <a:pathLst>
              <a:path w="1138158" h="1138158">
                <a:moveTo>
                  <a:pt x="0" y="0"/>
                </a:moveTo>
                <a:lnTo>
                  <a:pt x="1138158" y="0"/>
                </a:lnTo>
                <a:lnTo>
                  <a:pt x="1138158" y="1138157"/>
                </a:lnTo>
                <a:lnTo>
                  <a:pt x="0" y="11381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i-FI"/>
          </a:p>
        </p:txBody>
      </p:sp>
      <p:grpSp>
        <p:nvGrpSpPr>
          <p:cNvPr id="16" name="Group 16"/>
          <p:cNvGrpSpPr/>
          <p:nvPr/>
        </p:nvGrpSpPr>
        <p:grpSpPr>
          <a:xfrm>
            <a:off x="4674443" y="1320959"/>
            <a:ext cx="7865276" cy="9837243"/>
            <a:chOff x="0" y="0"/>
            <a:chExt cx="5836697" cy="7300063"/>
          </a:xfrm>
        </p:grpSpPr>
        <p:sp>
          <p:nvSpPr>
            <p:cNvPr id="17" name="Freeform 17"/>
            <p:cNvSpPr/>
            <p:nvPr/>
          </p:nvSpPr>
          <p:spPr>
            <a:xfrm>
              <a:off x="0" y="0"/>
              <a:ext cx="5836698" cy="7198463"/>
            </a:xfrm>
            <a:custGeom>
              <a:avLst/>
              <a:gdLst/>
              <a:ahLst/>
              <a:cxnLst/>
              <a:rect l="l" t="t" r="r" b="b"/>
              <a:pathLst>
                <a:path w="5836698" h="7198463">
                  <a:moveTo>
                    <a:pt x="0" y="0"/>
                  </a:moveTo>
                  <a:lnTo>
                    <a:pt x="5836698" y="0"/>
                  </a:lnTo>
                  <a:lnTo>
                    <a:pt x="5836698" y="7198463"/>
                  </a:lnTo>
                  <a:lnTo>
                    <a:pt x="0" y="7198463"/>
                  </a:lnTo>
                  <a:close/>
                </a:path>
              </a:pathLst>
            </a:custGeom>
            <a:solidFill>
              <a:srgbClr val="5CE1E6"/>
            </a:solidFill>
          </p:spPr>
          <p:txBody>
            <a:bodyPr/>
            <a:lstStyle/>
            <a:p>
              <a:endParaRPr lang="fi-FI"/>
            </a:p>
          </p:txBody>
        </p:sp>
        <p:sp>
          <p:nvSpPr>
            <p:cNvPr id="18" name="Freeform 18"/>
            <p:cNvSpPr/>
            <p:nvPr/>
          </p:nvSpPr>
          <p:spPr>
            <a:xfrm>
              <a:off x="0" y="0"/>
              <a:ext cx="5836698" cy="7300063"/>
            </a:xfrm>
            <a:custGeom>
              <a:avLst/>
              <a:gdLst/>
              <a:ahLst/>
              <a:cxnLst/>
              <a:rect l="l" t="t" r="r" b="b"/>
              <a:pathLst>
                <a:path w="5836698" h="7300063">
                  <a:moveTo>
                    <a:pt x="0" y="7198463"/>
                  </a:moveTo>
                  <a:lnTo>
                    <a:pt x="5836698" y="7198463"/>
                  </a:lnTo>
                  <a:lnTo>
                    <a:pt x="5709698" y="7300063"/>
                  </a:lnTo>
                  <a:cubicBezTo>
                    <a:pt x="5709698" y="7300063"/>
                    <a:pt x="4719098" y="7223863"/>
                    <a:pt x="4617498" y="7223863"/>
                  </a:cubicBezTo>
                  <a:lnTo>
                    <a:pt x="1219200" y="7223863"/>
                  </a:lnTo>
                  <a:cubicBezTo>
                    <a:pt x="1117600" y="7223863"/>
                    <a:pt x="127000" y="7300063"/>
                    <a:pt x="127000" y="7300063"/>
                  </a:cubicBezTo>
                  <a:lnTo>
                    <a:pt x="0" y="7198463"/>
                  </a:lnTo>
                  <a:lnTo>
                    <a:pt x="0" y="0"/>
                  </a:lnTo>
                  <a:lnTo>
                    <a:pt x="5836698" y="0"/>
                  </a:lnTo>
                  <a:lnTo>
                    <a:pt x="5836698" y="7198463"/>
                  </a:lnTo>
                  <a:lnTo>
                    <a:pt x="12700" y="7198463"/>
                  </a:lnTo>
                  <a:lnTo>
                    <a:pt x="12700" y="7185763"/>
                  </a:lnTo>
                  <a:lnTo>
                    <a:pt x="5823998" y="7185763"/>
                  </a:lnTo>
                  <a:lnTo>
                    <a:pt x="5823998" y="12700"/>
                  </a:lnTo>
                  <a:lnTo>
                    <a:pt x="12700" y="12700"/>
                  </a:lnTo>
                  <a:lnTo>
                    <a:pt x="12700" y="7198463"/>
                  </a:lnTo>
                </a:path>
              </a:pathLst>
            </a:custGeom>
            <a:solidFill>
              <a:srgbClr val="394C60">
                <a:alpha val="784"/>
              </a:srgbClr>
            </a:solidFill>
          </p:spPr>
          <p:txBody>
            <a:bodyPr/>
            <a:lstStyle/>
            <a:p>
              <a:endParaRPr lang="fi-FI"/>
            </a:p>
          </p:txBody>
        </p:sp>
        <p:sp>
          <p:nvSpPr>
            <p:cNvPr id="19" name="TextBox 19"/>
            <p:cNvSpPr txBox="1"/>
            <p:nvPr/>
          </p:nvSpPr>
          <p:spPr>
            <a:xfrm>
              <a:off x="0" y="-38100"/>
              <a:ext cx="5836697" cy="6779363"/>
            </a:xfrm>
            <a:prstGeom prst="rect">
              <a:avLst/>
            </a:prstGeom>
          </p:spPr>
          <p:txBody>
            <a:bodyPr lIns="365098" tIns="365098" rIns="365098" bIns="365098" rtlCol="0" anchor="t"/>
            <a:lstStyle/>
            <a:p>
              <a:pPr algn="l">
                <a:lnSpc>
                  <a:spcPts val="2061"/>
                </a:lnSpc>
              </a:pPr>
              <a:r>
                <a:rPr lang="en-US" sz="1472">
                  <a:solidFill>
                    <a:srgbClr val="000000"/>
                  </a:solidFill>
                  <a:latin typeface="Poppins"/>
                  <a:ea typeface="Poppins"/>
                  <a:cs typeface="Poppins"/>
                  <a:sym typeface="Poppins"/>
                </a:rPr>
                <a:t>Kansainvälinen työssäoppimisjakso Thaimaassa INTO Divecenterissä oli erittäin opettavainen ja monipuolinen kokemus. Työskentely sukelluskeskuksessa antoi minulle mahdollisuuden nähdä matkailualan toimintaa käytännössä sekä osallistua yrityksen päivittäiseen toimintaan monella eri tavalla.</a:t>
              </a:r>
            </a:p>
            <a:p>
              <a:pPr algn="l">
                <a:lnSpc>
                  <a:spcPts val="2061"/>
                </a:lnSpc>
              </a:pPr>
              <a:r>
                <a:rPr lang="en-US" sz="1472">
                  <a:solidFill>
                    <a:srgbClr val="FFED00"/>
                  </a:solidFill>
                  <a:latin typeface="Poppins"/>
                  <a:ea typeface="Poppins"/>
                  <a:cs typeface="Poppins"/>
                  <a:sym typeface="Poppins"/>
                </a:rPr>
                <a:t>INTO Divecenterin </a:t>
              </a:r>
              <a:r>
                <a:rPr lang="en-US" sz="1472">
                  <a:solidFill>
                    <a:srgbClr val="000000"/>
                  </a:solidFill>
                  <a:latin typeface="Poppins"/>
                  <a:ea typeface="Poppins"/>
                  <a:cs typeface="Poppins"/>
                  <a:sym typeface="Poppins"/>
                </a:rPr>
                <a:t>omistaja Anna on erittäin ystävällinen ja avulias! Opin paljon seuraamalla hänen työskentelyään sekä hänen antamiensa ohjeiden ja neuvojen kautta. Hän opetti minulle paljon sukellusmatkailusta, asiakaspalvelusta sekä siitä, miten sukelluskeskusta johdetaan käytännössä.</a:t>
              </a:r>
            </a:p>
            <a:p>
              <a:pPr algn="l">
                <a:lnSpc>
                  <a:spcPts val="2061"/>
                </a:lnSpc>
              </a:pPr>
              <a:endParaRPr lang="en-US" sz="1472">
                <a:solidFill>
                  <a:srgbClr val="000000"/>
                </a:solidFill>
                <a:latin typeface="Poppins"/>
                <a:ea typeface="Poppins"/>
                <a:cs typeface="Poppins"/>
                <a:sym typeface="Poppins"/>
              </a:endParaRPr>
            </a:p>
            <a:p>
              <a:pPr algn="l">
                <a:lnSpc>
                  <a:spcPts val="2061"/>
                </a:lnSpc>
              </a:pPr>
              <a:r>
                <a:rPr lang="en-US" sz="1472">
                  <a:solidFill>
                    <a:srgbClr val="000000"/>
                  </a:solidFill>
                  <a:latin typeface="Poppins"/>
                  <a:ea typeface="Poppins"/>
                  <a:cs typeface="Poppins"/>
                  <a:sym typeface="Poppins"/>
                </a:rPr>
                <a:t>Jakson aikana sain kokemusta asiakaspalvelusta, matkailupalveluiden myynnistä, sukellusretkien organisoinnista sekä sosiaalisen median sisällöntuotannosta. Työ oli hyvin käytännönläheistä ja vaati hyvää kommunikointia asiakkaiden, työyhteisön sekä yhteistyökumppaneiden kanssa.</a:t>
              </a:r>
            </a:p>
            <a:p>
              <a:pPr algn="l">
                <a:lnSpc>
                  <a:spcPts val="2061"/>
                </a:lnSpc>
              </a:pPr>
              <a:endParaRPr lang="en-US" sz="1472">
                <a:solidFill>
                  <a:srgbClr val="000000"/>
                </a:solidFill>
                <a:latin typeface="Poppins"/>
                <a:ea typeface="Poppins"/>
                <a:cs typeface="Poppins"/>
                <a:sym typeface="Poppins"/>
              </a:endParaRPr>
            </a:p>
            <a:p>
              <a:pPr algn="l">
                <a:lnSpc>
                  <a:spcPts val="2061"/>
                </a:lnSpc>
              </a:pPr>
              <a:r>
                <a:rPr lang="en-US" sz="1472">
                  <a:solidFill>
                    <a:srgbClr val="000000"/>
                  </a:solidFill>
                  <a:latin typeface="Poppins"/>
                  <a:ea typeface="Poppins"/>
                  <a:cs typeface="Poppins"/>
                  <a:sym typeface="Poppins"/>
                </a:rPr>
                <a:t>Työ veneellä sukellusretkien aikana oli erityisen mielenkiintoista, koska pääsin näkemään läheltä, miten sukellusretket / päiväretket toteutetaan käytännössä ja miten tärkeää hyvä tiimityö on turvallisen ja sujuvan retkipäivän järjestämisessä.</a:t>
              </a:r>
            </a:p>
            <a:p>
              <a:pPr algn="l">
                <a:lnSpc>
                  <a:spcPts val="2061"/>
                </a:lnSpc>
              </a:pPr>
              <a:endParaRPr lang="en-US" sz="1472">
                <a:solidFill>
                  <a:srgbClr val="000000"/>
                </a:solidFill>
                <a:latin typeface="Poppins"/>
                <a:ea typeface="Poppins"/>
                <a:cs typeface="Poppins"/>
                <a:sym typeface="Poppins"/>
              </a:endParaRPr>
            </a:p>
            <a:p>
              <a:pPr algn="l">
                <a:lnSpc>
                  <a:spcPts val="2061"/>
                </a:lnSpc>
              </a:pPr>
              <a:r>
                <a:rPr lang="en-US" sz="1472">
                  <a:solidFill>
                    <a:srgbClr val="000000"/>
                  </a:solidFill>
                  <a:latin typeface="Poppins"/>
                  <a:ea typeface="Poppins"/>
                  <a:cs typeface="Poppins"/>
                  <a:sym typeface="Poppins"/>
                </a:rPr>
                <a:t>Kansainvälinen työympäristö kehitti myös kielitaitoani sekä kykyäni kommunikoida erilaisten asiakkaiden kanssa. Asiakkaat tulivat monista eri maista ja kulttuureista, mikä teki työstä erittäin monipuolista ja opettavaista.</a:t>
              </a:r>
            </a:p>
            <a:p>
              <a:pPr algn="l">
                <a:lnSpc>
                  <a:spcPts val="2061"/>
                </a:lnSpc>
              </a:pPr>
              <a:endParaRPr lang="en-US" sz="1472">
                <a:solidFill>
                  <a:srgbClr val="000000"/>
                </a:solidFill>
                <a:latin typeface="Poppins"/>
                <a:ea typeface="Poppins"/>
                <a:cs typeface="Poppins"/>
                <a:sym typeface="Poppins"/>
              </a:endParaRPr>
            </a:p>
            <a:p>
              <a:pPr algn="l">
                <a:lnSpc>
                  <a:spcPts val="2061"/>
                </a:lnSpc>
              </a:pPr>
              <a:r>
                <a:rPr lang="en-US" sz="1472">
                  <a:solidFill>
                    <a:srgbClr val="000000"/>
                  </a:solidFill>
                  <a:latin typeface="Poppins"/>
                  <a:ea typeface="Poppins"/>
                  <a:cs typeface="Poppins"/>
                  <a:sym typeface="Poppins"/>
                </a:rPr>
                <a:t>Työssäoppimisjakso auttoi minua kehittämään ammatillisia taitojani matkailualalla sekä lisäsi ymmärrystäni siitä, millaista työ kansainvälisessä matkailuyrityksessä on. Lisäksi kokemus vahvisti itsenäisyyttäni, vastuullisuuttani sekä ongelmanratkaisutaitojani.</a:t>
              </a:r>
            </a:p>
            <a:p>
              <a:pPr algn="l">
                <a:lnSpc>
                  <a:spcPts val="2061"/>
                </a:lnSpc>
              </a:pPr>
              <a:r>
                <a:rPr lang="en-US" sz="1472">
                  <a:solidFill>
                    <a:srgbClr val="000000"/>
                  </a:solidFill>
                  <a:latin typeface="Poppins"/>
                  <a:ea typeface="Poppins"/>
                  <a:cs typeface="Poppins"/>
                  <a:sym typeface="Poppins"/>
                </a:rPr>
                <a:t>Uskon, että tämä kokemus tulee olemaan erittäin hyödyllinen tulevaisuudessa, jos työskentelen matkailualalla tai kansainvälisessä työympäristössä.</a:t>
              </a:r>
            </a:p>
            <a:p>
              <a:pPr algn="l">
                <a:lnSpc>
                  <a:spcPts val="2084"/>
                </a:lnSpc>
              </a:pPr>
              <a:endParaRPr lang="en-US" sz="1472">
                <a:solidFill>
                  <a:srgbClr val="000000"/>
                </a:solidFill>
                <a:latin typeface="Poppins"/>
                <a:ea typeface="Poppins"/>
                <a:cs typeface="Poppins"/>
                <a:sym typeface="Poppin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4183" r="-14910" b="-41060"/>
            </a:stretch>
          </a:blipFill>
        </p:spPr>
        <p:txBody>
          <a:bodyPr/>
          <a:lstStyle/>
          <a:p>
            <a:endParaRPr lang="fi-FI"/>
          </a:p>
        </p:txBody>
      </p:sp>
      <p:sp>
        <p:nvSpPr>
          <p:cNvPr id="3" name="Freeform 3"/>
          <p:cNvSpPr/>
          <p:nvPr/>
        </p:nvSpPr>
        <p:spPr>
          <a:xfrm>
            <a:off x="9809549" y="4706000"/>
            <a:ext cx="874999" cy="874999"/>
          </a:xfrm>
          <a:custGeom>
            <a:avLst/>
            <a:gdLst/>
            <a:ahLst/>
            <a:cxnLst/>
            <a:rect l="l" t="t" r="r" b="b"/>
            <a:pathLst>
              <a:path w="874999" h="874999">
                <a:moveTo>
                  <a:pt x="0" y="0"/>
                </a:moveTo>
                <a:lnTo>
                  <a:pt x="875000" y="0"/>
                </a:lnTo>
                <a:lnTo>
                  <a:pt x="875000" y="875000"/>
                </a:lnTo>
                <a:lnTo>
                  <a:pt x="0" y="875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 name="Freeform 4"/>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5370" b="-5370"/>
            </a:stretch>
          </a:blipFill>
        </p:spPr>
        <p:txBody>
          <a:bodyPr/>
          <a:lstStyle/>
          <a:p>
            <a:endParaRPr lang="fi-FI"/>
          </a:p>
        </p:txBody>
      </p:sp>
      <p:sp>
        <p:nvSpPr>
          <p:cNvPr id="5" name="TextBox 5"/>
          <p:cNvSpPr txBox="1"/>
          <p:nvPr/>
        </p:nvSpPr>
        <p:spPr>
          <a:xfrm>
            <a:off x="0" y="7122"/>
            <a:ext cx="17859306" cy="4363448"/>
          </a:xfrm>
          <a:prstGeom prst="rect">
            <a:avLst/>
          </a:prstGeom>
        </p:spPr>
        <p:txBody>
          <a:bodyPr lIns="0" tIns="0" rIns="0" bIns="0" rtlCol="0" anchor="t">
            <a:spAutoFit/>
          </a:bodyPr>
          <a:lstStyle/>
          <a:p>
            <a:pPr algn="ctr">
              <a:lnSpc>
                <a:spcPts val="35644"/>
              </a:lnSpc>
            </a:pPr>
            <a:r>
              <a:rPr lang="en-US" sz="25460">
                <a:solidFill>
                  <a:srgbClr val="FFED00"/>
                </a:solidFill>
                <a:latin typeface="Anton"/>
                <a:ea typeface="Anton"/>
                <a:cs typeface="Anton"/>
                <a:sym typeface="Anton"/>
              </a:rPr>
              <a:t>KIITOS!</a:t>
            </a:r>
          </a:p>
        </p:txBody>
      </p:sp>
      <p:sp>
        <p:nvSpPr>
          <p:cNvPr id="6" name="TextBox 6"/>
          <p:cNvSpPr txBox="1"/>
          <p:nvPr/>
        </p:nvSpPr>
        <p:spPr>
          <a:xfrm>
            <a:off x="3516656" y="3804150"/>
            <a:ext cx="10825995" cy="566420"/>
          </a:xfrm>
          <a:prstGeom prst="rect">
            <a:avLst/>
          </a:prstGeom>
        </p:spPr>
        <p:txBody>
          <a:bodyPr lIns="0" tIns="0" rIns="0" bIns="0" rtlCol="0" anchor="t">
            <a:spAutoFit/>
          </a:bodyPr>
          <a:lstStyle/>
          <a:p>
            <a:pPr algn="ctr">
              <a:lnSpc>
                <a:spcPts val="4480"/>
              </a:lnSpc>
            </a:pPr>
            <a:r>
              <a:rPr lang="en-US" sz="3200" b="1">
                <a:solidFill>
                  <a:srgbClr val="5CE1E6"/>
                </a:solidFill>
                <a:latin typeface="Poppins Bold"/>
                <a:ea typeface="Poppins Bold"/>
                <a:cs typeface="Poppins Bold"/>
                <a:sym typeface="Poppins Bold"/>
              </a:rPr>
              <a:t>Nauti unohtumattomasta matkasi!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9687" b="-116362"/>
            </a:stretch>
          </a:blipFill>
        </p:spPr>
        <p:txBody>
          <a:bodyPr/>
          <a:lstStyle/>
          <a:p>
            <a:endParaRPr lang="fi-FI"/>
          </a:p>
        </p:txBody>
      </p:sp>
      <p:grpSp>
        <p:nvGrpSpPr>
          <p:cNvPr id="3" name="Group 3"/>
          <p:cNvGrpSpPr/>
          <p:nvPr/>
        </p:nvGrpSpPr>
        <p:grpSpPr>
          <a:xfrm>
            <a:off x="266994" y="7312426"/>
            <a:ext cx="9332217" cy="2576112"/>
            <a:chOff x="0" y="0"/>
            <a:chExt cx="2457868" cy="678482"/>
          </a:xfrm>
        </p:grpSpPr>
        <p:sp>
          <p:nvSpPr>
            <p:cNvPr id="4" name="Freeform 4"/>
            <p:cNvSpPr/>
            <p:nvPr/>
          </p:nvSpPr>
          <p:spPr>
            <a:xfrm>
              <a:off x="0" y="0"/>
              <a:ext cx="2457868" cy="678482"/>
            </a:xfrm>
            <a:custGeom>
              <a:avLst/>
              <a:gdLst/>
              <a:ahLst/>
              <a:cxnLst/>
              <a:rect l="l" t="t" r="r" b="b"/>
              <a:pathLst>
                <a:path w="2457868" h="678482">
                  <a:moveTo>
                    <a:pt x="14103" y="0"/>
                  </a:moveTo>
                  <a:lnTo>
                    <a:pt x="2443765" y="0"/>
                  </a:lnTo>
                  <a:cubicBezTo>
                    <a:pt x="2447505" y="0"/>
                    <a:pt x="2451092" y="1486"/>
                    <a:pt x="2453737" y="4131"/>
                  </a:cubicBezTo>
                  <a:cubicBezTo>
                    <a:pt x="2456382" y="6776"/>
                    <a:pt x="2457868" y="10363"/>
                    <a:pt x="2457868" y="14103"/>
                  </a:cubicBezTo>
                  <a:lnTo>
                    <a:pt x="2457868" y="664379"/>
                  </a:lnTo>
                  <a:cubicBezTo>
                    <a:pt x="2457868" y="668119"/>
                    <a:pt x="2456382" y="671707"/>
                    <a:pt x="2453737" y="674351"/>
                  </a:cubicBezTo>
                  <a:cubicBezTo>
                    <a:pt x="2451092" y="676996"/>
                    <a:pt x="2447505" y="678482"/>
                    <a:pt x="2443765" y="678482"/>
                  </a:cubicBezTo>
                  <a:lnTo>
                    <a:pt x="14103" y="678482"/>
                  </a:lnTo>
                  <a:cubicBezTo>
                    <a:pt x="10363" y="678482"/>
                    <a:pt x="6776" y="676996"/>
                    <a:pt x="4131" y="674351"/>
                  </a:cubicBezTo>
                  <a:cubicBezTo>
                    <a:pt x="1486" y="671707"/>
                    <a:pt x="0" y="668119"/>
                    <a:pt x="0" y="664379"/>
                  </a:cubicBezTo>
                  <a:lnTo>
                    <a:pt x="0" y="14103"/>
                  </a:lnTo>
                  <a:cubicBezTo>
                    <a:pt x="0" y="10363"/>
                    <a:pt x="1486" y="6776"/>
                    <a:pt x="4131" y="4131"/>
                  </a:cubicBezTo>
                  <a:cubicBezTo>
                    <a:pt x="6776" y="1486"/>
                    <a:pt x="10363" y="0"/>
                    <a:pt x="14103" y="0"/>
                  </a:cubicBezTo>
                  <a:close/>
                </a:path>
              </a:pathLst>
            </a:custGeom>
            <a:gradFill rotWithShape="1">
              <a:gsLst>
                <a:gs pos="0">
                  <a:srgbClr val="D8D7CA">
                    <a:alpha val="100000"/>
                  </a:srgbClr>
                </a:gs>
                <a:gs pos="50000">
                  <a:srgbClr val="6F796F">
                    <a:alpha val="100000"/>
                  </a:srgbClr>
                </a:gs>
                <a:gs pos="100000">
                  <a:srgbClr val="E4D443">
                    <a:alpha val="100000"/>
                  </a:srgbClr>
                </a:gs>
              </a:gsLst>
              <a:lin ang="0"/>
            </a:gradFill>
          </p:spPr>
          <p:txBody>
            <a:bodyPr/>
            <a:lstStyle/>
            <a:p>
              <a:endParaRPr lang="fi-FI"/>
            </a:p>
          </p:txBody>
        </p:sp>
        <p:sp>
          <p:nvSpPr>
            <p:cNvPr id="5" name="TextBox 5"/>
            <p:cNvSpPr txBox="1"/>
            <p:nvPr/>
          </p:nvSpPr>
          <p:spPr>
            <a:xfrm>
              <a:off x="0" y="-28575"/>
              <a:ext cx="2457868" cy="707057"/>
            </a:xfrm>
            <a:prstGeom prst="rect">
              <a:avLst/>
            </a:prstGeom>
          </p:spPr>
          <p:txBody>
            <a:bodyPr lIns="50800" tIns="50800" rIns="50800" bIns="50800" rtlCol="0" anchor="ctr"/>
            <a:lstStyle/>
            <a:p>
              <a:pPr algn="ctr">
                <a:lnSpc>
                  <a:spcPts val="2380"/>
                </a:lnSpc>
                <a:spcBef>
                  <a:spcPct val="0"/>
                </a:spcBef>
              </a:pPr>
              <a:r>
                <a:rPr lang="en-US" sz="1700">
                  <a:solidFill>
                    <a:srgbClr val="000000"/>
                  </a:solidFill>
                  <a:latin typeface="Canva Sans"/>
                  <a:ea typeface="Canva Sans"/>
                  <a:cs typeface="Canva Sans"/>
                  <a:sym typeface="Canva Sans"/>
                </a:rPr>
                <a:t>Naapurin kissa, tuo utelias karvakuono, oli ottanut tavakseen vierailla toimistossamme joka päivä. Se asteli sisään kuin se olisi ollut oma asiansa hoitamassa, häntä pystyssä ja viikset uteliaina tutkien ympäristöään. Kissan läsnäolo toi mukavaa vaihtelua työpäivään, ja monet meistä odottivatkin sen saapumista. Se teki kierroksensa pöytien ympäri, sai osakseen helliä rapsutuksia ja toisinaan jopa pienen makupalan. Toimistokissan vierailut eivät ainoastaan piristäneet päiväämme, vaan myös loivat yhteisöllisyyden tunnetta, kun kaikki odottivat innolla sen seuraavaa käyntiä. Kissan rento olemus muistutti meitä ottamaan hetken hengähdystauon ja nauttimaan pienistä iloista arjen keskellä.</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t="25580" b="34675"/>
          <a:stretch>
            <a:fillRect/>
          </a:stretch>
        </p:blipFill>
        <p:spPr>
          <a:xfrm>
            <a:off x="0" y="-268680"/>
            <a:ext cx="18288000" cy="12921683"/>
          </a:xfrm>
          <a:prstGeom prst="rect">
            <a:avLst/>
          </a:prstGeom>
        </p:spPr>
      </p:pic>
      <p:sp>
        <p:nvSpPr>
          <p:cNvPr id="3" name="TextBox 3"/>
          <p:cNvSpPr txBox="1"/>
          <p:nvPr/>
        </p:nvSpPr>
        <p:spPr>
          <a:xfrm>
            <a:off x="468175" y="7908908"/>
            <a:ext cx="17346625" cy="1907029"/>
          </a:xfrm>
          <a:prstGeom prst="rect">
            <a:avLst/>
          </a:prstGeom>
        </p:spPr>
        <p:txBody>
          <a:bodyPr lIns="0" tIns="0" rIns="0" bIns="0" rtlCol="0" anchor="t">
            <a:spAutoFit/>
          </a:bodyPr>
          <a:lstStyle/>
          <a:p>
            <a:pPr algn="l">
              <a:lnSpc>
                <a:spcPts val="3038"/>
              </a:lnSpc>
            </a:pPr>
            <a:r>
              <a:rPr lang="en-US" sz="2170" b="1">
                <a:solidFill>
                  <a:srgbClr val="FFFFFF"/>
                </a:solidFill>
                <a:latin typeface="Arimo Bold"/>
                <a:ea typeface="Arimo Bold"/>
                <a:cs typeface="Arimo Bold"/>
                <a:sym typeface="Arimo Bold"/>
              </a:rPr>
              <a:t>Päivä merellä on todella kaunis kokemus, joka jää mieleen pitkäksi aikaa. Kun aava meri levittäytyy ympärilläsi ja aurinko kimaltelee veden pinnalla, tuntuu kuin aika pysähtyisi hetkeksi. Rauhoittava aaltojen liplatus ja merituulen tuulahdus kasvoilla luovat ainutlaatuisen tunnelman, joka on sekä virkistävä että rauhoittava. Merellä voi myös nähdä erilaisia merilintuja liitelemässä tai, jos onni käy, jopa delfiinien hyppivän aallokossa -kyllä, me 🙂 -. Seikkailun ja vapauden tunne ovat käsin kosketeltavissa, ja tällainen päivä tarjoaa täydellisen mahdollisuuden irtautua arjen kiireistä.</a:t>
            </a:r>
          </a:p>
        </p:txBody>
      </p:sp>
    </p:spTree>
  </p:cSld>
  <p:clrMapOvr>
    <a:masterClrMapping/>
  </p:clrMapOvr>
  <p:timing>
    <p:tnLst>
      <p:par>
        <p:cTn id="1" dur="indefinite" restart="never" nodeType="tmRoot">
          <p:childTnLst>
            <p:video>
              <p:cMediaNode vol="0">
                <p:cTn id="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fi-FI"/>
          </a:p>
        </p:txBody>
      </p:sp>
      <p:grpSp>
        <p:nvGrpSpPr>
          <p:cNvPr id="3" name="Group 3"/>
          <p:cNvGrpSpPr/>
          <p:nvPr/>
        </p:nvGrpSpPr>
        <p:grpSpPr>
          <a:xfrm>
            <a:off x="6302755" y="7135224"/>
            <a:ext cx="11549654" cy="2782246"/>
            <a:chOff x="0" y="0"/>
            <a:chExt cx="3041884" cy="732773"/>
          </a:xfrm>
        </p:grpSpPr>
        <p:sp>
          <p:nvSpPr>
            <p:cNvPr id="4" name="Freeform 4"/>
            <p:cNvSpPr/>
            <p:nvPr/>
          </p:nvSpPr>
          <p:spPr>
            <a:xfrm>
              <a:off x="0" y="0"/>
              <a:ext cx="3041884" cy="732773"/>
            </a:xfrm>
            <a:custGeom>
              <a:avLst/>
              <a:gdLst/>
              <a:ahLst/>
              <a:cxnLst/>
              <a:rect l="l" t="t" r="r" b="b"/>
              <a:pathLst>
                <a:path w="3041884" h="732773">
                  <a:moveTo>
                    <a:pt x="11395" y="0"/>
                  </a:moveTo>
                  <a:lnTo>
                    <a:pt x="3030489" y="0"/>
                  </a:lnTo>
                  <a:cubicBezTo>
                    <a:pt x="3033511" y="0"/>
                    <a:pt x="3036410" y="1201"/>
                    <a:pt x="3038547" y="3338"/>
                  </a:cubicBezTo>
                  <a:cubicBezTo>
                    <a:pt x="3040684" y="5475"/>
                    <a:pt x="3041884" y="8373"/>
                    <a:pt x="3041884" y="11395"/>
                  </a:cubicBezTo>
                  <a:lnTo>
                    <a:pt x="3041884" y="721377"/>
                  </a:lnTo>
                  <a:cubicBezTo>
                    <a:pt x="3041884" y="724400"/>
                    <a:pt x="3040684" y="727298"/>
                    <a:pt x="3038547" y="729435"/>
                  </a:cubicBezTo>
                  <a:cubicBezTo>
                    <a:pt x="3036410" y="731572"/>
                    <a:pt x="3033511" y="732773"/>
                    <a:pt x="3030489" y="732773"/>
                  </a:cubicBezTo>
                  <a:lnTo>
                    <a:pt x="11395" y="732773"/>
                  </a:lnTo>
                  <a:cubicBezTo>
                    <a:pt x="8373" y="732773"/>
                    <a:pt x="5475" y="731572"/>
                    <a:pt x="3338" y="729435"/>
                  </a:cubicBezTo>
                  <a:cubicBezTo>
                    <a:pt x="1201" y="727298"/>
                    <a:pt x="0" y="724400"/>
                    <a:pt x="0" y="721377"/>
                  </a:cubicBezTo>
                  <a:lnTo>
                    <a:pt x="0" y="11395"/>
                  </a:lnTo>
                  <a:cubicBezTo>
                    <a:pt x="0" y="8373"/>
                    <a:pt x="1201" y="5475"/>
                    <a:pt x="3338" y="3338"/>
                  </a:cubicBezTo>
                  <a:cubicBezTo>
                    <a:pt x="5475" y="1201"/>
                    <a:pt x="8373" y="0"/>
                    <a:pt x="11395" y="0"/>
                  </a:cubicBezTo>
                  <a:close/>
                </a:path>
              </a:pathLst>
            </a:custGeom>
            <a:gradFill rotWithShape="1">
              <a:gsLst>
                <a:gs pos="0">
                  <a:srgbClr val="D8D7CA">
                    <a:alpha val="100000"/>
                  </a:srgbClr>
                </a:gs>
                <a:gs pos="50000">
                  <a:srgbClr val="6F796F">
                    <a:alpha val="100000"/>
                  </a:srgbClr>
                </a:gs>
                <a:gs pos="100000">
                  <a:srgbClr val="E4D443">
                    <a:alpha val="100000"/>
                  </a:srgbClr>
                </a:gs>
              </a:gsLst>
              <a:lin ang="0"/>
            </a:gradFill>
          </p:spPr>
          <p:txBody>
            <a:bodyPr/>
            <a:lstStyle/>
            <a:p>
              <a:endParaRPr lang="fi-FI"/>
            </a:p>
          </p:txBody>
        </p:sp>
        <p:sp>
          <p:nvSpPr>
            <p:cNvPr id="5" name="TextBox 5"/>
            <p:cNvSpPr txBox="1"/>
            <p:nvPr/>
          </p:nvSpPr>
          <p:spPr>
            <a:xfrm>
              <a:off x="0" y="-38100"/>
              <a:ext cx="3041884" cy="770873"/>
            </a:xfrm>
            <a:prstGeom prst="rect">
              <a:avLst/>
            </a:prstGeom>
          </p:spPr>
          <p:txBody>
            <a:bodyPr lIns="50800" tIns="50800" rIns="50800" bIns="50800" rtlCol="0" anchor="ctr"/>
            <a:lstStyle/>
            <a:p>
              <a:pPr algn="ctr">
                <a:lnSpc>
                  <a:spcPts val="2659"/>
                </a:lnSpc>
                <a:spcBef>
                  <a:spcPct val="0"/>
                </a:spcBef>
              </a:pPr>
              <a:r>
                <a:rPr lang="en-US" sz="1899" b="1">
                  <a:solidFill>
                    <a:srgbClr val="FFFFFF"/>
                  </a:solidFill>
                  <a:latin typeface="Canva Sans Bold"/>
                  <a:ea typeface="Canva Sans Bold"/>
                  <a:cs typeface="Canva Sans Bold"/>
                  <a:sym typeface="Canva Sans Bold"/>
                </a:rPr>
                <a:t>Työelämässä vuorovaikutus työkavereiden ja asiakkaiden kanssa on keskeisessä roolissa. Hyvät suhteet työkavereihin voivat parantaa työilmapiiriä ja tehostaa yhteistyötä, mikä puolestaan voi johtaa parempiin lopputuloksiin. Tärkeitä taitoja tässä ovat selkeä viestintä, kuuntelutaito ja empatia. Asiakkaiden kanssa toimiessa on tärkeää ymmärtää heidän tarpeensa ja tarjota ratkaisuja, jotka vastaavat näihin tarpeisiin. Asiakassuhteiden hoitaminen vaatii usein kärsivällisyyttä, joustavuutta ja kykyä ratkaista ongelmia. Yhdessä nämä suhteet muodostavat perustan onnistuneelle työympäristölle, jossa kaikkien osapuolten tarpeet ja odotukset otetaan huomioon ja pyritään yhteistyössä saavuttamaan yhteiset tavoitteet.</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Freeform 2"/>
          <p:cNvSpPr/>
          <p:nvPr/>
        </p:nvSpPr>
        <p:spPr>
          <a:xfrm>
            <a:off x="266175" y="-4774620"/>
            <a:ext cx="18282623" cy="25486041"/>
          </a:xfrm>
          <a:custGeom>
            <a:avLst/>
            <a:gdLst/>
            <a:ahLst/>
            <a:cxnLst/>
            <a:rect l="l" t="t" r="r" b="b"/>
            <a:pathLst>
              <a:path w="18282623" h="25486041">
                <a:moveTo>
                  <a:pt x="0" y="0"/>
                </a:moveTo>
                <a:lnTo>
                  <a:pt x="18282624" y="0"/>
                </a:lnTo>
                <a:lnTo>
                  <a:pt x="18282624" y="25486041"/>
                </a:lnTo>
                <a:lnTo>
                  <a:pt x="0" y="25486041"/>
                </a:lnTo>
                <a:lnTo>
                  <a:pt x="0" y="0"/>
                </a:lnTo>
                <a:close/>
              </a:path>
            </a:pathLst>
          </a:custGeom>
          <a:blipFill>
            <a:blip r:embed="rId2"/>
            <a:stretch>
              <a:fillRect l="-658" t="-34339" r="-351" b="-22472"/>
            </a:stretch>
          </a:blipFill>
        </p:spPr>
        <p:txBody>
          <a:bodyPr/>
          <a:lstStyle/>
          <a:p>
            <a:endParaRPr lang="fi-FI"/>
          </a:p>
        </p:txBody>
      </p:sp>
      <p:sp>
        <p:nvSpPr>
          <p:cNvPr id="3" name="TextBox 3"/>
          <p:cNvSpPr txBox="1"/>
          <p:nvPr/>
        </p:nvSpPr>
        <p:spPr>
          <a:xfrm>
            <a:off x="2776923" y="5086350"/>
            <a:ext cx="7074484" cy="3515215"/>
          </a:xfrm>
          <a:prstGeom prst="rect">
            <a:avLst/>
          </a:prstGeom>
        </p:spPr>
        <p:txBody>
          <a:bodyPr lIns="0" tIns="0" rIns="0" bIns="0" rtlCol="0" anchor="t">
            <a:spAutoFit/>
          </a:bodyPr>
          <a:lstStyle/>
          <a:p>
            <a:pPr algn="l">
              <a:lnSpc>
                <a:spcPts val="3122"/>
              </a:lnSpc>
            </a:pPr>
            <a:r>
              <a:rPr lang="en-US" sz="2230">
                <a:solidFill>
                  <a:srgbClr val="FFFFFF"/>
                </a:solidFill>
                <a:latin typeface="Arimo"/>
                <a:ea typeface="Arimo"/>
                <a:cs typeface="Arimo"/>
                <a:sym typeface="Arimo"/>
              </a:rPr>
              <a:t>On kuukauden mittaisen some-oppimisen jälkeen! Sosiaalinen media voi olla voimakas työkalu, joka avaa ovia uusille tiedoille, verkostoitumiselle ja itsensä ilmaisulle. Kun käytät somea oppimiseen, voit löytää inspiroivia sisältöjä, liittyä yhteisöihin, jotka jakavat samanlaiset mielenkiinnon kohteet, ja oppia asiantuntijoilta ympäri maailmaa. Tämä positiivinen kokemus voi johtaa henkilökohtaiseen kasvuun ja lisätä itseluottamusta.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grpSp>
        <p:nvGrpSpPr>
          <p:cNvPr id="2" name="Group 2"/>
          <p:cNvGrpSpPr/>
          <p:nvPr/>
        </p:nvGrpSpPr>
        <p:grpSpPr>
          <a:xfrm>
            <a:off x="8001000" y="4000500"/>
            <a:ext cx="2286000" cy="2286000"/>
            <a:chOff x="0" y="0"/>
            <a:chExt cx="3048000" cy="3048000"/>
          </a:xfrm>
        </p:grpSpPr>
        <p:sp>
          <p:nvSpPr>
            <p:cNvPr id="3" name="Freeform 3"/>
            <p:cNvSpPr/>
            <p:nvPr/>
          </p:nvSpPr>
          <p:spPr>
            <a:xfrm>
              <a:off x="0" y="0"/>
              <a:ext cx="3048000" cy="2946400"/>
            </a:xfrm>
            <a:custGeom>
              <a:avLst/>
              <a:gdLst/>
              <a:ahLst/>
              <a:cxnLst/>
              <a:rect l="l" t="t" r="r" b="b"/>
              <a:pathLst>
                <a:path w="3048000" h="2946400">
                  <a:moveTo>
                    <a:pt x="0" y="0"/>
                  </a:moveTo>
                  <a:lnTo>
                    <a:pt x="3048000" y="0"/>
                  </a:lnTo>
                  <a:lnTo>
                    <a:pt x="3048000" y="2946400"/>
                  </a:lnTo>
                  <a:lnTo>
                    <a:pt x="0" y="2946400"/>
                  </a:lnTo>
                  <a:close/>
                </a:path>
              </a:pathLst>
            </a:custGeom>
            <a:solidFill>
              <a:srgbClr val="83C3FF"/>
            </a:solidFill>
          </p:spPr>
          <p:txBody>
            <a:bodyPr/>
            <a:lstStyle/>
            <a:p>
              <a:endParaRPr lang="fi-FI"/>
            </a:p>
          </p:txBody>
        </p:sp>
        <p:sp>
          <p:nvSpPr>
            <p:cNvPr id="4" name="Freeform 4"/>
            <p:cNvSpPr/>
            <p:nvPr/>
          </p:nvSpPr>
          <p:spPr>
            <a:xfrm>
              <a:off x="0" y="0"/>
              <a:ext cx="3048000" cy="3048000"/>
            </a:xfrm>
            <a:custGeom>
              <a:avLst/>
              <a:gdLst/>
              <a:ahLst/>
              <a:cxnLst/>
              <a:rect l="l" t="t" r="r" b="b"/>
              <a:pathLst>
                <a:path w="3048000" h="3048000">
                  <a:moveTo>
                    <a:pt x="0" y="2946400"/>
                  </a:moveTo>
                  <a:lnTo>
                    <a:pt x="3048000" y="2946400"/>
                  </a:lnTo>
                  <a:lnTo>
                    <a:pt x="2921000" y="3048000"/>
                  </a:lnTo>
                  <a:cubicBezTo>
                    <a:pt x="2921000" y="3048000"/>
                    <a:pt x="1930400" y="2971800"/>
                    <a:pt x="1828800" y="2971800"/>
                  </a:cubicBezTo>
                  <a:lnTo>
                    <a:pt x="1219200" y="2971800"/>
                  </a:lnTo>
                  <a:cubicBezTo>
                    <a:pt x="1117600" y="2971800"/>
                    <a:pt x="127000" y="3048000"/>
                    <a:pt x="127000" y="3048000"/>
                  </a:cubicBezTo>
                  <a:lnTo>
                    <a:pt x="0" y="2946400"/>
                  </a:lnTo>
                  <a:lnTo>
                    <a:pt x="0" y="0"/>
                  </a:lnTo>
                  <a:lnTo>
                    <a:pt x="3048000" y="0"/>
                  </a:lnTo>
                  <a:lnTo>
                    <a:pt x="3048000" y="2946400"/>
                  </a:lnTo>
                  <a:lnTo>
                    <a:pt x="12700" y="2946400"/>
                  </a:lnTo>
                  <a:lnTo>
                    <a:pt x="12700" y="2933700"/>
                  </a:lnTo>
                  <a:lnTo>
                    <a:pt x="3035300" y="2933700"/>
                  </a:lnTo>
                  <a:lnTo>
                    <a:pt x="3035300" y="12700"/>
                  </a:lnTo>
                  <a:lnTo>
                    <a:pt x="12700" y="12700"/>
                  </a:lnTo>
                  <a:lnTo>
                    <a:pt x="12700" y="2946400"/>
                  </a:lnTo>
                </a:path>
              </a:pathLst>
            </a:custGeom>
            <a:solidFill>
              <a:srgbClr val="394C60">
                <a:alpha val="784"/>
              </a:srgbClr>
            </a:solidFill>
          </p:spPr>
          <p:txBody>
            <a:bodyPr/>
            <a:lstStyle/>
            <a:p>
              <a:endParaRPr lang="fi-FI"/>
            </a:p>
          </p:txBody>
        </p:sp>
        <p:sp>
          <p:nvSpPr>
            <p:cNvPr id="5" name="TextBox 5"/>
            <p:cNvSpPr txBox="1"/>
            <p:nvPr/>
          </p:nvSpPr>
          <p:spPr>
            <a:xfrm>
              <a:off x="0" y="-28575"/>
              <a:ext cx="3048000" cy="2517775"/>
            </a:xfrm>
            <a:prstGeom prst="rect">
              <a:avLst/>
            </a:prstGeom>
          </p:spPr>
          <p:txBody>
            <a:bodyPr lIns="203200" tIns="203200" rIns="203200" bIns="203200" rtlCol="0" anchor="t"/>
            <a:lstStyle/>
            <a:p>
              <a:pPr algn="l">
                <a:lnSpc>
                  <a:spcPts val="2240"/>
                </a:lnSpc>
              </a:pPr>
              <a:endParaRPr/>
            </a:p>
          </p:txBody>
        </p:sp>
      </p:grpSp>
      <p:sp>
        <p:nvSpPr>
          <p:cNvPr id="6" name="Freeform 6"/>
          <p:cNvSpPr/>
          <p:nvPr/>
        </p:nvSpPr>
        <p:spPr>
          <a:xfrm>
            <a:off x="0" y="-14645138"/>
            <a:ext cx="18288000" cy="39577277"/>
          </a:xfrm>
          <a:custGeom>
            <a:avLst/>
            <a:gdLst/>
            <a:ahLst/>
            <a:cxnLst/>
            <a:rect l="l" t="t" r="r" b="b"/>
            <a:pathLst>
              <a:path w="18288000" h="39577277">
                <a:moveTo>
                  <a:pt x="0" y="0"/>
                </a:moveTo>
                <a:lnTo>
                  <a:pt x="18288000" y="0"/>
                </a:lnTo>
                <a:lnTo>
                  <a:pt x="18288000" y="39577276"/>
                </a:lnTo>
                <a:lnTo>
                  <a:pt x="0" y="39577276"/>
                </a:lnTo>
                <a:lnTo>
                  <a:pt x="0" y="0"/>
                </a:lnTo>
                <a:close/>
              </a:path>
            </a:pathLst>
          </a:custGeom>
          <a:blipFill>
            <a:blip r:embed="rId2"/>
            <a:stretch>
              <a:fillRect/>
            </a:stretch>
          </a:blipFill>
        </p:spPr>
        <p:txBody>
          <a:bodyPr/>
          <a:lstStyle/>
          <a:p>
            <a:endParaRPr lang="fi-FI"/>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Freeform 2"/>
          <p:cNvSpPr/>
          <p:nvPr/>
        </p:nvSpPr>
        <p:spPr>
          <a:xfrm>
            <a:off x="0" y="-11169650"/>
            <a:ext cx="18288000" cy="32512000"/>
          </a:xfrm>
          <a:custGeom>
            <a:avLst/>
            <a:gdLst/>
            <a:ahLst/>
            <a:cxnLst/>
            <a:rect l="l" t="t" r="r" b="b"/>
            <a:pathLst>
              <a:path w="18288000" h="32512000">
                <a:moveTo>
                  <a:pt x="0" y="0"/>
                </a:moveTo>
                <a:lnTo>
                  <a:pt x="18288000" y="0"/>
                </a:lnTo>
                <a:lnTo>
                  <a:pt x="18288000" y="32512000"/>
                </a:lnTo>
                <a:lnTo>
                  <a:pt x="0" y="32512000"/>
                </a:lnTo>
                <a:lnTo>
                  <a:pt x="0" y="0"/>
                </a:lnTo>
                <a:close/>
              </a:path>
            </a:pathLst>
          </a:custGeom>
          <a:blipFill>
            <a:blip r:embed="rId2"/>
            <a:stretch>
              <a:fillRect/>
            </a:stretch>
          </a:blipFill>
        </p:spPr>
        <p:txBody>
          <a:bodyPr/>
          <a:lstStyle/>
          <a:p>
            <a:endParaRPr lang="fi-FI"/>
          </a:p>
        </p:txBody>
      </p:sp>
      <p:grpSp>
        <p:nvGrpSpPr>
          <p:cNvPr id="3" name="Group 3"/>
          <p:cNvGrpSpPr/>
          <p:nvPr/>
        </p:nvGrpSpPr>
        <p:grpSpPr>
          <a:xfrm>
            <a:off x="8301017" y="1668282"/>
            <a:ext cx="4198838" cy="6894169"/>
            <a:chOff x="0" y="0"/>
            <a:chExt cx="1105867" cy="1815748"/>
          </a:xfrm>
        </p:grpSpPr>
        <p:sp>
          <p:nvSpPr>
            <p:cNvPr id="4" name="Freeform 4"/>
            <p:cNvSpPr/>
            <p:nvPr/>
          </p:nvSpPr>
          <p:spPr>
            <a:xfrm>
              <a:off x="0" y="0"/>
              <a:ext cx="1105867" cy="1815748"/>
            </a:xfrm>
            <a:custGeom>
              <a:avLst/>
              <a:gdLst/>
              <a:ahLst/>
              <a:cxnLst/>
              <a:rect l="l" t="t" r="r" b="b"/>
              <a:pathLst>
                <a:path w="1105867" h="1815748">
                  <a:moveTo>
                    <a:pt x="31345" y="0"/>
                  </a:moveTo>
                  <a:lnTo>
                    <a:pt x="1074522" y="0"/>
                  </a:lnTo>
                  <a:cubicBezTo>
                    <a:pt x="1082835" y="0"/>
                    <a:pt x="1090808" y="3302"/>
                    <a:pt x="1096686" y="9181"/>
                  </a:cubicBezTo>
                  <a:cubicBezTo>
                    <a:pt x="1102564" y="15059"/>
                    <a:pt x="1105867" y="23032"/>
                    <a:pt x="1105867" y="31345"/>
                  </a:cubicBezTo>
                  <a:lnTo>
                    <a:pt x="1105867" y="1784403"/>
                  </a:lnTo>
                  <a:cubicBezTo>
                    <a:pt x="1105867" y="1792716"/>
                    <a:pt x="1102564" y="1800689"/>
                    <a:pt x="1096686" y="1806567"/>
                  </a:cubicBezTo>
                  <a:cubicBezTo>
                    <a:pt x="1090808" y="1812446"/>
                    <a:pt x="1082835" y="1815748"/>
                    <a:pt x="1074522" y="1815748"/>
                  </a:cubicBezTo>
                  <a:lnTo>
                    <a:pt x="31345" y="1815748"/>
                  </a:lnTo>
                  <a:cubicBezTo>
                    <a:pt x="23032" y="1815748"/>
                    <a:pt x="15059" y="1812446"/>
                    <a:pt x="9181" y="1806567"/>
                  </a:cubicBezTo>
                  <a:cubicBezTo>
                    <a:pt x="3302" y="1800689"/>
                    <a:pt x="0" y="1792716"/>
                    <a:pt x="0" y="1784403"/>
                  </a:cubicBezTo>
                  <a:lnTo>
                    <a:pt x="0" y="31345"/>
                  </a:lnTo>
                  <a:cubicBezTo>
                    <a:pt x="0" y="23032"/>
                    <a:pt x="3302" y="15059"/>
                    <a:pt x="9181" y="9181"/>
                  </a:cubicBezTo>
                  <a:cubicBezTo>
                    <a:pt x="15059" y="3302"/>
                    <a:pt x="23032" y="0"/>
                    <a:pt x="31345" y="0"/>
                  </a:cubicBezTo>
                  <a:close/>
                </a:path>
              </a:pathLst>
            </a:custGeom>
            <a:gradFill rotWithShape="1">
              <a:gsLst>
                <a:gs pos="0">
                  <a:srgbClr val="D8D7CA">
                    <a:alpha val="100000"/>
                  </a:srgbClr>
                </a:gs>
                <a:gs pos="50000">
                  <a:srgbClr val="6F796F">
                    <a:alpha val="100000"/>
                  </a:srgbClr>
                </a:gs>
                <a:gs pos="100000">
                  <a:srgbClr val="E4D443">
                    <a:alpha val="100000"/>
                  </a:srgbClr>
                </a:gs>
              </a:gsLst>
              <a:lin ang="0"/>
            </a:gradFill>
          </p:spPr>
          <p:txBody>
            <a:bodyPr/>
            <a:lstStyle/>
            <a:p>
              <a:endParaRPr lang="fi-FI"/>
            </a:p>
          </p:txBody>
        </p:sp>
        <p:sp>
          <p:nvSpPr>
            <p:cNvPr id="5" name="TextBox 5"/>
            <p:cNvSpPr txBox="1"/>
            <p:nvPr/>
          </p:nvSpPr>
          <p:spPr>
            <a:xfrm>
              <a:off x="0" y="-19050"/>
              <a:ext cx="1105867" cy="1834798"/>
            </a:xfrm>
            <a:prstGeom prst="rect">
              <a:avLst/>
            </a:prstGeom>
          </p:spPr>
          <p:txBody>
            <a:bodyPr lIns="50800" tIns="50800" rIns="50800" bIns="50800" rtlCol="0" anchor="ctr"/>
            <a:lstStyle/>
            <a:p>
              <a:pPr algn="ctr">
                <a:lnSpc>
                  <a:spcPts val="2240"/>
                </a:lnSpc>
              </a:pPr>
              <a:r>
                <a:rPr lang="en-US" sz="1600">
                  <a:solidFill>
                    <a:srgbClr val="000000"/>
                  </a:solidFill>
                  <a:latin typeface="TT Hoves"/>
                  <a:ea typeface="TT Hoves"/>
                  <a:cs typeface="TT Hoves"/>
                  <a:sym typeface="TT Hoves"/>
                </a:rPr>
                <a:t>Sea Clean Up Day on hieno tilaisuus yhdistää ympäristötietoisuus ja yhteisön voima yhteisen hyvän edistämiseksi. Järjestettäessä ohjelmapalveluja tällaiselle tapahtumalle, turvallisuuden huomioiminen on ensiarvoisen tärkeää. Ensinnäkin, osallistujille tulee tarjota selkeät ohjeet siitä, miten toimia vesillä, mukaan lukien oikeat välineet, kuten pelastusliivit ja muut suojavarusteet. Lisäksi on tärkeää, että alueelle on järjestetty riittävä määrä valvontahenkilökuntaa, joka voi puuttua mahdollisiin hätätilanteisiin nopeasti. Tiedottaminen sääolosuhteista ja mahdollisista riskeistä, kuten voimakkaista virtauksista tai terävistä esineistä vedessä, auttaa myös varmistamaan osallistujien turvallisuuden. Lopuksi, on suositeltavaa, että kaikilla osallistujilla on perustiedot ensiaputaidoista, jotta he voivat auttaa toisiaan tarvittaessa. Näiden toimenpiteiden avulla Sea Clean Up Day on turvallinen tapahtuma kaikille osanottajille.</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fi-FI"/>
          </a:p>
        </p:txBody>
      </p:sp>
      <p:sp>
        <p:nvSpPr>
          <p:cNvPr id="3" name="TextBox 3"/>
          <p:cNvSpPr txBox="1"/>
          <p:nvPr/>
        </p:nvSpPr>
        <p:spPr>
          <a:xfrm>
            <a:off x="295174" y="167430"/>
            <a:ext cx="10036031" cy="3573906"/>
          </a:xfrm>
          <a:prstGeom prst="rect">
            <a:avLst/>
          </a:prstGeom>
        </p:spPr>
        <p:txBody>
          <a:bodyPr lIns="0" tIns="0" rIns="0" bIns="0" rtlCol="0" anchor="t">
            <a:spAutoFit/>
          </a:bodyPr>
          <a:lstStyle/>
          <a:p>
            <a:pPr algn="l">
              <a:lnSpc>
                <a:spcPts val="4714"/>
              </a:lnSpc>
            </a:pPr>
            <a:r>
              <a:rPr lang="en-US" sz="3367" i="1">
                <a:solidFill>
                  <a:srgbClr val="5CE1E6"/>
                </a:solidFill>
                <a:latin typeface="Arimo Italics"/>
                <a:ea typeface="Arimo Italics"/>
                <a:cs typeface="Arimo Italics"/>
                <a:sym typeface="Arimo Italics"/>
              </a:rPr>
              <a:t>Uskomaton kokemus! Olen kiitollinen! Motivoiva ja palkitseva harjoittelu voi todella viedä eteenpäin tavoitteiden saavuttamisessa. Muista nauttia matkasta ja antaa itsellesi tunnustusta saavutuksistasi. Jatka samalla innolla ja pidä positiivinen asenne yllä!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6a30bd4ebc9b713138481985a31de48">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ba19d772ba16d7292123c2d80ee10f16"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71123A-31F1-4D0F-A03D-5D56E300AE3F}">
  <ds:schemaRefs>
    <ds:schemaRef ds:uri="http://schemas.microsoft.com/office/2006/metadata/properties"/>
    <ds:schemaRef ds:uri="http://schemas.microsoft.com/office/2006/documentManagement/types"/>
    <ds:schemaRef ds:uri="http://purl.org/dc/elements/1.1/"/>
    <ds:schemaRef ds:uri="http://purl.org/dc/dcmitype/"/>
    <ds:schemaRef ds:uri="76be92a1-9c2e-45bd-bc7a-77e2bc8acba2"/>
    <ds:schemaRef ds:uri="http://www.w3.org/XML/1998/namespace"/>
    <ds:schemaRef ds:uri="http://purl.org/dc/terms/"/>
    <ds:schemaRef ds:uri="99c4edd6-4692-4bdc-b7c2-f7fdb8cf042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9861DB48-C9F9-4C74-9E59-FEA051B2AED6}">
  <ds:schemaRefs>
    <ds:schemaRef ds:uri="http://schemas.microsoft.com/sharepoint/v3/contenttype/forms"/>
  </ds:schemaRefs>
</ds:datastoreItem>
</file>

<file path=customXml/itemProps3.xml><?xml version="1.0" encoding="utf-8"?>
<ds:datastoreItem xmlns:ds="http://schemas.openxmlformats.org/officeDocument/2006/customXml" ds:itemID="{B6BC7D32-7F10-41FE-B1A7-9014D7ACC9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TotalTime>
  <Words>1369</Words>
  <Application>Microsoft Office PowerPoint</Application>
  <PresentationFormat>Mukautettu</PresentationFormat>
  <Paragraphs>111</Paragraphs>
  <Slides>19</Slides>
  <Notes>0</Notes>
  <HiddenSlides>0</HiddenSlides>
  <MMClips>3</MMClips>
  <ScaleCrop>false</ScaleCrop>
  <HeadingPairs>
    <vt:vector size="6" baseType="variant">
      <vt:variant>
        <vt:lpstr>Käytetyt fontit</vt:lpstr>
      </vt:variant>
      <vt:variant>
        <vt:i4>12</vt:i4>
      </vt:variant>
      <vt:variant>
        <vt:lpstr>Teema</vt:lpstr>
      </vt:variant>
      <vt:variant>
        <vt:i4>1</vt:i4>
      </vt:variant>
      <vt:variant>
        <vt:lpstr>Dian otsikot</vt:lpstr>
      </vt:variant>
      <vt:variant>
        <vt:i4>19</vt:i4>
      </vt:variant>
    </vt:vector>
  </HeadingPairs>
  <TitlesOfParts>
    <vt:vector size="32" baseType="lpstr">
      <vt:lpstr>TT Hoves</vt:lpstr>
      <vt:lpstr>Arimo Bold</vt:lpstr>
      <vt:lpstr>Arimo Italics</vt:lpstr>
      <vt:lpstr>Canva Sans Bold</vt:lpstr>
      <vt:lpstr>Poppins</vt:lpstr>
      <vt:lpstr>Anton</vt:lpstr>
      <vt:lpstr>Arial</vt:lpstr>
      <vt:lpstr>Calibri</vt:lpstr>
      <vt:lpstr>Antonio Bold</vt:lpstr>
      <vt:lpstr>Arimo</vt:lpstr>
      <vt:lpstr>Poppins Bold</vt:lpstr>
      <vt:lpstr>Canva Sans</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THaimaa kv-jakso</dc:title>
  <dc:creator>Oona Haanpää</dc:creator>
  <cp:lastModifiedBy>Oona Haanpää</cp:lastModifiedBy>
  <cp:revision>2</cp:revision>
  <dcterms:created xsi:type="dcterms:W3CDTF">2006-08-16T00:00:00Z</dcterms:created>
  <dcterms:modified xsi:type="dcterms:W3CDTF">2026-04-13T13:05:30Z</dcterms:modified>
  <dc:identifier>DAHFgX_lV3w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