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92" r:id="rId5"/>
  </p:sldMasterIdLst>
  <p:sldIdLst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2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327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3689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DFDC5-4EDB-054D-F237-298E1D1CB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69609C-A60D-DF49-FBC0-619182C01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0ACE8-3B22-65E2-3D8D-B13B0903A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86732-6FD6-E553-9AC0-DC3270CB4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1E8C9-AAE5-8F80-F1B0-2AB4860AB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B12697-B0A5-7203-9F52-CFCC0E74B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3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478D8-D32A-03FC-4547-E2539C68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81ED2-BC8B-5683-990D-A171487A9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312CA-6184-781F-5649-9D3A07C43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2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7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2605-33D2-AD54-3286-D940B7701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B3125-DF3C-2221-A8F9-B98671AA7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1C2D-FACA-FC1E-A915-8DA629BB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17D2-0BB9-634C-99CA-867487F5F84D}" type="datetimeFigureOut">
              <a:rPr lang="en-FI" smtClean="0"/>
              <a:t>04/27/2026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D4E36-A1CC-B483-4FF0-7903B09F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0112-439C-5A54-4D95-5B54B39D9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8506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02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6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8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4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3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200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09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C4317D2-0BB9-634C-99CA-867487F5F84D}" type="datetimeFigureOut">
              <a:rPr lang="en-FI" smtClean="0"/>
              <a:t>04/27/2026</a:t>
            </a:fld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691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27.4.2026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005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hybrislehti.net/hybris-12012/kuluttajan-eettisen-valinnan-vaikeus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keudanmatkassa.com/801-2/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F0736-7525-DB41-E107-8A155EEFC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Matkaraportti </a:t>
            </a:r>
            <a:br>
              <a:rPr lang="fi-FI" dirty="0"/>
            </a:br>
            <a:r>
              <a:rPr lang="fi-FI" dirty="0"/>
              <a:t>-pohja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9130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60C6B1-E00A-96C6-D224-B921984F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Ohjeita raportin tekoon: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2944E7-B56B-8124-AD5B-ACCCC5310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37426"/>
            <a:ext cx="10304417" cy="4327204"/>
          </a:xfrm>
        </p:spPr>
        <p:txBody>
          <a:bodyPr/>
          <a:lstStyle/>
          <a:p>
            <a:r>
              <a:rPr lang="fi-FI" sz="1200" dirty="0"/>
              <a:t>Vastaa </a:t>
            </a:r>
            <a:r>
              <a:rPr lang="fi-FI" sz="1200" dirty="0" err="1"/>
              <a:t>kv</a:t>
            </a:r>
            <a:r>
              <a:rPr lang="fi-FI" sz="1200" dirty="0"/>
              <a:t>-jaksoasi koskeviin kysymyksiin. </a:t>
            </a:r>
          </a:p>
          <a:p>
            <a:r>
              <a:rPr lang="fi-FI" sz="1200" dirty="0"/>
              <a:t>Vastaa mielellään ainakin yhdellä esimerkillä kysymyksiin</a:t>
            </a:r>
            <a:r>
              <a:rPr lang="fi-FI" sz="1200" b="1" dirty="0"/>
              <a:t>, älä vastaa ”en tiedä” tai ”ei mitään” </a:t>
            </a:r>
          </a:p>
          <a:p>
            <a:r>
              <a:rPr lang="fi-FI" sz="1200" dirty="0"/>
              <a:t>Voit vapaasti muokata tätä diaesitystä, lisääthän lisäsivuja, kuvia ja halutessasi videoita. </a:t>
            </a:r>
          </a:p>
          <a:p>
            <a:pPr lvl="1"/>
            <a:r>
              <a:rPr lang="fi-FI" sz="1100" dirty="0"/>
              <a:t>Omannäköisen matkaraportin saat luomalla uuden diaesityspohjan. </a:t>
            </a:r>
          </a:p>
          <a:p>
            <a:pPr lvl="1"/>
            <a:r>
              <a:rPr lang="fi-FI" sz="1100" dirty="0">
                <a:highlight>
                  <a:srgbClr val="FFFF00"/>
                </a:highlight>
              </a:rPr>
              <a:t>Huom. </a:t>
            </a:r>
            <a:r>
              <a:rPr lang="fi-FI" sz="1100" b="1" dirty="0"/>
              <a:t>Poista pohjasta / raportistasi turhat diat, kuten tämä dia</a:t>
            </a:r>
          </a:p>
          <a:p>
            <a:r>
              <a:rPr lang="fi-FI" sz="1200" dirty="0"/>
              <a:t>Tässä dokumentissa kysytyt asiat on läpikäytävä matkaraportissa tavalla tai toisella</a:t>
            </a:r>
          </a:p>
          <a:p>
            <a:pPr marL="0" indent="0">
              <a:buNone/>
            </a:pPr>
            <a:endParaRPr lang="fi-FI" sz="1200" dirty="0"/>
          </a:p>
          <a:p>
            <a:r>
              <a:rPr lang="fi-FI" sz="1200" dirty="0"/>
              <a:t>Huolellisen matkaraportin tehtyäsi, osaamisesi tunnustetaan seuraavissa opinnoissa: </a:t>
            </a:r>
          </a:p>
          <a:p>
            <a:pPr lvl="1"/>
            <a:r>
              <a:rPr lang="fi-FI" sz="1200" dirty="0"/>
              <a:t>Kansainvälisessä työympäristössä toiminen 15 </a:t>
            </a:r>
            <a:r>
              <a:rPr lang="fi-FI" sz="1200" dirty="0" err="1"/>
              <a:t>osp</a:t>
            </a:r>
            <a:r>
              <a:rPr lang="fi-FI" sz="1200" dirty="0"/>
              <a:t> </a:t>
            </a:r>
            <a:r>
              <a:rPr lang="fi-FI" sz="1050" dirty="0"/>
              <a:t>(Ammatillinen valinnainen, paikallisesti tarjottava tutkinnonosassa). </a:t>
            </a:r>
          </a:p>
          <a:p>
            <a:pPr lvl="1"/>
            <a:r>
              <a:rPr lang="fi-FI" sz="1200" dirty="0"/>
              <a:t>Ammatilliset opinnot tapauskohtaisesti. Kannustamme opiskelijoita täyttämään oppimispäiväkirjaa jaksolta. Kysy ammatillisista opinnoista vastaavalta opettajaltasi osaamisesi osoittamisen tavoista ja aiheista, joihin vastata osana tätä matkaraporttiasi. </a:t>
            </a:r>
          </a:p>
          <a:p>
            <a:pPr lvl="1"/>
            <a:r>
              <a:rPr lang="fi-FI" sz="1200" dirty="0" err="1"/>
              <a:t>Yto</a:t>
            </a:r>
            <a:r>
              <a:rPr lang="fi-FI" sz="1200" dirty="0"/>
              <a:t>-aineiden osalta:</a:t>
            </a:r>
          </a:p>
          <a:p>
            <a:pPr lvl="2"/>
            <a:r>
              <a:rPr lang="fi-FI" sz="800" dirty="0" err="1"/>
              <a:t>Kv</a:t>
            </a:r>
            <a:r>
              <a:rPr lang="fi-FI" sz="800" dirty="0"/>
              <a:t>-jaksoilla </a:t>
            </a:r>
            <a:r>
              <a:rPr lang="fi-FI" sz="800" dirty="0" err="1"/>
              <a:t>ytoja</a:t>
            </a:r>
            <a:r>
              <a:rPr lang="fi-FI" sz="800" dirty="0"/>
              <a:t> voi suorittaa verkko-opintoina. Verkko-opinnoille ilmoittaudutaan ennen </a:t>
            </a:r>
            <a:r>
              <a:rPr lang="fi-FI" sz="800" dirty="0" err="1"/>
              <a:t>kv</a:t>
            </a:r>
            <a:r>
              <a:rPr lang="fi-FI" sz="800" dirty="0"/>
              <a:t>-jaksoa kyseisen opinnon opettajalle. Tässä vaiheessa on hyvä kertoa </a:t>
            </a:r>
            <a:r>
              <a:rPr lang="fi-FI" sz="800" dirty="0" err="1"/>
              <a:t>yto</a:t>
            </a:r>
            <a:r>
              <a:rPr lang="fi-FI" sz="800" dirty="0"/>
              <a:t>-opettajalle, että on lähdössä </a:t>
            </a:r>
            <a:r>
              <a:rPr lang="fi-FI" sz="800" dirty="0" err="1"/>
              <a:t>kv</a:t>
            </a:r>
            <a:r>
              <a:rPr lang="fi-FI" sz="800" dirty="0"/>
              <a:t>-jaksolle, jolloin opettaja osaa tämän huomioida ohjeistuksessaan. </a:t>
            </a:r>
          </a:p>
          <a:p>
            <a:pPr lvl="2"/>
            <a:r>
              <a:rPr lang="fi-FI" sz="800" dirty="0"/>
              <a:t>Jos opiskelija aikoo hankkia osaamista kyseiseen osa-alueeseen </a:t>
            </a:r>
            <a:r>
              <a:rPr lang="fi-FI" sz="800" dirty="0" err="1"/>
              <a:t>kv</a:t>
            </a:r>
            <a:r>
              <a:rPr lang="fi-FI" sz="800" dirty="0"/>
              <a:t>-jaksolla muutoin, kuin verkko-opinnon avulla, tulee tämä sopia kyseisen </a:t>
            </a:r>
            <a:r>
              <a:rPr lang="fi-FI" sz="800" dirty="0" err="1"/>
              <a:t>yto</a:t>
            </a:r>
            <a:r>
              <a:rPr lang="fi-FI" sz="800" dirty="0"/>
              <a:t>-osa-alueen opettajan kanssa etukäteen. Tällöin opettaja ohjeistaa osaamisen hankkimisen sisällöt sekä sovitaan osaamisen näytön keinot.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D1F8D9D-448D-4B8E-E460-C2C536F61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64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2F36D9-4DFA-A8F3-5E32-4CE4A55B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Vinkit matkaraporttiin: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2CD01-9EA5-2C2C-E2BB-C58F05C30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89185"/>
            <a:ext cx="10304417" cy="4275445"/>
          </a:xfrm>
        </p:spPr>
        <p:txBody>
          <a:bodyPr/>
          <a:lstStyle/>
          <a:p>
            <a:r>
              <a:rPr lang="fi-FI" u="sng" dirty="0"/>
              <a:t>Kuvat</a:t>
            </a:r>
            <a:r>
              <a:rPr lang="fi-FI" dirty="0"/>
              <a:t> ovat aina suuri plussa!</a:t>
            </a:r>
            <a:br>
              <a:rPr lang="fi-FI" dirty="0"/>
            </a:br>
            <a:r>
              <a:rPr lang="fi-FI" dirty="0"/>
              <a:t>Ne elävöittävät matkaraporttia ja lukija saa enemmän irti kokemuksestasi</a:t>
            </a:r>
            <a:br>
              <a:rPr lang="fi-FI" dirty="0"/>
            </a:br>
            <a:r>
              <a:rPr lang="fi-FI" dirty="0"/>
              <a:t>Voit liittää kuvat erillisiin diapohjiin (tai blogiin, google -</a:t>
            </a:r>
            <a:r>
              <a:rPr lang="fi-FI" dirty="0" err="1"/>
              <a:t>sites</a:t>
            </a:r>
            <a:r>
              <a:rPr lang="fi-FI" dirty="0"/>
              <a:t> sivustolle, jos teet raportin sinne).</a:t>
            </a:r>
          </a:p>
          <a:p>
            <a:pPr marL="342900" indent="-342900"/>
            <a:r>
              <a:rPr lang="fi-FI" dirty="0"/>
              <a:t>Luo lisää diasivuja vastataksesi kysymyksiin. Vastaa pidemmin kuin yhdellä lauseella. </a:t>
            </a:r>
          </a:p>
          <a:p>
            <a:pPr marL="342900" indent="-342900"/>
            <a:r>
              <a:rPr lang="fi-FI" dirty="0"/>
              <a:t>Kerro kokemuksestasi omilla sanoillasi. Tee raportista näköisesi. Omakohtaiset esimerkit ovat raportin suola</a:t>
            </a:r>
          </a:p>
          <a:p>
            <a:pPr marL="342900" indent="-342900"/>
            <a:r>
              <a:rPr lang="fi-FI" dirty="0"/>
              <a:t>Kun teet raporttia, mieti millaista raporttia sinusta olisi mielenkiintoista lukea jos olisit vasta lähdössä </a:t>
            </a:r>
            <a:r>
              <a:rPr lang="fi-FI" dirty="0" err="1"/>
              <a:t>kv</a:t>
            </a:r>
            <a:r>
              <a:rPr lang="fi-FI" dirty="0"/>
              <a:t>-jaksolle</a:t>
            </a:r>
          </a:p>
          <a:p>
            <a:endParaRPr lang="fi-FI" dirty="0"/>
          </a:p>
          <a:p>
            <a:r>
              <a:rPr lang="fi-FI" sz="2800" b="1" dirty="0"/>
              <a:t>Tsemppiä raportin tekoon! 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580106-7EB7-8614-96BF-97C9D4CEE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10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80A125-DB9E-4790-168D-9D1720772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3"/>
            <a:ext cx="10396111" cy="1776112"/>
          </a:xfrm>
        </p:spPr>
        <p:txBody>
          <a:bodyPr/>
          <a:lstStyle/>
          <a:p>
            <a:r>
              <a:rPr lang="fi-FI" dirty="0"/>
              <a:t>Matkaraportti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3B86005-6C87-3726-3403-78FF814F8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Oma nimi: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Opiskeltava ala: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-vaihdon ajankohta: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Kaupunki ja maa: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nimi: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osoite ja/tai nettisivut: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36A2843-A0C6-0364-F3A1-20F464CD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&gt;&gt; keuda.fi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0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3035A-1A24-8B7E-3F1E-141BFEC66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Jaksolle hakeutuminen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0A24E8-5E7C-2D33-4644-92CB17EF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59789"/>
            <a:ext cx="10304417" cy="461513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fi-FI" sz="1600" dirty="0"/>
              <a:t>Kuinka päädyit / innostuit hakemaan </a:t>
            </a:r>
            <a:r>
              <a:rPr lang="fi-FI" sz="1600" dirty="0" err="1"/>
              <a:t>kv</a:t>
            </a:r>
            <a:r>
              <a:rPr lang="fi-FI" sz="1600" dirty="0"/>
              <a:t>-jaksolle? 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Mistä / keneltä kuulit / luit ensimmäisen kerran, että sinulla on mahdollista lähteä </a:t>
            </a:r>
            <a:r>
              <a:rPr lang="fi-FI" sz="1600" dirty="0" err="1"/>
              <a:t>kv</a:t>
            </a:r>
            <a:r>
              <a:rPr lang="fi-FI" sz="1600" dirty="0"/>
              <a:t>-jaksolle </a:t>
            </a:r>
            <a:r>
              <a:rPr lang="fi-FI" sz="1600" dirty="0" err="1"/>
              <a:t>Keudassa</a:t>
            </a:r>
            <a:r>
              <a:rPr lang="fi-FI" sz="1600" dirty="0"/>
              <a:t>?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Oliko valmistautumisesi </a:t>
            </a:r>
            <a:r>
              <a:rPr lang="fi-FI" sz="1600" dirty="0" err="1"/>
              <a:t>kv</a:t>
            </a:r>
            <a:r>
              <a:rPr lang="fi-FI" sz="1600" dirty="0"/>
              <a:t>-jaksolle riittävää? Vastasiko odotukset jakson todellisuutta?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Mitä mieltä olit Keudan antamasta valmennuksesta? Oliko se riittävää?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Tuleeko mieleesi </a:t>
            </a:r>
            <a:r>
              <a:rPr lang="fi-FI" sz="1600" dirty="0" err="1"/>
              <a:t>kv</a:t>
            </a:r>
            <a:r>
              <a:rPr lang="fi-FI" sz="1600" dirty="0"/>
              <a:t>-jaksoon liittyviä asioita, joista olisi ollut hyvä kuulla </a:t>
            </a:r>
            <a:r>
              <a:rPr lang="fi-FI" sz="1600" dirty="0" err="1"/>
              <a:t>kv</a:t>
            </a:r>
            <a:r>
              <a:rPr lang="fi-FI" sz="1600" dirty="0"/>
              <a:t>-valmennuksessa tai joista olisit halunnut tietää etukäteen?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518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DCC7B6-96BE-9C6F-345B-5069EA86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 / työssäoppimisjakso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67EAA-E677-91A7-205F-4ED83B724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Millaista työpaikalla / koulujaksolla oli? 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työpäiväsi tai koulupäiväsi olivat?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eroja tai samankaltaisuuksia työkulttuurissa huomasit?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798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5AB1B5-E426-6CE4-22E7-DC4E490B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4A151E-6EFF-E315-A5CB-91A8C1170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73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C8C1D-1DF3-9F28-9BAC-7ED12A45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158EB9-2FC1-1145-5B23-F42A08BA1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18581"/>
            <a:ext cx="10304417" cy="3878630"/>
          </a:xfrm>
        </p:spPr>
        <p:txBody>
          <a:bodyPr/>
          <a:lstStyle/>
          <a:p>
            <a:r>
              <a:rPr lang="fi-FI" sz="1600" dirty="0"/>
              <a:t>Minkälaisia ongelmia </a:t>
            </a:r>
            <a:r>
              <a:rPr lang="fi-FI" sz="1600" dirty="0" err="1"/>
              <a:t>kv</a:t>
            </a:r>
            <a:r>
              <a:rPr lang="fi-FI" sz="1600" dirty="0"/>
              <a:t>-jaksolla kohtasit ja miten ratkaisit ne? </a:t>
            </a:r>
          </a:p>
          <a:p>
            <a:pPr lvl="1"/>
            <a:r>
              <a:rPr lang="fi-FI" dirty="0"/>
              <a:t> (esim. tien löytäminen, bussilippujen ostaminen, koti-ikävä, hankalan työkaverin kohtaaminen, sairastuminen, lompakon katoaminen </a:t>
            </a:r>
            <a:r>
              <a:rPr lang="fi-FI" dirty="0" err="1"/>
              <a:t>jne</a:t>
            </a:r>
            <a:r>
              <a:rPr lang="fi-FI" dirty="0"/>
              <a:t>….) 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/>
              <a:t>Mitä tulevien kohteeseen lähtevien Keudan opiskelijoiden olisi hyvä tietää kohteen kulttuurista ja elintavoista?</a:t>
            </a:r>
          </a:p>
          <a:p>
            <a:r>
              <a:rPr lang="fi-FI" sz="1600" dirty="0"/>
              <a:t>Mitä kannattaa ottaa huomioon / tekisit eri lailla seuraavalla kerralla lähtiessäsi ulkomaille?</a:t>
            </a:r>
          </a:p>
          <a:p>
            <a:r>
              <a:rPr lang="fi-FI" sz="1600" dirty="0"/>
              <a:t>Jos lähtisit vaihdon jälkeen uudestaan matkalle niin, miten suunnittelisit matkabudjettisi toisin?</a:t>
            </a:r>
          </a:p>
          <a:p>
            <a:r>
              <a:rPr lang="fi-FI" sz="1600" dirty="0"/>
              <a:t>Asioita, joista et pitänyt kohdemaassa ja sen kulttuurissa? </a:t>
            </a:r>
          </a:p>
          <a:p>
            <a:r>
              <a:rPr lang="fi-FI" sz="1600" dirty="0"/>
              <a:t>Asioita, joista pidit kohdemaassa ja sen kulttuurissa? </a:t>
            </a:r>
          </a:p>
          <a:p>
            <a:endParaRPr lang="fi-FI" sz="1600" b="1" dirty="0">
              <a:solidFill>
                <a:srgbClr val="0070C0"/>
              </a:solidFill>
            </a:endParaRPr>
          </a:p>
          <a:p>
            <a:endParaRPr lang="fi-FI" sz="1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i-FI" sz="1600" b="1" dirty="0">
                <a:solidFill>
                  <a:srgbClr val="0070C0"/>
                </a:solidFill>
              </a:rPr>
              <a:t>Anna kuvaus suullisesti ja/tai kirjallisesti ja lisää tilannetta kuvaavia valokuvia tai videoita</a:t>
            </a:r>
          </a:p>
          <a:p>
            <a:pPr marL="0" indent="0">
              <a:buNone/>
            </a:pPr>
            <a:endParaRPr lang="fi-FI" sz="1600" b="1" dirty="0">
              <a:solidFill>
                <a:srgbClr val="0070C0"/>
              </a:solidFill>
            </a:endParaRP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7800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045C28-30B9-9070-3FBE-40753AF8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7B392-8B03-094B-AF5D-82F42C1C2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/>
              <a:t>Millaisten asioiden koet olevan paremmin Suomessa kuin kohdemaassasi? Millaisia vahvuuksia Suomella ja sen kulttuurilla on?</a:t>
            </a:r>
          </a:p>
          <a:p>
            <a:r>
              <a:rPr lang="fi-FI" sz="1800" dirty="0"/>
              <a:t>Millaisten asioiden koet olevan paremmin kohdemaassa kuin Suomessa? Millaisia vahvuuksia kohdemaalla on? </a:t>
            </a:r>
          </a:p>
          <a:p>
            <a:r>
              <a:rPr lang="fi-FI" sz="1800" dirty="0"/>
              <a:t>Mitä meidän suomalaisten olisi hyvä oppia kohdemaan ihmisistä tai kulttuurista? </a:t>
            </a:r>
          </a:p>
          <a:p>
            <a:r>
              <a:rPr lang="fi-FI" sz="1800" dirty="0"/>
              <a:t>Mitä opit jaksolla? Pohdi mitä opit sekä ammatillisesti että työ/koulupäivien ulkopuolella? </a:t>
            </a:r>
          </a:p>
          <a:p>
            <a:r>
              <a:rPr lang="fi-FI" sz="1800" dirty="0"/>
              <a:t>Mitä sellaista erityisosaamista opit, mitä meillä ei ole Suomessa? </a:t>
            </a:r>
          </a:p>
          <a:p>
            <a:r>
              <a:rPr lang="fi-FI" sz="1800" dirty="0"/>
              <a:t>Koitko vaihtojakson vaikuttaneen sinuun (itsetunto/käytös/kielitaito/rohkeus puhua/omaksuitko paikallisia tapoja…)</a:t>
            </a: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2897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751504-EE02-2062-74A1-31F9332C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Vapaa-aika ja majoitus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2B7469-7BBF-4817-4FA9-AFDDDF33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teit vapaa-ajalla (lisää kuvia)? Tutustuitko uusiin ihmisiin?</a:t>
            </a:r>
          </a:p>
          <a:p>
            <a:r>
              <a:rPr lang="fi-FI" dirty="0"/>
              <a:t>Millaista arki-elämä oli kohteessa (kaupassa käynti, pyykin pesu, jokapäiväisten asioiden hoito)?</a:t>
            </a:r>
          </a:p>
          <a:p>
            <a:r>
              <a:rPr lang="fi-FI" dirty="0">
                <a:cs typeface="Arial"/>
              </a:rPr>
              <a:t>Kerro hieman asumisjärjestelyistäsi kohteessa. </a:t>
            </a:r>
          </a:p>
          <a:p>
            <a:pPr lvl="1"/>
            <a:r>
              <a:rPr lang="fi-FI" dirty="0">
                <a:cs typeface="Arial"/>
              </a:rPr>
              <a:t>Miten hankit majoituksen? Jos järjestit jakson itsenäisesti, mistä kaikkialta löysit majoitusvaihtoehtoja ja mistä lopulta hankit majoituksen?</a:t>
            </a:r>
          </a:p>
          <a:p>
            <a:pPr lvl="1"/>
            <a:r>
              <a:rPr lang="fi-FI" dirty="0">
                <a:cs typeface="Arial"/>
              </a:rPr>
              <a:t>Miten paikallinen majoitus eroaa suomalaisesta tavasta asua. </a:t>
            </a:r>
            <a:endParaRPr lang="fi-FI" dirty="0"/>
          </a:p>
          <a:p>
            <a:pPr lvl="1"/>
            <a:r>
              <a:rPr lang="fi-FI" dirty="0">
                <a:cs typeface="Arial"/>
              </a:rPr>
              <a:t>Mitä tulevien kohteeseen lähtevien Keudan opiskelijoiden olisi hyvä tietää majoituksesta. </a:t>
            </a:r>
          </a:p>
          <a:p>
            <a:r>
              <a:rPr lang="fi-FI" dirty="0"/>
              <a:t>Vinkkejä vapaa-aikaan, arkielämässä pärjäämiseen ja majoitukseen liittyen kohteessa?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236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52869-2B5D-56AB-DA63-4D521520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Matkustaminen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45B333-906C-3071-C970-7ADD65025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>
                <a:cs typeface="Arial"/>
              </a:rPr>
              <a:t>Kerro omin sanoin:</a:t>
            </a:r>
          </a:p>
          <a:p>
            <a:r>
              <a:rPr lang="fi-FI" dirty="0">
                <a:cs typeface="Arial"/>
              </a:rPr>
              <a:t>Miten valmistauduit lähtöön?</a:t>
            </a:r>
          </a:p>
          <a:p>
            <a:r>
              <a:rPr lang="fi-FI" dirty="0">
                <a:cs typeface="Arial"/>
              </a:rPr>
              <a:t>Mistä hankit lennot?</a:t>
            </a:r>
          </a:p>
          <a:p>
            <a:r>
              <a:rPr lang="fi-FI" dirty="0">
                <a:cs typeface="Arial"/>
              </a:rPr>
              <a:t>Millainen kokemus oli matkustaminen? Meno ja paluu.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Jos lähdit Euroopan ulkopuolelle, miten viisumi yms. maahantuloasiakirjat järjestyivät? Mistä hankit ja löysit niihin tietoa? Kaikki vinkit jakoon :) 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328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33D70F-BFD0-FA9F-9EE8-E1A310EC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Terveisiä Keudan markkinointiin ja viestintäkanaviin jaettavaksi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859F5B-D133-1AFF-B408-243C709A0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haluaisit sanoa </a:t>
            </a:r>
            <a:r>
              <a:rPr lang="fi-FI" dirty="0" err="1"/>
              <a:t>kv</a:t>
            </a:r>
            <a:r>
              <a:rPr lang="fi-FI" dirty="0"/>
              <a:t>-jaksolle lähtöä harkitsevalle tai sitä suunnittelevalle?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Muita terveisiä </a:t>
            </a:r>
            <a:r>
              <a:rPr lang="fi-FI" dirty="0" err="1"/>
              <a:t>kv</a:t>
            </a:r>
            <a:r>
              <a:rPr lang="fi-FI" dirty="0"/>
              <a:t>-jaksoon liittyen Keudan markkinointiin ja viestintäkanaviin jaettavaksi: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510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B5690C-8CDE-2971-DFBE-B99930DA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8F5A70-C61D-3301-920F-EB806338E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59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0A577F-D2AB-CABC-8026-59C69D14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Kestävän kehityksen edistäminen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3CB7BD-00DA-2BB4-112B-DBC9D44E9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>
                <a:cs typeface="Arial"/>
              </a:rPr>
              <a:t>Miten kierrätys toimi kohdemaassa verrattuna Suomeen?</a:t>
            </a:r>
          </a:p>
          <a:p>
            <a:pPr lvl="1"/>
            <a:endParaRPr lang="fi-FI" sz="1800" dirty="0"/>
          </a:p>
          <a:p>
            <a:pPr lvl="1"/>
            <a:endParaRPr lang="fi-FI" sz="1800" dirty="0"/>
          </a:p>
          <a:p>
            <a:r>
              <a:rPr lang="fi-FI" sz="1800" dirty="0">
                <a:cs typeface="Arial"/>
              </a:rPr>
              <a:t>Anna kolme esimerkkiä miten eettiset valinnat näkyivät työpaikalla. Tietoa asiasta löydät tästä </a:t>
            </a:r>
            <a:r>
              <a:rPr lang="fi-FI" sz="1800" dirty="0">
                <a:cs typeface="Arial"/>
                <a:hlinkClick r:id="rId2"/>
              </a:rPr>
              <a:t>http://hybrislehti.net/hybris-12012/kuluttajan-eettisen-valinnan-vaikeus</a:t>
            </a:r>
            <a:endParaRPr lang="fi-FI" sz="1800" dirty="0">
              <a:cs typeface="Arial"/>
            </a:endParaRPr>
          </a:p>
          <a:p>
            <a:endParaRPr lang="fi-FI" sz="1800" dirty="0"/>
          </a:p>
          <a:p>
            <a:r>
              <a:rPr lang="fi-FI" sz="1800" dirty="0">
                <a:cs typeface="Arial"/>
              </a:rPr>
              <a:t>Kerro esimerkkien avulla kohdeltiinko kaikkia tasa-arvoisesti työssäoppimispaikallasi ikään, kulttuuriin, sukupuoleen, seksuaaliseen suuntautumiseen katsomatta jne.?</a:t>
            </a:r>
          </a:p>
          <a:p>
            <a:pPr marL="457200" lvl="1" indent="0">
              <a:buNone/>
            </a:pPr>
            <a:endParaRPr lang="fi-FI" sz="1800" dirty="0"/>
          </a:p>
          <a:p>
            <a:endParaRPr lang="fi-FI" sz="1800" dirty="0"/>
          </a:p>
          <a:p>
            <a:r>
              <a:rPr lang="fi-FI" sz="1800" dirty="0">
                <a:solidFill>
                  <a:srgbClr val="0070C0"/>
                </a:solidFill>
                <a:cs typeface="Arial"/>
              </a:rPr>
              <a:t>Anna lyhyt kuvaus suullisesti ja/tai kirjallisesti ja lisää tilannetta kuvaavia valokuvia tai videoita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23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2EB70-6448-0889-88C2-21EF53D19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944" y="2123026"/>
            <a:ext cx="10396111" cy="3029507"/>
          </a:xfrm>
        </p:spPr>
        <p:txBody>
          <a:bodyPr/>
          <a:lstStyle/>
          <a:p>
            <a:r>
              <a:rPr lang="fi-FI" sz="5400" dirty="0" err="1"/>
              <a:t>Huom</a:t>
            </a:r>
            <a:r>
              <a:rPr lang="fi-FI" sz="5400" dirty="0"/>
              <a:t>: Tästä eteenpäin matkaraporttiasi ei julkaista keudanmatkassa.com sivuilla</a:t>
            </a:r>
          </a:p>
        </p:txBody>
      </p:sp>
    </p:spTree>
    <p:extLst>
      <p:ext uri="{BB962C8B-B14F-4D97-AF65-F5344CB8AC3E}">
        <p14:creationId xmlns:p14="http://schemas.microsoft.com/office/powerpoint/2010/main" val="19817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15DE6-7F40-8C15-F54F-D97710ED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Kysymyksiä pohdittavaksi itsenäisesti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D95D0C-0445-EAA4-E5A3-0191B5DF4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Kokemuksen merkitys on suuri, siitä kannattaa ottaa kaikki irti ja tuoda esille työnhakutilanteissa. Pohdi mitä hyötyä ja merkitystä </a:t>
            </a:r>
            <a:r>
              <a:rPr lang="fi-FI" dirty="0" err="1">
                <a:cs typeface="Arial"/>
              </a:rPr>
              <a:t>kv</a:t>
            </a:r>
            <a:r>
              <a:rPr lang="fi-FI" dirty="0">
                <a:cs typeface="Arial"/>
              </a:rPr>
              <a:t>-jaksolla voisi olla urallasi? 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Miten hyödynnät / voisit hyödyntää kansainvälistä osaamista jatkossa työssäsi?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Pohdi ja suunnittele kuinka voisit jakaa tässä raportissa mainittuja kansainvälisen osaajan oppejasi toisille työyhteisössäsi tai luokassasi tulevaisuudessa? Ole yhteydessä opettajaasi, kerro kokemuksistasi ja esittele tämä matkaraportti luokallesi sovittuna ajankohtana. 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7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611B4-E6E1-08C7-9D6D-A01D9B41B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Kv</a:t>
            </a:r>
            <a:r>
              <a:rPr lang="fi-FI" dirty="0"/>
              <a:t>-tutkinnonosan itsearviointi</a:t>
            </a:r>
          </a:p>
        </p:txBody>
      </p:sp>
    </p:spTree>
    <p:extLst>
      <p:ext uri="{BB962C8B-B14F-4D97-AF65-F5344CB8AC3E}">
        <p14:creationId xmlns:p14="http://schemas.microsoft.com/office/powerpoint/2010/main" val="9994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61A76A42-525D-DFCF-BEC4-78DA787E64E6}"/>
              </a:ext>
            </a:extLst>
          </p:cNvPr>
          <p:cNvSpPr txBox="1"/>
          <p:nvPr/>
        </p:nvSpPr>
        <p:spPr>
          <a:xfrm>
            <a:off x="355849" y="289314"/>
            <a:ext cx="5740151" cy="1123384"/>
          </a:xfrm>
          <a:prstGeom prst="rect">
            <a:avLst/>
          </a:prstGeom>
          <a:solidFill>
            <a:schemeClr val="bg1"/>
          </a:solidFill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>
                <a:cs typeface="Calibri" panose="020F0502020204030204"/>
              </a:rPr>
              <a:t>Valmistautuminen kansainvälisessä työympäristössä toimimiseen</a:t>
            </a:r>
            <a:endParaRPr lang="fi-FI" sz="1200" noProof="1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etsit tietoa ja perehdyt kansainväliseen työympäristöön ja tulevaan tehtävään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perehdyit työtehtävään liittyvien maiden kulttuurii ja yhteiskuntaan?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huolehdit kansainvälisessä työtehtävässä tarvittavista järjestelyistä ja asiakirjoista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selvitit ja sovit työtehtävän tavoitteet ja sisällöt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ottaa huomioon työympäristöön ja -tehtävään liittyvät vaatimukset, tarpeet ja aikataulun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3A1AE9D8-5D27-B89F-E2FE-D39DB0BD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49" y="1640743"/>
            <a:ext cx="10515600" cy="3365047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7BA0B2D-C6F7-6182-876B-B5BCA4DC28A6}"/>
              </a:ext>
            </a:extLst>
          </p:cNvPr>
          <p:cNvSpPr txBox="1"/>
          <p:nvPr/>
        </p:nvSpPr>
        <p:spPr>
          <a:xfrm>
            <a:off x="355849" y="5205848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6828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D9F12D07-B248-8F2E-BC0B-5EB83A6E4F9D}"/>
              </a:ext>
            </a:extLst>
          </p:cNvPr>
          <p:cNvSpPr txBox="1"/>
          <p:nvPr/>
        </p:nvSpPr>
        <p:spPr>
          <a:xfrm>
            <a:off x="321091" y="261326"/>
            <a:ext cx="6415440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200" b="1" dirty="0"/>
              <a:t>Vuorovaikutus kansainvälisessä työympäristössä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vuorovaikutuksessa kansainvälisen työyhteisön ja kansainvälisten asiakkaiden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täytän toimialani keskeistä sanastoa vieraalla kielellä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osaamistani kansainvälisessä työympäristössä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käytän eri viestintäkanavia vastuullisesta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eri kulttuuritaustaisten ihmisten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työkulttuurin mukaisesti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2491E50E-5530-2479-299D-E56E590F0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91" y="1753702"/>
            <a:ext cx="10770995" cy="3350596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C6BDCBC-B46A-F79D-6930-64CBB66F1E00}"/>
              </a:ext>
            </a:extLst>
          </p:cNvPr>
          <p:cNvSpPr txBox="1"/>
          <p:nvPr/>
        </p:nvSpPr>
        <p:spPr>
          <a:xfrm>
            <a:off x="321091" y="530401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38898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B57D1CF-58AB-3B59-B6CE-7914423130CB}"/>
              </a:ext>
            </a:extLst>
          </p:cNvPr>
          <p:cNvSpPr txBox="1"/>
          <p:nvPr/>
        </p:nvSpPr>
        <p:spPr>
          <a:xfrm>
            <a:off x="333772" y="246543"/>
            <a:ext cx="5629878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/>
              <a:t>Työskentely kansainvälisessä 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naudatan sovittuja työaikoja ja toimintatapoja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joustavasti erilaisissa tilanteissa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noudatan työtehtäviin liittyviä määräyksiä ja ohjeita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huomioin terveyteen ja turvallisuuteen liittyvät riskit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vastuullisesti ja eettisesti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tasa-arvoa ja yhdenvertaisuutta edistäen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C03B7092-988D-028D-3680-03343A88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779186"/>
            <a:ext cx="10449077" cy="329962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A4E847-5FFB-D4B1-6D7E-D32299C11F40}"/>
              </a:ext>
            </a:extLst>
          </p:cNvPr>
          <p:cNvSpPr txBox="1"/>
          <p:nvPr/>
        </p:nvSpPr>
        <p:spPr>
          <a:xfrm>
            <a:off x="333772" y="533014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14142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6D9D23AF-D838-9057-62DF-D1C909B06920}"/>
              </a:ext>
            </a:extLst>
          </p:cNvPr>
          <p:cNvSpPr txBox="1"/>
          <p:nvPr/>
        </p:nvSpPr>
        <p:spPr>
          <a:xfrm>
            <a:off x="330911" y="249307"/>
            <a:ext cx="6885616" cy="1123384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Kansainvälisen osaamisen hyödyntäminen ja jakaminen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kansainvälisessä työtehtävässä hankitun osaamisen merkitystä urallani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hyödynnän kansainvälistä osaamistani työssäni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työtehtävään liittyvien maiden työmenetelmien ja toimintakulttuurien vaikutuksia työn sujuvuuteen ja lopputulokseen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kansainvälistä osaamistani työyhteisössä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F028D615-2D51-7257-A751-E0612654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11" y="1567794"/>
            <a:ext cx="10515600" cy="357168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 myös asteikolla 1-5.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9BE389B-1F61-563A-477E-5BFB07E9EB16}"/>
              </a:ext>
            </a:extLst>
          </p:cNvPr>
          <p:cNvSpPr txBox="1"/>
          <p:nvPr/>
        </p:nvSpPr>
        <p:spPr>
          <a:xfrm>
            <a:off x="330911" y="5260996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20751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CAD7736F-1F72-89D6-52F3-A52DA57F7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744" y="1639018"/>
            <a:ext cx="10536511" cy="3209027"/>
          </a:xfrm>
        </p:spPr>
        <p:txBody>
          <a:bodyPr/>
          <a:lstStyle/>
          <a:p>
            <a:r>
              <a:rPr lang="fi-FI" b="1" dirty="0"/>
              <a:t>Matkaraportin ja itsearviointilomakkeen palautustavan löydät keudanmatkassa.com – sivulta.</a:t>
            </a:r>
          </a:p>
          <a:p>
            <a:r>
              <a:rPr lang="fi-FI" b="1" dirty="0">
                <a:cs typeface="Arial"/>
              </a:rPr>
              <a:t>Opettajasi ja / tai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-yhteyshenkilösi arvioi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-jaksosi, kun palautat tämän matkaraportin ja ulkomailta pyytämäsi </a:t>
            </a:r>
            <a:r>
              <a:rPr lang="fi-FI" b="1" dirty="0" err="1">
                <a:cs typeface="Arial"/>
              </a:rPr>
              <a:t>Certificate</a:t>
            </a:r>
            <a:r>
              <a:rPr lang="fi-FI" b="1" dirty="0">
                <a:cs typeface="Arial"/>
              </a:rPr>
              <a:t> of </a:t>
            </a:r>
            <a:r>
              <a:rPr lang="fi-FI" b="1" dirty="0" err="1">
                <a:cs typeface="Arial"/>
              </a:rPr>
              <a:t>attendance</a:t>
            </a:r>
            <a:r>
              <a:rPr lang="fi-FI" b="1" dirty="0">
                <a:cs typeface="Arial"/>
              </a:rPr>
              <a:t>-arviointilomakkeen, ja kun olet tehnyt muut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-jaksolla vaaditut tehtävät (lista kohdassa 10: </a:t>
            </a:r>
            <a:r>
              <a:rPr lang="fi-FI" sz="1050" dirty="0">
                <a:hlinkClick r:id="rId2"/>
              </a:rPr>
              <a:t>https://keudanmatkassa.com/801-2/</a:t>
            </a:r>
            <a:r>
              <a:rPr lang="fi-FI" sz="1050" dirty="0"/>
              <a:t> </a:t>
            </a:r>
            <a:r>
              <a:rPr lang="fi-FI" dirty="0"/>
              <a:t>)</a:t>
            </a:r>
          </a:p>
          <a:p>
            <a:endParaRPr lang="fi-FI" sz="1050" dirty="0"/>
          </a:p>
        </p:txBody>
      </p:sp>
    </p:spTree>
    <p:extLst>
      <p:ext uri="{BB962C8B-B14F-4D97-AF65-F5344CB8AC3E}">
        <p14:creationId xmlns:p14="http://schemas.microsoft.com/office/powerpoint/2010/main" val="266830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63A39-F461-8912-0B6E-3CADCEDF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700" err="1"/>
              <a:t>Kv</a:t>
            </a:r>
            <a:r>
              <a:rPr lang="fi-FI" sz="3700"/>
              <a:t>-tutkinnonosan</a:t>
            </a:r>
            <a:br>
              <a:rPr lang="fi-FI" sz="3700"/>
            </a:br>
            <a:r>
              <a:rPr lang="fi-FI" sz="3700">
                <a:hlinkClick r:id="rId2"/>
              </a:rPr>
              <a:t>vaatimukset</a:t>
            </a:r>
            <a:r>
              <a:rPr lang="fi-FI" sz="3700"/>
              <a:t> 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61332F8-6EA7-054C-9C94-94C0D1E5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62"/>
          <a:stretch/>
        </p:blipFill>
        <p:spPr>
          <a:xfrm>
            <a:off x="6424723" y="854148"/>
            <a:ext cx="4636567" cy="516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537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5CD27-F625-B6B6-4A02-D2ED611B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100" err="1"/>
              <a:t>Kv</a:t>
            </a:r>
            <a:r>
              <a:rPr lang="fi-FI" sz="3100"/>
              <a:t>-tutkinnonosan </a:t>
            </a:r>
            <a:br>
              <a:rPr lang="fi-FI" sz="3100"/>
            </a:br>
            <a:r>
              <a:rPr lang="fi-FI" sz="3100">
                <a:hlinkClick r:id="rId2"/>
              </a:rPr>
              <a:t>arviointikriteerit: </a:t>
            </a:r>
            <a:endParaRPr lang="fi-FI" sz="3100"/>
          </a:p>
        </p:txBody>
      </p:sp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4E79A8A-C83F-146B-D296-C64C04AFF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257" y="807567"/>
            <a:ext cx="4181185" cy="5242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545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DA_PPT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03C18B23-F6E9-9843-97FC-5445E0834A21}"/>
    </a:ext>
  </a:extLst>
</a:theme>
</file>

<file path=ppt/theme/theme2.xml><?xml version="1.0" encoding="utf-8"?>
<a:theme xmlns:a="http://schemas.openxmlformats.org/drawingml/2006/main" name="Keuda_diapohjat_EI_ALAKAARTA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CD2BAFBD-DC5C-154A-87B2-068F40ED601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bc07bc-2f16-474b-8350-52cabf23392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6D7E2D469F84A865DEF7C32E0B129" ma:contentTypeVersion="12" ma:contentTypeDescription="Create a new document." ma:contentTypeScope="" ma:versionID="75afe6a1f7be348fd2b0196df559d3e7">
  <xsd:schema xmlns:xsd="http://www.w3.org/2001/XMLSchema" xmlns:xs="http://www.w3.org/2001/XMLSchema" xmlns:p="http://schemas.microsoft.com/office/2006/metadata/properties" xmlns:ns2="acbc07bc-2f16-474b-8350-52cabf23392e" targetNamespace="http://schemas.microsoft.com/office/2006/metadata/properties" ma:root="true" ma:fieldsID="bf7ddb6984ba103aaea8fb96f4f022b2" ns2:_="">
    <xsd:import namespace="acbc07bc-2f16-474b-8350-52cabf2339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c07bc-2f16-474b-8350-52cabf233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46FC5A-12D9-46D6-AA0A-F6202A8080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1023B1-22F8-43D4-9CE6-23E980F97D7B}">
  <ds:schemaRefs>
    <ds:schemaRef ds:uri="http://schemas.microsoft.com/office/2006/metadata/properties"/>
    <ds:schemaRef ds:uri="http://schemas.microsoft.com/office/infopath/2007/PartnerControls"/>
    <ds:schemaRef ds:uri="acbc07bc-2f16-474b-8350-52cabf23392e"/>
  </ds:schemaRefs>
</ds:datastoreItem>
</file>

<file path=customXml/itemProps3.xml><?xml version="1.0" encoding="utf-8"?>
<ds:datastoreItem xmlns:ds="http://schemas.openxmlformats.org/officeDocument/2006/customXml" ds:itemID="{18BF9A7F-971A-4F61-BB0B-BE4E801BBB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bc07bc-2f16-474b-8350-52cabf2339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Keuda-ppt_perustemplate2025</Template>
  <TotalTime>32</TotalTime>
  <Words>1410</Words>
  <Application>Microsoft Office PowerPoint</Application>
  <PresentationFormat>Laajakuva</PresentationFormat>
  <Paragraphs>159</Paragraphs>
  <Slides>24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24</vt:i4>
      </vt:variant>
    </vt:vector>
  </HeadingPairs>
  <TitlesOfParts>
    <vt:vector size="28" baseType="lpstr">
      <vt:lpstr>Arial</vt:lpstr>
      <vt:lpstr>Calibri</vt:lpstr>
      <vt:lpstr>KEUDA_PPT</vt:lpstr>
      <vt:lpstr>Keuda_diapohjat_EI_ALAKAARTA</vt:lpstr>
      <vt:lpstr>Matkaraportti  -pohja</vt:lpstr>
      <vt:lpstr>Ohjeita raportin tekoon:</vt:lpstr>
      <vt:lpstr>Vinkit matkaraporttiin:</vt:lpstr>
      <vt:lpstr>Matkaraportti</vt:lpstr>
      <vt:lpstr>Jaksolle hakeutuminen</vt:lpstr>
      <vt:lpstr>Koulu / työssäoppimisjakso</vt:lpstr>
      <vt:lpstr>Kuvia: </vt:lpstr>
      <vt:lpstr>Oppiminen ja ongelmanratkaisu</vt:lpstr>
      <vt:lpstr>Oppiminen ja ongelmanratkaisu</vt:lpstr>
      <vt:lpstr>Vapaa-aika ja majoitus</vt:lpstr>
      <vt:lpstr>Matkustaminen</vt:lpstr>
      <vt:lpstr>Terveisiä Keudan markkinointiin ja viestintäkanaviin jaettavaksi</vt:lpstr>
      <vt:lpstr>Kuvia:</vt:lpstr>
      <vt:lpstr> Kestävän kehityksen edistäminen</vt:lpstr>
      <vt:lpstr>Huom: Tästä eteenpäin matkaraporttiasi ei julkaista keudanmatkassa.com sivuilla</vt:lpstr>
      <vt:lpstr>Kysymyksiä pohdittavaksi itsenäisesti</vt:lpstr>
      <vt:lpstr>Kv-tutkinnonosan itsearviointi</vt:lpstr>
      <vt:lpstr>PowerPoint-esitys</vt:lpstr>
      <vt:lpstr>PowerPoint-esitys</vt:lpstr>
      <vt:lpstr>PowerPoint-esitys</vt:lpstr>
      <vt:lpstr>PowerPoint-esitys</vt:lpstr>
      <vt:lpstr>PowerPoint-esitys</vt:lpstr>
      <vt:lpstr>Kv-tutkinnonosan vaatimukset </vt:lpstr>
      <vt:lpstr>Kv-tutkinnonosan  arviointikriteerit: </vt:lpstr>
    </vt:vector>
  </TitlesOfParts>
  <Company>Keski-Uudenmaan Koulutuskuntayhtyma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2</cp:revision>
  <dcterms:created xsi:type="dcterms:W3CDTF">2025-06-23T06:26:52Z</dcterms:created>
  <dcterms:modified xsi:type="dcterms:W3CDTF">2026-04-27T06:57:36Z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0x0101001AF6D7E2D469F84A865DEF7C32E0B129</vt:lpwstr>
  </property>
</Properties>
</file>