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4"/>
  </p:sldMasterIdLst>
  <p:sldIdLst>
    <p:sldId id="256" r:id="rId5"/>
    <p:sldId id="257" r:id="rId6"/>
    <p:sldId id="258" r:id="rId7"/>
    <p:sldId id="259" r:id="rId8"/>
    <p:sldId id="262" r:id="rId9"/>
    <p:sldId id="260" r:id="rId10"/>
    <p:sldId id="261" r:id="rId11"/>
    <p:sldId id="263" r:id="rId12"/>
    <p:sldId id="264" r:id="rId13"/>
    <p:sldId id="265" r:id="rId14"/>
    <p:sldId id="266" r:id="rId15"/>
    <p:sldId id="267" r:id="rId1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F598E0-9309-4E45-9FE1-28ACDE7AC981}" v="1" dt="2026-03-02T12:02:37.851"/>
    <p1510:client id="{2E0B641B-495A-465E-BB54-7443F6646A8A}" v="1939" dt="2025-11-14T10:36:15.422"/>
    <p1510:client id="{A5CCCD5B-2F48-4245-AF41-26E301DF9B47}" v="4398" dt="2025-11-14T17:24:17.9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3/2/2026</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06541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3/2/2026</a:t>
            </a:fld>
            <a:endParaRPr lang="en-US"/>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087461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3/2/2026</a:t>
            </a:fld>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452333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FFD690-9426-415D-8B65-26881E07B2D4}" type="datetime1">
              <a:rPr lang="en-US" smtClean="0"/>
              <a:t>3/2/2026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929560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C4989A-474C-40DE-95B9-011C28B71673}" type="datetime1">
              <a:rPr lang="en-US" smtClean="0"/>
              <a:t>3/2/2026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272672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DB4ED54-5B5E-4A04-93D3-5772E3CE3818}" type="datetime1">
              <a:rPr lang="en-US" smtClean="0"/>
              <a:t>3/2/2026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584657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482865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3/2/2026</a:t>
            </a:fld>
            <a:endParaRPr lang="en-US"/>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2318775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3/2/2026</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550986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ED4963-E985-44C4-B8C4-FDD613B7C2F8}" type="datetime1">
              <a:rPr lang="en-US" smtClean="0"/>
              <a:t>3/2/2026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487629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3/2/2026</a:t>
            </a:fld>
            <a:endParaRPr lang="en-US"/>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697758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3/2/2026</a:t>
            </a:fld>
            <a:endParaRPr lang="en-US"/>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405827088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Lst>
  <p:hf sldNum="0" hdr="0" ftr="0" dt="0"/>
  <p:txStyles>
    <p:titleStyle>
      <a:lvl1pPr algn="l" defTabSz="457200" rtl="0" eaLnBrk="1" latinLnBrk="0" hangingPunct="1">
        <a:lnSpc>
          <a:spcPct val="90000"/>
        </a:lnSpc>
        <a:spcBef>
          <a:spcPct val="0"/>
        </a:spcBef>
        <a:buNone/>
        <a:defRPr sz="44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628" y="496959"/>
            <a:ext cx="1106164" cy="585973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2" name="Rectangle 11">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2856" y="496958"/>
            <a:ext cx="9961047" cy="36780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 name="Otsikko 1"/>
          <p:cNvSpPr>
            <a:spLocks noGrp="1"/>
          </p:cNvSpPr>
          <p:nvPr>
            <p:ph type="ctrTitle"/>
          </p:nvPr>
        </p:nvSpPr>
        <p:spPr>
          <a:xfrm>
            <a:off x="1893715" y="708498"/>
            <a:ext cx="7574507" cy="3330055"/>
          </a:xfrm>
        </p:spPr>
        <p:txBody>
          <a:bodyPr anchor="ctr">
            <a:normAutofit/>
          </a:bodyPr>
          <a:lstStyle/>
          <a:p>
            <a:r>
              <a:rPr lang="fi-FI" sz="5600">
                <a:solidFill>
                  <a:srgbClr val="FFFFFF"/>
                </a:solidFill>
              </a:rPr>
              <a:t>Matkapäiväkirja </a:t>
            </a:r>
            <a:br>
              <a:rPr lang="fi-FI" sz="5600">
                <a:solidFill>
                  <a:srgbClr val="FFFFFF"/>
                </a:solidFill>
              </a:rPr>
            </a:br>
            <a:r>
              <a:rPr lang="fi-FI" sz="5600">
                <a:solidFill>
                  <a:srgbClr val="FFFFFF"/>
                </a:solidFill>
              </a:rPr>
              <a:t>Cerdanyola Del Valles </a:t>
            </a:r>
            <a:br>
              <a:rPr lang="fi-FI" sz="5600">
                <a:solidFill>
                  <a:srgbClr val="FFFFFF"/>
                </a:solidFill>
              </a:rPr>
            </a:br>
            <a:r>
              <a:rPr lang="fi-FI" sz="5600">
                <a:solidFill>
                  <a:srgbClr val="FFFFFF"/>
                </a:solidFill>
              </a:rPr>
              <a:t>3-9.11.2025</a:t>
            </a:r>
          </a:p>
        </p:txBody>
      </p:sp>
      <p:sp>
        <p:nvSpPr>
          <p:cNvPr id="14" name="Rectangle 13">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2789" y="4284212"/>
            <a:ext cx="9961115" cy="2072481"/>
          </a:xfrm>
          <a:prstGeom prst="rect">
            <a:avLst/>
          </a:prstGeom>
          <a:solidFill>
            <a:srgbClr val="6C7781">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Alaotsikko 2"/>
          <p:cNvSpPr>
            <a:spLocks noGrp="1"/>
          </p:cNvSpPr>
          <p:nvPr>
            <p:ph type="subTitle" idx="1"/>
          </p:nvPr>
        </p:nvSpPr>
        <p:spPr>
          <a:xfrm>
            <a:off x="1893715" y="4502576"/>
            <a:ext cx="7574507" cy="1640983"/>
          </a:xfrm>
        </p:spPr>
        <p:txBody>
          <a:bodyPr anchor="t">
            <a:normAutofit/>
          </a:bodyPr>
          <a:lstStyle/>
          <a:p>
            <a:endParaRPr lang="fi-FI" sz="3200">
              <a:solidFill>
                <a:srgbClr val="FFFFFF"/>
              </a:solidFill>
            </a:endParaRPr>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9">
            <a:extLst>
              <a:ext uri="{FF2B5EF4-FFF2-40B4-BE49-F238E27FC236}">
                <a16:creationId xmlns:a16="http://schemas.microsoft.com/office/drawing/2014/main" id="{064D2207-AA67-DAD1-D42E-7A07328CA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Kuva 3" descr="Kuva, joka sisältää kohteen vaate, lentokenttä, Siisteys, henkilö&#10;&#10;Tekoälyllä luotu sisältö saattaa olla virheellistä.">
            <a:extLst>
              <a:ext uri="{FF2B5EF4-FFF2-40B4-BE49-F238E27FC236}">
                <a16:creationId xmlns:a16="http://schemas.microsoft.com/office/drawing/2014/main" id="{CB11A8A5-8FBB-DB36-6425-FA2924D3BDE6}"/>
              </a:ext>
            </a:extLst>
          </p:cNvPr>
          <p:cNvPicPr>
            <a:picLocks noChangeAspect="1"/>
          </p:cNvPicPr>
          <p:nvPr/>
        </p:nvPicPr>
        <p:blipFill>
          <a:blip r:embed="rId2"/>
          <a:srcRect t="30543"/>
          <a:stretch>
            <a:fillRect/>
          </a:stretch>
        </p:blipFill>
        <p:spPr>
          <a:xfrm>
            <a:off x="585216" y="2163544"/>
            <a:ext cx="3410985" cy="4211857"/>
          </a:xfrm>
          <a:prstGeom prst="rect">
            <a:avLst/>
          </a:prstGeom>
        </p:spPr>
      </p:pic>
      <p:sp>
        <p:nvSpPr>
          <p:cNvPr id="2" name="Otsikko 1">
            <a:extLst>
              <a:ext uri="{FF2B5EF4-FFF2-40B4-BE49-F238E27FC236}">
                <a16:creationId xmlns:a16="http://schemas.microsoft.com/office/drawing/2014/main" id="{8E877F90-C31D-52E9-B58B-22E65278D156}"/>
              </a:ext>
            </a:extLst>
          </p:cNvPr>
          <p:cNvSpPr>
            <a:spLocks noGrp="1"/>
          </p:cNvSpPr>
          <p:nvPr>
            <p:ph type="title"/>
          </p:nvPr>
        </p:nvSpPr>
        <p:spPr>
          <a:xfrm>
            <a:off x="585216" y="704088"/>
            <a:ext cx="3523686" cy="1294379"/>
          </a:xfrm>
        </p:spPr>
        <p:txBody>
          <a:bodyPr anchor="t">
            <a:normAutofit/>
          </a:bodyPr>
          <a:lstStyle/>
          <a:p>
            <a:r>
              <a:rPr lang="fi-FI" sz="4100"/>
              <a:t>Ennen matkaa</a:t>
            </a:r>
          </a:p>
        </p:txBody>
      </p:sp>
      <p:sp>
        <p:nvSpPr>
          <p:cNvPr id="3" name="Sisällön paikkamerkki 2">
            <a:extLst>
              <a:ext uri="{FF2B5EF4-FFF2-40B4-BE49-F238E27FC236}">
                <a16:creationId xmlns:a16="http://schemas.microsoft.com/office/drawing/2014/main" id="{BE0134E6-15B4-FA03-2A9B-732AE8C18254}"/>
              </a:ext>
            </a:extLst>
          </p:cNvPr>
          <p:cNvSpPr>
            <a:spLocks noGrp="1"/>
          </p:cNvSpPr>
          <p:nvPr>
            <p:ph idx="1"/>
          </p:nvPr>
        </p:nvSpPr>
        <p:spPr>
          <a:xfrm>
            <a:off x="4379976" y="704088"/>
            <a:ext cx="7365491" cy="5760721"/>
          </a:xfrm>
        </p:spPr>
        <p:txBody>
          <a:bodyPr anchor="t">
            <a:normAutofit/>
          </a:bodyPr>
          <a:lstStyle/>
          <a:p>
            <a:pPr marL="457200" indent="-457200">
              <a:buAutoNum type="arabicPeriod"/>
            </a:pPr>
            <a:endParaRPr lang="fi-FI"/>
          </a:p>
          <a:p>
            <a:pPr marL="457200" indent="-457200">
              <a:buAutoNum type="arabicPeriod"/>
            </a:pPr>
            <a:endParaRPr lang="fi-FI"/>
          </a:p>
          <a:p>
            <a:pPr marL="457200" indent="-457200">
              <a:buAutoNum type="arabicPeriod"/>
            </a:pPr>
            <a:endParaRPr lang="fi-FI"/>
          </a:p>
          <a:p>
            <a:pPr marL="457200" indent="-457200">
              <a:buAutoNum type="arabicPeriod"/>
            </a:pPr>
            <a:r>
              <a:rPr lang="fi-FI"/>
              <a:t>Miksi halusin lähteä mukaan?-&gt; Halusin lähteä mukaan kokemuksen takia en ollut ennen ollut ulkomailla ilman vanhempia, halusin oppia lisää matkustuksesta sekä Barcelonasta ja espanjan kulttuurista, miten se eroaa Suomeen, sekä tutustua uusiin </a:t>
            </a:r>
            <a:r>
              <a:rPr lang="fi-FI" err="1"/>
              <a:t>ihmisiiin</a:t>
            </a:r>
            <a:r>
              <a:rPr lang="fi-FI"/>
              <a:t>.</a:t>
            </a:r>
          </a:p>
          <a:p>
            <a:pPr marL="457200" indent="-457200">
              <a:buAutoNum type="arabicPeriod"/>
            </a:pPr>
            <a:r>
              <a:rPr lang="fi-FI"/>
              <a:t>Sain idea osallistua opettajani kautta</a:t>
            </a:r>
          </a:p>
          <a:p>
            <a:pPr marL="457200" indent="-457200">
              <a:buAutoNum type="arabicPeriod"/>
            </a:pPr>
            <a:r>
              <a:rPr lang="fi-FI"/>
              <a:t>Ulkomaille lähdössä motivoi lämmin ilma, kulttuuri ja fiilis ulkomailla.</a:t>
            </a:r>
          </a:p>
          <a:p>
            <a:pPr marL="457200" indent="-457200">
              <a:buAutoNum type="arabicPeriod"/>
            </a:pPr>
            <a:r>
              <a:rPr lang="fi-FI"/>
              <a:t>Odotin oppivani Hieman espanjan kieltä ja kokevani hienoja asioita ja nähdä kaikenlaista.</a:t>
            </a:r>
          </a:p>
          <a:p>
            <a:pPr marL="457200" indent="-457200">
              <a:buAutoNum type="arabicPeriod"/>
            </a:pPr>
            <a:r>
              <a:rPr lang="fi-FI"/>
              <a:t>Meidän piti allekirjoittaa sopimukset ennen reissuun lähtöä </a:t>
            </a:r>
          </a:p>
          <a:p>
            <a:pPr marL="457200" indent="-457200">
              <a:buAutoNum type="arabicPeriod"/>
            </a:pPr>
            <a:r>
              <a:rPr lang="fi-FI"/>
              <a:t>Järjestin ne siten ettei ulkomailla olosta ole haittaa.</a:t>
            </a:r>
          </a:p>
          <a:p>
            <a:pPr marL="457200" indent="-457200">
              <a:buAutoNum type="arabicPeriod"/>
            </a:pPr>
            <a:r>
              <a:rPr lang="fi-FI"/>
              <a:t>Pakkasin ja olin huolellinen että otan mukaan kaiken mitä tarvitsen ja tutustuin paikkaan johon olimme menossa.</a:t>
            </a:r>
          </a:p>
          <a:p>
            <a:pPr marL="457200" indent="-457200">
              <a:buAutoNum type="arabicPeriod"/>
            </a:pPr>
            <a:endParaRPr lang="fi-FI"/>
          </a:p>
          <a:p>
            <a:pPr marL="457200" indent="-457200">
              <a:buAutoNum type="arabicPeriod"/>
            </a:pPr>
            <a:endParaRPr lang="fi-FI"/>
          </a:p>
          <a:p>
            <a:pPr marL="457200" indent="-457200">
              <a:buAutoNum type="arabicPeriod"/>
            </a:pPr>
            <a:endParaRPr lang="fi-FI"/>
          </a:p>
          <a:p>
            <a:pPr marL="457200" indent="-457200">
              <a:buAutoNum type="arabicPeriod"/>
            </a:pPr>
            <a:endParaRPr lang="fi-FI"/>
          </a:p>
          <a:p>
            <a:pPr marL="457200" indent="-457200">
              <a:buAutoNum type="arabicPeriod"/>
            </a:pPr>
            <a:endParaRPr lang="fi-FI"/>
          </a:p>
        </p:txBody>
      </p:sp>
      <p:sp>
        <p:nvSpPr>
          <p:cNvPr id="29" name="Rectangle 21">
            <a:extLst>
              <a:ext uri="{FF2B5EF4-FFF2-40B4-BE49-F238E27FC236}">
                <a16:creationId xmlns:a16="http://schemas.microsoft.com/office/drawing/2014/main" id="{BE047182-D574-4420-02BD-B15749636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3">
            <a:extLst>
              <a:ext uri="{FF2B5EF4-FFF2-40B4-BE49-F238E27FC236}">
                <a16:creationId xmlns:a16="http://schemas.microsoft.com/office/drawing/2014/main" id="{70F9EDA4-AE82-51D4-9890-D3FD6D2AF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5">
            <a:extLst>
              <a:ext uri="{FF2B5EF4-FFF2-40B4-BE49-F238E27FC236}">
                <a16:creationId xmlns:a16="http://schemas.microsoft.com/office/drawing/2014/main" id="{6832D855-C8B5-8666-2EF6-1D436A827A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14565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523586-B816-DDB0-2D34-E2BE27F4EA90}"/>
              </a:ext>
            </a:extLst>
          </p:cNvPr>
          <p:cNvSpPr>
            <a:spLocks noGrp="1"/>
          </p:cNvSpPr>
          <p:nvPr>
            <p:ph type="title"/>
          </p:nvPr>
        </p:nvSpPr>
        <p:spPr>
          <a:xfrm>
            <a:off x="609946" y="702156"/>
            <a:ext cx="11000862" cy="728645"/>
          </a:xfrm>
        </p:spPr>
        <p:txBody>
          <a:bodyPr>
            <a:normAutofit/>
          </a:bodyPr>
          <a:lstStyle/>
          <a:p>
            <a:r>
              <a:rPr lang="fi-FI"/>
              <a:t>Ensimmäinen päivä </a:t>
            </a:r>
            <a:r>
              <a:rPr lang="fi-FI" err="1"/>
              <a:t>Cerdanyolassa</a:t>
            </a:r>
            <a:r>
              <a:rPr lang="fi-FI"/>
              <a:t> </a:t>
            </a:r>
          </a:p>
        </p:txBody>
      </p:sp>
      <p:sp>
        <p:nvSpPr>
          <p:cNvPr id="12" name="Rectangle 11">
            <a:extLst>
              <a:ext uri="{FF2B5EF4-FFF2-40B4-BE49-F238E27FC236}">
                <a16:creationId xmlns:a16="http://schemas.microsoft.com/office/drawing/2014/main" id="{7A4CA679-3546-4E14-8FB8-F57168C37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44D16E90-7C64-4C04-A50A-B866A1A92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DBE4DD59-5AA2-46C6-B6A8-9B4C62D19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160CE81C-67DC-489E-BFFB-877C80B85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rgbClr val="FFFFFF">
              <a:alpha val="80000"/>
            </a:srgbClr>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Ilmainen kuvapankkikuva aiheesta Espanja, lippu, lipputanko">
            <a:extLst>
              <a:ext uri="{FF2B5EF4-FFF2-40B4-BE49-F238E27FC236}">
                <a16:creationId xmlns:a16="http://schemas.microsoft.com/office/drawing/2014/main" id="{C467817F-351D-B2A5-97DF-921C77A1E793}"/>
              </a:ext>
            </a:extLst>
          </p:cNvPr>
          <p:cNvPicPr>
            <a:picLocks noChangeAspect="1"/>
          </p:cNvPicPr>
          <p:nvPr/>
        </p:nvPicPr>
        <p:blipFill>
          <a:blip r:embed="rId2"/>
          <a:srcRect t="1283" r="-2" b="1178"/>
          <a:stretch>
            <a:fillRect/>
          </a:stretch>
        </p:blipFill>
        <p:spPr>
          <a:xfrm>
            <a:off x="453241" y="2174578"/>
            <a:ext cx="5405598" cy="3985633"/>
          </a:xfrm>
          <a:prstGeom prst="rect">
            <a:avLst/>
          </a:prstGeom>
        </p:spPr>
      </p:pic>
      <p:sp>
        <p:nvSpPr>
          <p:cNvPr id="3" name="Sisällön paikkamerkki 2">
            <a:extLst>
              <a:ext uri="{FF2B5EF4-FFF2-40B4-BE49-F238E27FC236}">
                <a16:creationId xmlns:a16="http://schemas.microsoft.com/office/drawing/2014/main" id="{BC8959DE-8B53-985E-C867-32F7057329B4}"/>
              </a:ext>
            </a:extLst>
          </p:cNvPr>
          <p:cNvSpPr>
            <a:spLocks noGrp="1"/>
          </p:cNvSpPr>
          <p:nvPr>
            <p:ph idx="1"/>
          </p:nvPr>
        </p:nvSpPr>
        <p:spPr>
          <a:xfrm>
            <a:off x="6340830" y="2340864"/>
            <a:ext cx="5269977" cy="3634486"/>
          </a:xfrm>
        </p:spPr>
        <p:txBody>
          <a:bodyPr vert="horz" lIns="91440" tIns="45720" rIns="91440" bIns="45720" rtlCol="0" anchor="ctr">
            <a:noAutofit/>
          </a:bodyPr>
          <a:lstStyle/>
          <a:p>
            <a:pPr marL="0" indent="0">
              <a:buNone/>
            </a:pPr>
            <a:r>
              <a:rPr lang="fi-FI" sz="1600"/>
              <a:t>Ma 3.11 Herätys soi klo 4.15 Söin nopeasti pientä aamupalaa ja lähdin Äidin kyydillä kohti lentokenttää, Lentokentällä tein lähtöselvityksen luovutin ruumalaukun ja menin turvatarkastuksen läpi. Lento lähti klo 7 jälkeen. Saavuimme Barcelonan lentokentälle josta aika nopeasti lähdimme takseilla kohti hotellia.</a:t>
            </a:r>
          </a:p>
          <a:p>
            <a:pPr marL="0" indent="0">
              <a:buNone/>
            </a:pPr>
            <a:r>
              <a:rPr lang="fi-FI" sz="1600"/>
              <a:t>Hotellilla lepäsimme jonkin aikaa kunnes lähdimme keskustaan etsimään ruokapaikkaa </a:t>
            </a:r>
            <a:r>
              <a:rPr lang="fi-FI" sz="1600" err="1"/>
              <a:t>Yanin</a:t>
            </a:r>
            <a:r>
              <a:rPr lang="fi-FI" sz="1600"/>
              <a:t> kanssa se ei ollut niin helppoa koska ihmiset eivät puhuneet englantia, päädyimme </a:t>
            </a:r>
            <a:r>
              <a:rPr lang="fi-FI" sz="1600" err="1"/>
              <a:t>Mcdonaldsiin</a:t>
            </a:r>
            <a:r>
              <a:rPr lang="fi-FI" sz="1600"/>
              <a:t>, Illalla kävimme vielä Barcelonassa shoppailemassa ja kävelemässä. Palasimme iltaa kohti takaiin </a:t>
            </a:r>
            <a:r>
              <a:rPr lang="fi-FI" sz="1600" err="1"/>
              <a:t>Cerdanyolan</a:t>
            </a:r>
            <a:r>
              <a:rPr lang="fi-FI" sz="1600"/>
              <a:t> juna asemalle käytiin kaupassa hakemassa pientä purtavaa ja palasimme Hotellille</a:t>
            </a:r>
          </a:p>
        </p:txBody>
      </p:sp>
    </p:spTree>
    <p:extLst>
      <p:ext uri="{BB962C8B-B14F-4D97-AF65-F5344CB8AC3E}">
        <p14:creationId xmlns:p14="http://schemas.microsoft.com/office/powerpoint/2010/main" val="1768655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32">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A4196A3-02B3-EB40-E56D-78E6735CC289}"/>
              </a:ext>
            </a:extLst>
          </p:cNvPr>
          <p:cNvSpPr>
            <a:spLocks noGrp="1"/>
          </p:cNvSpPr>
          <p:nvPr>
            <p:ph type="title"/>
          </p:nvPr>
        </p:nvSpPr>
        <p:spPr>
          <a:xfrm>
            <a:off x="581193" y="702156"/>
            <a:ext cx="6309003" cy="1013800"/>
          </a:xfrm>
        </p:spPr>
        <p:txBody>
          <a:bodyPr>
            <a:normAutofit/>
          </a:bodyPr>
          <a:lstStyle/>
          <a:p>
            <a:r>
              <a:rPr lang="fi-FI">
                <a:solidFill>
                  <a:schemeClr val="tx2"/>
                </a:solidFill>
              </a:rPr>
              <a:t>Tiistai 4.11</a:t>
            </a:r>
          </a:p>
        </p:txBody>
      </p:sp>
      <p:sp>
        <p:nvSpPr>
          <p:cNvPr id="51" name="Rectangle 34">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6" name="Sisällön paikkamerkki 5">
            <a:extLst>
              <a:ext uri="{FF2B5EF4-FFF2-40B4-BE49-F238E27FC236}">
                <a16:creationId xmlns:a16="http://schemas.microsoft.com/office/drawing/2014/main" id="{FF78C8EE-7861-EC67-5242-08CF0A463E28}"/>
              </a:ext>
            </a:extLst>
          </p:cNvPr>
          <p:cNvSpPr>
            <a:spLocks noGrp="1"/>
          </p:cNvSpPr>
          <p:nvPr>
            <p:ph idx="1"/>
          </p:nvPr>
        </p:nvSpPr>
        <p:spPr>
          <a:xfrm>
            <a:off x="581194" y="1896533"/>
            <a:ext cx="6309003" cy="3962266"/>
          </a:xfrm>
        </p:spPr>
        <p:txBody>
          <a:bodyPr>
            <a:normAutofit/>
          </a:bodyPr>
          <a:lstStyle/>
          <a:p>
            <a:pPr marL="305435" indent="-305435">
              <a:lnSpc>
                <a:spcPct val="110000"/>
              </a:lnSpc>
            </a:pPr>
            <a:r>
              <a:rPr lang="fi-FI" sz="1300">
                <a:solidFill>
                  <a:schemeClr val="tx2"/>
                </a:solidFill>
              </a:rPr>
              <a:t>Aamulla herättiin aamupalalle jonka jälkeen lähdimme kävelemään kohti koulua, (Jaume Mimo) Lidia esitteli meille koulua ja mitä koulussa voi opiskella Muutaman tunnin jälkeen lähdimme kävelemään kohti lounasravintolaamme pysähdyimme matkalla eri paikoissa joista Lidia kertoi aina jotain. Söimme Bar Grau nimisessä ravintolassa, alkupalaksi otin mozzarella salaatin ja pääruoaksi curry kanaa joka oli hyvää. Ruoan jälkeen palasimme takaisin koululle Jossa meillä alkoi yhteinen oppitunti Erasmus oppilaiden kanssa, tunnilla työskentelimme sekaryhmissä ja päästiin hyvin tutustumaan Espanjalaisiin. Meillä oli vielä toinen oppitunti joka oli Englannin tunti, menimme ulos (tarjoamaan töitä espanjalaisille) ohjeiden mukaisesti sekin oli kivaa. Oppituntien jälkeen pelattiin pingistä paikallisten kanssa koulun pihalla. Jonka jälkeen lähdimme hotellille valmistautumaan illallista varten. Hotellilta kävelimme Can fellu nimiseen ravintolaan jossa syötiin yhdessä Erasmus oppilaiden kanssa minä söin lasagnen vuohenjuustolla. Oli erittäin hyvää. Ruuan jälkeen kävimme vielä kävelyllä ja palattiin Hotellille.</a:t>
            </a:r>
          </a:p>
        </p:txBody>
      </p:sp>
      <p:pic>
        <p:nvPicPr>
          <p:cNvPr id="3" name="Kuva 2" descr="Kuva, joka sisältää kohteen pöytäastiasto, pöytä, sisä-, vaate&#10;&#10;Tekoälyllä luotu sisältö saattaa olla virheellistä.">
            <a:extLst>
              <a:ext uri="{FF2B5EF4-FFF2-40B4-BE49-F238E27FC236}">
                <a16:creationId xmlns:a16="http://schemas.microsoft.com/office/drawing/2014/main" id="{C7056CD1-2812-2B3A-97A5-5CC3938023E8}"/>
              </a:ext>
            </a:extLst>
          </p:cNvPr>
          <p:cNvPicPr>
            <a:picLocks noChangeAspect="1"/>
          </p:cNvPicPr>
          <p:nvPr/>
        </p:nvPicPr>
        <p:blipFill>
          <a:blip r:embed="rId2"/>
          <a:srcRect t="18342" r="2" b="26810"/>
          <a:stretch>
            <a:fillRect/>
          </a:stretch>
        </p:blipFill>
        <p:spPr>
          <a:xfrm>
            <a:off x="7568188" y="-1"/>
            <a:ext cx="4623812" cy="3381502"/>
          </a:xfrm>
          <a:prstGeom prst="rect">
            <a:avLst/>
          </a:prstGeom>
        </p:spPr>
      </p:pic>
      <p:pic>
        <p:nvPicPr>
          <p:cNvPr id="7" name="Kuva 6" descr="Kuva, joka sisältää kohteen pöytäastiasto, pöytä, henkilö, sisä-&#10;&#10;Tekoälyllä luotu sisältö saattaa olla virheellistä.">
            <a:extLst>
              <a:ext uri="{FF2B5EF4-FFF2-40B4-BE49-F238E27FC236}">
                <a16:creationId xmlns:a16="http://schemas.microsoft.com/office/drawing/2014/main" id="{732CA011-559A-BDBF-34ED-981D4D857B33}"/>
              </a:ext>
            </a:extLst>
          </p:cNvPr>
          <p:cNvPicPr>
            <a:picLocks noChangeAspect="1"/>
          </p:cNvPicPr>
          <p:nvPr/>
        </p:nvPicPr>
        <p:blipFill>
          <a:blip r:embed="rId3"/>
          <a:srcRect t="41332" r="-1" b="17502"/>
          <a:stretch>
            <a:fillRect/>
          </a:stretch>
        </p:blipFill>
        <p:spPr>
          <a:xfrm>
            <a:off x="7571351" y="3476499"/>
            <a:ext cx="4620649" cy="3381500"/>
          </a:xfrm>
          <a:prstGeom prst="rect">
            <a:avLst/>
          </a:prstGeom>
        </p:spPr>
      </p:pic>
    </p:spTree>
    <p:extLst>
      <p:ext uri="{BB962C8B-B14F-4D97-AF65-F5344CB8AC3E}">
        <p14:creationId xmlns:p14="http://schemas.microsoft.com/office/powerpoint/2010/main" val="1975415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D541204-B666-420C-9DF1-C06950D2F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D9417D3-BC64-322D-1499-663069A8510E}"/>
              </a:ext>
            </a:extLst>
          </p:cNvPr>
          <p:cNvSpPr>
            <a:spLocks noGrp="1"/>
          </p:cNvSpPr>
          <p:nvPr>
            <p:ph type="title"/>
          </p:nvPr>
        </p:nvSpPr>
        <p:spPr>
          <a:xfrm>
            <a:off x="581192" y="702155"/>
            <a:ext cx="3424138" cy="1500131"/>
          </a:xfrm>
        </p:spPr>
        <p:txBody>
          <a:bodyPr>
            <a:normAutofit/>
          </a:bodyPr>
          <a:lstStyle/>
          <a:p>
            <a:r>
              <a:rPr lang="fi-FI" sz="3100"/>
              <a:t>Ensivaikutelmat</a:t>
            </a:r>
          </a:p>
        </p:txBody>
      </p:sp>
      <p:sp>
        <p:nvSpPr>
          <p:cNvPr id="18" name="Rectangle 17">
            <a:extLst>
              <a:ext uri="{FF2B5EF4-FFF2-40B4-BE49-F238E27FC236}">
                <a16:creationId xmlns:a16="http://schemas.microsoft.com/office/drawing/2014/main" id="{0C0E6C8D-508A-44F8-BB9B-7911B0118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0" name="Rectangle 19">
            <a:extLst>
              <a:ext uri="{FF2B5EF4-FFF2-40B4-BE49-F238E27FC236}">
                <a16:creationId xmlns:a16="http://schemas.microsoft.com/office/drawing/2014/main" id="{C84847AE-0FEA-43E8-8AA1-4169A6FDB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2" name="Rectangle 21">
            <a:extLst>
              <a:ext uri="{FF2B5EF4-FFF2-40B4-BE49-F238E27FC236}">
                <a16:creationId xmlns:a16="http://schemas.microsoft.com/office/drawing/2014/main" id="{C487790A-E9D7-438A-90BB-9361BEF14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9229AE3D-57B9-742F-2D45-93001F71FEDE}"/>
              </a:ext>
            </a:extLst>
          </p:cNvPr>
          <p:cNvSpPr>
            <a:spLocks noGrp="1"/>
          </p:cNvSpPr>
          <p:nvPr>
            <p:ph idx="1"/>
          </p:nvPr>
        </p:nvSpPr>
        <p:spPr>
          <a:xfrm>
            <a:off x="581193" y="2414788"/>
            <a:ext cx="3424138" cy="3975776"/>
          </a:xfrm>
        </p:spPr>
        <p:txBody>
          <a:bodyPr>
            <a:normAutofit/>
          </a:bodyPr>
          <a:lstStyle/>
          <a:p>
            <a:pPr marL="305435" indent="-305435">
              <a:lnSpc>
                <a:spcPct val="110000"/>
              </a:lnSpc>
            </a:pPr>
            <a:r>
              <a:rPr lang="fi-FI" sz="1200"/>
              <a:t>Ensimmäinen päivä oli erittäin kiva vaikka vähän aikasen heräämisen takia väsyttikin Espanja on todella hieno maa tykkään sen aestetiikasta ja rakennuksista, ensimmäisenä päivänä oppi jo paljon uutta kulttuurista sekä tavoista. Koulussa oli hieman erilaista kun suomessa kokoajan hieman meluisaa ja ihmisten puhetta ja koulu oli vanha. mutta se ei häirinnyt minua, ihmiset koulussa olivat mukavia ja ottivat meidät hyvin vastaan ja olivat kiinnostuneita Suomesta. Suomi on monellakin tapaa erilainen maa rakennukset ovat ihan erilaisia ja ihmiset espanjassa tuntuivat olevan paljon avoimempia kuin suomalaiset myös aikatauluissa oli eroavaisuuksia Suomeen verrattuna.</a:t>
            </a:r>
          </a:p>
        </p:txBody>
      </p:sp>
      <p:pic>
        <p:nvPicPr>
          <p:cNvPr id="5" name="Kuva 4" descr="Kuva, joka sisältää kohteen ruoka, virvoke, henkilö, pikaruoka&#10;&#10;Tekoälyllä luotu sisältö saattaa olla virheellistä.">
            <a:extLst>
              <a:ext uri="{FF2B5EF4-FFF2-40B4-BE49-F238E27FC236}">
                <a16:creationId xmlns:a16="http://schemas.microsoft.com/office/drawing/2014/main" id="{45A56EC7-7691-5260-8A08-56E696E7ACC5}"/>
              </a:ext>
            </a:extLst>
          </p:cNvPr>
          <p:cNvPicPr>
            <a:picLocks noChangeAspect="1"/>
          </p:cNvPicPr>
          <p:nvPr/>
        </p:nvPicPr>
        <p:blipFill>
          <a:blip r:embed="rId2"/>
          <a:srcRect l="5538" r="5936" b="2"/>
          <a:stretch>
            <a:fillRect/>
          </a:stretch>
        </p:blipFill>
        <p:spPr>
          <a:xfrm>
            <a:off x="4246850" y="641103"/>
            <a:ext cx="3702877" cy="5749462"/>
          </a:xfrm>
          <a:prstGeom prst="rect">
            <a:avLst/>
          </a:prstGeom>
        </p:spPr>
      </p:pic>
      <p:pic>
        <p:nvPicPr>
          <p:cNvPr id="4" name="Kuva 3" descr="Kuva, joka sisältää kohteen henkilö, jalkineet, vaate, maa&#10;&#10;Tekoälyllä luotu sisältö saattaa olla virheellistä.">
            <a:extLst>
              <a:ext uri="{FF2B5EF4-FFF2-40B4-BE49-F238E27FC236}">
                <a16:creationId xmlns:a16="http://schemas.microsoft.com/office/drawing/2014/main" id="{4E571C7C-BF7D-D37C-A6E3-4681C83CB8F0}"/>
              </a:ext>
            </a:extLst>
          </p:cNvPr>
          <p:cNvPicPr>
            <a:picLocks noChangeAspect="1"/>
          </p:cNvPicPr>
          <p:nvPr/>
        </p:nvPicPr>
        <p:blipFill>
          <a:blip r:embed="rId3"/>
          <a:srcRect r="14130" b="2"/>
          <a:stretch>
            <a:fillRect/>
          </a:stretch>
        </p:blipFill>
        <p:spPr>
          <a:xfrm>
            <a:off x="8042589" y="641102"/>
            <a:ext cx="3702877" cy="5749462"/>
          </a:xfrm>
          <a:prstGeom prst="rect">
            <a:avLst/>
          </a:prstGeom>
        </p:spPr>
      </p:pic>
    </p:spTree>
    <p:extLst>
      <p:ext uri="{BB962C8B-B14F-4D97-AF65-F5344CB8AC3E}">
        <p14:creationId xmlns:p14="http://schemas.microsoft.com/office/powerpoint/2010/main" val="133785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206E6F-1A64-F7D9-DBD3-95AA8D636DC7}"/>
              </a:ext>
            </a:extLst>
          </p:cNvPr>
          <p:cNvSpPr>
            <a:spLocks noGrp="1"/>
          </p:cNvSpPr>
          <p:nvPr>
            <p:ph type="title"/>
          </p:nvPr>
        </p:nvSpPr>
        <p:spPr>
          <a:xfrm>
            <a:off x="581192" y="702156"/>
            <a:ext cx="11029616" cy="1188720"/>
          </a:xfrm>
        </p:spPr>
        <p:txBody>
          <a:bodyPr>
            <a:normAutofit/>
          </a:bodyPr>
          <a:lstStyle/>
          <a:p>
            <a:r>
              <a:rPr lang="fi-FI"/>
              <a:t>Keskiviikko 5.11</a:t>
            </a:r>
          </a:p>
        </p:txBody>
      </p:sp>
      <p:sp>
        <p:nvSpPr>
          <p:cNvPr id="27" name="Rectangle 26">
            <a:extLst>
              <a:ext uri="{FF2B5EF4-FFF2-40B4-BE49-F238E27FC236}">
                <a16:creationId xmlns:a16="http://schemas.microsoft.com/office/drawing/2014/main" id="{7A4CA679-3546-4E14-8FB8-F57168C37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9" name="Rectangle 28">
            <a:extLst>
              <a:ext uri="{FF2B5EF4-FFF2-40B4-BE49-F238E27FC236}">
                <a16:creationId xmlns:a16="http://schemas.microsoft.com/office/drawing/2014/main" id="{44D16E90-7C64-4C04-A50A-B866A1A92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1" name="Rectangle 30">
            <a:extLst>
              <a:ext uri="{FF2B5EF4-FFF2-40B4-BE49-F238E27FC236}">
                <a16:creationId xmlns:a16="http://schemas.microsoft.com/office/drawing/2014/main" id="{DBE4DD59-5AA2-46C6-B6A8-9B4C62D19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3" name="Rectangle 32">
            <a:extLst>
              <a:ext uri="{FF2B5EF4-FFF2-40B4-BE49-F238E27FC236}">
                <a16:creationId xmlns:a16="http://schemas.microsoft.com/office/drawing/2014/main" id="{160CE81C-67DC-489E-BFFB-877C80B85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rgbClr val="FFFFFF"/>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Kuva 7" descr="Kuva, joka sisältää kohteen maa-ajoneuvo, pyörä, ajoneuvo, urheiluauto&#10;&#10;Tekoälyllä luotu sisältö saattaa olla virheellistä.">
            <a:extLst>
              <a:ext uri="{FF2B5EF4-FFF2-40B4-BE49-F238E27FC236}">
                <a16:creationId xmlns:a16="http://schemas.microsoft.com/office/drawing/2014/main" id="{E5793B7E-A5E3-DDA2-51A9-27D1A50FC581}"/>
              </a:ext>
            </a:extLst>
          </p:cNvPr>
          <p:cNvPicPr>
            <a:picLocks noChangeAspect="1"/>
          </p:cNvPicPr>
          <p:nvPr/>
        </p:nvPicPr>
        <p:blipFill>
          <a:blip r:embed="rId2"/>
          <a:srcRect l="11323" r="652" b="-2"/>
          <a:stretch>
            <a:fillRect/>
          </a:stretch>
        </p:blipFill>
        <p:spPr>
          <a:xfrm>
            <a:off x="611392" y="2347105"/>
            <a:ext cx="2491740" cy="3712464"/>
          </a:xfrm>
          <a:prstGeom prst="rect">
            <a:avLst/>
          </a:prstGeom>
        </p:spPr>
      </p:pic>
      <p:pic>
        <p:nvPicPr>
          <p:cNvPr id="4" name="Kuva 3" descr="Kuva, joka sisältää kohteen ruoka, pikaruoka, pöytä, Amerikkalainen ruoka&#10;&#10;Tekoälyllä luotu sisältö saattaa olla virheellistä.">
            <a:extLst>
              <a:ext uri="{FF2B5EF4-FFF2-40B4-BE49-F238E27FC236}">
                <a16:creationId xmlns:a16="http://schemas.microsoft.com/office/drawing/2014/main" id="{053A6A67-7F11-DED7-5926-695584D8D45B}"/>
              </a:ext>
            </a:extLst>
          </p:cNvPr>
          <p:cNvPicPr>
            <a:picLocks noChangeAspect="1"/>
          </p:cNvPicPr>
          <p:nvPr/>
        </p:nvPicPr>
        <p:blipFill>
          <a:blip r:embed="rId3"/>
          <a:srcRect r="-4" b="16190"/>
          <a:stretch>
            <a:fillRect/>
          </a:stretch>
        </p:blipFill>
        <p:spPr>
          <a:xfrm>
            <a:off x="3194572" y="2339440"/>
            <a:ext cx="2491740" cy="3712464"/>
          </a:xfrm>
          <a:prstGeom prst="rect">
            <a:avLst/>
          </a:prstGeom>
        </p:spPr>
      </p:pic>
      <p:sp>
        <p:nvSpPr>
          <p:cNvPr id="3" name="Sisällön paikkamerkki 2">
            <a:extLst>
              <a:ext uri="{FF2B5EF4-FFF2-40B4-BE49-F238E27FC236}">
                <a16:creationId xmlns:a16="http://schemas.microsoft.com/office/drawing/2014/main" id="{03FFBC5F-9087-0855-B742-D00591589173}"/>
              </a:ext>
            </a:extLst>
          </p:cNvPr>
          <p:cNvSpPr>
            <a:spLocks noGrp="1"/>
          </p:cNvSpPr>
          <p:nvPr>
            <p:ph idx="1"/>
          </p:nvPr>
        </p:nvSpPr>
        <p:spPr>
          <a:xfrm>
            <a:off x="6340830" y="2340864"/>
            <a:ext cx="5269977" cy="3634486"/>
          </a:xfrm>
        </p:spPr>
        <p:txBody>
          <a:bodyPr>
            <a:normAutofit/>
          </a:bodyPr>
          <a:lstStyle/>
          <a:p>
            <a:pPr marL="305435" indent="-305435">
              <a:lnSpc>
                <a:spcPct val="110000"/>
              </a:lnSpc>
            </a:pPr>
            <a:r>
              <a:rPr lang="fi-FI"/>
              <a:t>Aamulla herättiin jälleen aamupalalle, aamupalan jälkeen lähdimme Kyydillä kohti </a:t>
            </a:r>
            <a:r>
              <a:rPr lang="fi-FI" err="1"/>
              <a:t>Igaualadaa</a:t>
            </a:r>
            <a:r>
              <a:rPr lang="fi-FI"/>
              <a:t> Jossa oli järjestetty POP-UP kauppa katu* siellä oli monien eri vaatebrändien myyntipisteitä vanhoissa tehdas rakennuksissa, tapahtuma oli mielenkiintoinen ja siellä oli paljon ihmisiä se oli kiva kokemus, Kävimme paikanpäällä syömässä, olimme tapahtumassa muutaman tunnin jonka jälkeen palasimme kyydeillä hotellille, levättiin hotellilla jonkin aikaa, sitten lähdimme poikaporukalla Barcelonaan junalla Käytiin kiertelemässä kaupoilla ja syömässä katsomassa nähtävyyksiä ja rannalla </a:t>
            </a:r>
            <a:r>
              <a:rPr lang="fi-FI" err="1"/>
              <a:t>istuskelemessa</a:t>
            </a:r>
            <a:r>
              <a:rPr lang="fi-FI"/>
              <a:t> Siellä oli tunnelmallista ja rauhallista. Palasimme hotellille taksilla. </a:t>
            </a:r>
          </a:p>
        </p:txBody>
      </p:sp>
    </p:spTree>
    <p:extLst>
      <p:ext uri="{BB962C8B-B14F-4D97-AF65-F5344CB8AC3E}">
        <p14:creationId xmlns:p14="http://schemas.microsoft.com/office/powerpoint/2010/main" val="288788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D541204-B666-420C-9DF1-C06950D2F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F30954C-7E4D-497B-163E-50DCB887984E}"/>
              </a:ext>
            </a:extLst>
          </p:cNvPr>
          <p:cNvSpPr>
            <a:spLocks noGrp="1"/>
          </p:cNvSpPr>
          <p:nvPr>
            <p:ph type="title"/>
          </p:nvPr>
        </p:nvSpPr>
        <p:spPr>
          <a:xfrm>
            <a:off x="581192" y="702155"/>
            <a:ext cx="3424138" cy="1500131"/>
          </a:xfrm>
        </p:spPr>
        <p:txBody>
          <a:bodyPr>
            <a:normAutofit/>
          </a:bodyPr>
          <a:lstStyle/>
          <a:p>
            <a:r>
              <a:rPr lang="fi-FI"/>
              <a:t>Torstai 6.11</a:t>
            </a:r>
          </a:p>
        </p:txBody>
      </p:sp>
      <p:sp>
        <p:nvSpPr>
          <p:cNvPr id="23" name="Rectangle 22">
            <a:extLst>
              <a:ext uri="{FF2B5EF4-FFF2-40B4-BE49-F238E27FC236}">
                <a16:creationId xmlns:a16="http://schemas.microsoft.com/office/drawing/2014/main" id="{0C0E6C8D-508A-44F8-BB9B-7911B0118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5" name="Rectangle 24">
            <a:extLst>
              <a:ext uri="{FF2B5EF4-FFF2-40B4-BE49-F238E27FC236}">
                <a16:creationId xmlns:a16="http://schemas.microsoft.com/office/drawing/2014/main" id="{C84847AE-0FEA-43E8-8AA1-4169A6FDB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7" name="Rectangle 26">
            <a:extLst>
              <a:ext uri="{FF2B5EF4-FFF2-40B4-BE49-F238E27FC236}">
                <a16:creationId xmlns:a16="http://schemas.microsoft.com/office/drawing/2014/main" id="{C487790A-E9D7-438A-90BB-9361BEF14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5A3DE000-2F26-EF25-8B20-F8275CB3AA58}"/>
              </a:ext>
            </a:extLst>
          </p:cNvPr>
          <p:cNvSpPr>
            <a:spLocks noGrp="1"/>
          </p:cNvSpPr>
          <p:nvPr>
            <p:ph idx="1"/>
          </p:nvPr>
        </p:nvSpPr>
        <p:spPr>
          <a:xfrm>
            <a:off x="581193" y="2414788"/>
            <a:ext cx="3424138" cy="3975776"/>
          </a:xfrm>
        </p:spPr>
        <p:txBody>
          <a:bodyPr>
            <a:normAutofit/>
          </a:bodyPr>
          <a:lstStyle/>
          <a:p>
            <a:pPr marL="305435" indent="-305435">
              <a:lnSpc>
                <a:spcPct val="110000"/>
              </a:lnSpc>
            </a:pPr>
            <a:r>
              <a:rPr lang="fi-FI" sz="1200"/>
              <a:t>Aamulla heräsimme rauhassa </a:t>
            </a:r>
            <a:r>
              <a:rPr lang="fi-FI" sz="1200" err="1"/>
              <a:t>käviiimme</a:t>
            </a:r>
            <a:r>
              <a:rPr lang="fi-FI" sz="1200"/>
              <a:t> </a:t>
            </a:r>
            <a:r>
              <a:rPr lang="fi-FI" sz="1200" err="1"/>
              <a:t>aamupalla</a:t>
            </a:r>
            <a:r>
              <a:rPr lang="fi-FI" sz="1200"/>
              <a:t>  ja lähdimme hyvissä ajoin yhdessä kohti Barcelonaa junalla, Barcelonassa kävimme ostoskeskuksessa ja syömässä amerikkalaisessa hampurilaisketjussa nimeltä </a:t>
            </a:r>
            <a:r>
              <a:rPr lang="fi-FI" sz="1200" err="1"/>
              <a:t>Five</a:t>
            </a:r>
            <a:r>
              <a:rPr lang="fi-FI" sz="1200"/>
              <a:t> </a:t>
            </a:r>
            <a:r>
              <a:rPr lang="fi-FI" sz="1200" err="1"/>
              <a:t>guys</a:t>
            </a:r>
            <a:r>
              <a:rPr lang="fi-FI" sz="1200"/>
              <a:t>, Kiertelimme eri kauppoja samalla kun kävelimme </a:t>
            </a:r>
            <a:r>
              <a:rPr lang="fi-FI" sz="1200" err="1"/>
              <a:t>parc</a:t>
            </a:r>
            <a:r>
              <a:rPr lang="fi-FI" sz="1200"/>
              <a:t> </a:t>
            </a:r>
            <a:r>
              <a:rPr lang="fi-FI" sz="1200" err="1"/>
              <a:t>Guellia</a:t>
            </a:r>
            <a:r>
              <a:rPr lang="fi-FI" sz="1200"/>
              <a:t> kohti jossa meillä oli sovittu tapaaminen Erasmus oppilaiden kanssa. Siellä meidät jaettiin ryhmiin jossa oli suomalaisia ja Espanjalaisia tehtävänä oli Suorittaa </a:t>
            </a:r>
            <a:r>
              <a:rPr lang="fi-FI" sz="1200" err="1"/>
              <a:t>tehtäviö</a:t>
            </a:r>
            <a:r>
              <a:rPr lang="fi-FI" sz="1200"/>
              <a:t> puistossa. Puisto oli todella kaunis ja sieltä oli todella hyvät maisemat. Puiston jälkeen kävelimme vielä </a:t>
            </a:r>
            <a:r>
              <a:rPr lang="fi-FI" sz="1200" err="1"/>
              <a:t>barcelonan</a:t>
            </a:r>
            <a:r>
              <a:rPr lang="fi-FI" sz="1200"/>
              <a:t> keskustaan kävimme kaupoilla ja palasimme Hotellille</a:t>
            </a:r>
          </a:p>
        </p:txBody>
      </p:sp>
      <p:pic>
        <p:nvPicPr>
          <p:cNvPr id="5" name="Kuva 4" descr="Kuva, joka sisältää kohteen vaate, piha-, henkilö, jalkineet&#10;&#10;Tekoälyllä luotu sisältö saattaa olla virheellistä.">
            <a:extLst>
              <a:ext uri="{FF2B5EF4-FFF2-40B4-BE49-F238E27FC236}">
                <a16:creationId xmlns:a16="http://schemas.microsoft.com/office/drawing/2014/main" id="{48E33A8D-4D11-1EDE-CF8F-B640CB383099}"/>
              </a:ext>
            </a:extLst>
          </p:cNvPr>
          <p:cNvPicPr>
            <a:picLocks noChangeAspect="1"/>
          </p:cNvPicPr>
          <p:nvPr/>
        </p:nvPicPr>
        <p:blipFill>
          <a:blip r:embed="rId2"/>
          <a:srcRect l="5950" r="7604" b="2"/>
          <a:stretch>
            <a:fillRect/>
          </a:stretch>
        </p:blipFill>
        <p:spPr>
          <a:xfrm>
            <a:off x="4246850" y="641102"/>
            <a:ext cx="3702877" cy="5749462"/>
          </a:xfrm>
          <a:prstGeom prst="rect">
            <a:avLst/>
          </a:prstGeom>
        </p:spPr>
      </p:pic>
      <p:pic>
        <p:nvPicPr>
          <p:cNvPr id="6" name="Kuva 5" descr="Kuva, joka sisältää kohteen piha-, puu, pilvi, taivas&#10;&#10;Tekoälyllä luotu sisältö saattaa olla virheellistä.">
            <a:extLst>
              <a:ext uri="{FF2B5EF4-FFF2-40B4-BE49-F238E27FC236}">
                <a16:creationId xmlns:a16="http://schemas.microsoft.com/office/drawing/2014/main" id="{1AEA5161-3C66-6875-F061-8DC4C05606F3}"/>
              </a:ext>
            </a:extLst>
          </p:cNvPr>
          <p:cNvPicPr>
            <a:picLocks noChangeAspect="1"/>
          </p:cNvPicPr>
          <p:nvPr/>
        </p:nvPicPr>
        <p:blipFill>
          <a:blip r:embed="rId3"/>
          <a:srcRect t="12281" r="-2" b="32362"/>
          <a:stretch>
            <a:fillRect/>
          </a:stretch>
        </p:blipFill>
        <p:spPr>
          <a:xfrm>
            <a:off x="8042589" y="641102"/>
            <a:ext cx="3702877" cy="2742178"/>
          </a:xfrm>
          <a:prstGeom prst="rect">
            <a:avLst/>
          </a:prstGeom>
        </p:spPr>
      </p:pic>
      <p:pic>
        <p:nvPicPr>
          <p:cNvPr id="4" name="Kuva 3" descr="Kuva, joka sisältää kohteen taivas, piha-, pilvi, puu&#10;&#10;Tekoälyllä luotu sisältö saattaa olla virheellistä.">
            <a:extLst>
              <a:ext uri="{FF2B5EF4-FFF2-40B4-BE49-F238E27FC236}">
                <a16:creationId xmlns:a16="http://schemas.microsoft.com/office/drawing/2014/main" id="{99B52A38-EFF9-6AC7-ABDB-15549D5AB7FE}"/>
              </a:ext>
            </a:extLst>
          </p:cNvPr>
          <p:cNvPicPr>
            <a:picLocks noChangeAspect="1"/>
          </p:cNvPicPr>
          <p:nvPr/>
        </p:nvPicPr>
        <p:blipFill>
          <a:blip r:embed="rId4"/>
          <a:srcRect t="29184" r="-1" b="11311"/>
          <a:stretch>
            <a:fillRect/>
          </a:stretch>
        </p:blipFill>
        <p:spPr>
          <a:xfrm>
            <a:off x="8042146" y="3472185"/>
            <a:ext cx="3702877" cy="2918379"/>
          </a:xfrm>
          <a:prstGeom prst="rect">
            <a:avLst/>
          </a:prstGeom>
        </p:spPr>
      </p:pic>
    </p:spTree>
    <p:extLst>
      <p:ext uri="{BB962C8B-B14F-4D97-AF65-F5344CB8AC3E}">
        <p14:creationId xmlns:p14="http://schemas.microsoft.com/office/powerpoint/2010/main" val="1356039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E6126F-EA6D-BE71-727B-B4259E2BA32F}"/>
              </a:ext>
            </a:extLst>
          </p:cNvPr>
          <p:cNvSpPr>
            <a:spLocks noGrp="1"/>
          </p:cNvSpPr>
          <p:nvPr>
            <p:ph type="title"/>
          </p:nvPr>
        </p:nvSpPr>
        <p:spPr>
          <a:xfrm>
            <a:off x="581192" y="702156"/>
            <a:ext cx="11029616" cy="1188720"/>
          </a:xfrm>
        </p:spPr>
        <p:txBody>
          <a:bodyPr>
            <a:normAutofit/>
          </a:bodyPr>
          <a:lstStyle/>
          <a:p>
            <a:r>
              <a:rPr lang="fi-FI"/>
              <a:t>Perjantai 7.11</a:t>
            </a:r>
          </a:p>
        </p:txBody>
      </p:sp>
      <p:sp>
        <p:nvSpPr>
          <p:cNvPr id="22" name="Rectangle 21">
            <a:extLst>
              <a:ext uri="{FF2B5EF4-FFF2-40B4-BE49-F238E27FC236}">
                <a16:creationId xmlns:a16="http://schemas.microsoft.com/office/drawing/2014/main" id="{7096F9B6-03A1-4B67-8664-F63E61FE4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8" y="2180496"/>
            <a:ext cx="5404639" cy="4045683"/>
          </a:xfrm>
          <a:prstGeom prst="rect">
            <a:avLst/>
          </a:prstGeom>
          <a:solidFill>
            <a:srgbClr val="FFFFFF"/>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descr="Kuva, joka sisältää kohteen Ihmisen kasvot, henkilö, vaate, hymy&#10;&#10;Tekoälyllä luotu sisältö saattaa olla virheellistä.">
            <a:extLst>
              <a:ext uri="{FF2B5EF4-FFF2-40B4-BE49-F238E27FC236}">
                <a16:creationId xmlns:a16="http://schemas.microsoft.com/office/drawing/2014/main" id="{0BB5CF6C-9AD9-49EB-865B-0B4D5AF2DBE6}"/>
              </a:ext>
            </a:extLst>
          </p:cNvPr>
          <p:cNvPicPr>
            <a:picLocks noChangeAspect="1"/>
          </p:cNvPicPr>
          <p:nvPr/>
        </p:nvPicPr>
        <p:blipFill>
          <a:blip r:embed="rId2"/>
          <a:stretch>
            <a:fillRect/>
          </a:stretch>
        </p:blipFill>
        <p:spPr>
          <a:xfrm>
            <a:off x="854624" y="2361056"/>
            <a:ext cx="2061808" cy="3649219"/>
          </a:xfrm>
          <a:prstGeom prst="rect">
            <a:avLst/>
          </a:prstGeom>
        </p:spPr>
      </p:pic>
      <p:pic>
        <p:nvPicPr>
          <p:cNvPr id="5" name="Kuva 4" descr="Kuva, joka sisältää kohteen piha-, rakennus, taivas, ajoneuvo&#10;&#10;Tekoälyllä luotu sisältö saattaa olla virheellistä.">
            <a:extLst>
              <a:ext uri="{FF2B5EF4-FFF2-40B4-BE49-F238E27FC236}">
                <a16:creationId xmlns:a16="http://schemas.microsoft.com/office/drawing/2014/main" id="{CE7594A8-DB44-5D0F-2209-E0F62603E604}"/>
              </a:ext>
            </a:extLst>
          </p:cNvPr>
          <p:cNvPicPr>
            <a:picLocks noChangeAspect="1"/>
          </p:cNvPicPr>
          <p:nvPr/>
        </p:nvPicPr>
        <p:blipFill>
          <a:blip r:embed="rId3"/>
          <a:stretch>
            <a:fillRect/>
          </a:stretch>
        </p:blipFill>
        <p:spPr>
          <a:xfrm>
            <a:off x="3195140" y="2556720"/>
            <a:ext cx="2435274" cy="3257891"/>
          </a:xfrm>
          <a:prstGeom prst="rect">
            <a:avLst/>
          </a:prstGeom>
        </p:spPr>
      </p:pic>
      <p:sp>
        <p:nvSpPr>
          <p:cNvPr id="3" name="Sisällön paikkamerkki 2">
            <a:extLst>
              <a:ext uri="{FF2B5EF4-FFF2-40B4-BE49-F238E27FC236}">
                <a16:creationId xmlns:a16="http://schemas.microsoft.com/office/drawing/2014/main" id="{C057FCEE-54CB-E8B4-73BA-76880A0ABEFC}"/>
              </a:ext>
            </a:extLst>
          </p:cNvPr>
          <p:cNvSpPr>
            <a:spLocks noGrp="1"/>
          </p:cNvSpPr>
          <p:nvPr>
            <p:ph idx="1"/>
          </p:nvPr>
        </p:nvSpPr>
        <p:spPr>
          <a:xfrm>
            <a:off x="6335805" y="2180496"/>
            <a:ext cx="5275001" cy="4045683"/>
          </a:xfrm>
        </p:spPr>
        <p:txBody>
          <a:bodyPr>
            <a:normAutofit/>
          </a:bodyPr>
          <a:lstStyle/>
          <a:p>
            <a:pPr marL="305435" indent="-305435">
              <a:lnSpc>
                <a:spcPct val="110000"/>
              </a:lnSpc>
            </a:pPr>
            <a:r>
              <a:rPr lang="fi-FI" sz="1200"/>
              <a:t>Perjantai aamuna en syönyt aamupalaa herättiin vähän myöhemmin ja lähdettiin 12 aikaan ajamaan Kohti UAB kampusta jossa meille esiteltiin koulua ja kerrottiin mitä kaikkea siellä opiskellaan, Kampus oli aika iso ja siellä oli paljon erilaisia luokkia eri tarkoituksiin, kampukselta lähdettiin kävelemään kohti </a:t>
            </a:r>
            <a:r>
              <a:rPr lang="fi-FI" sz="1200" err="1"/>
              <a:t>Jaume</a:t>
            </a:r>
            <a:r>
              <a:rPr lang="fi-FI" sz="1200"/>
              <a:t> </a:t>
            </a:r>
            <a:r>
              <a:rPr lang="fi-FI" sz="1200" err="1"/>
              <a:t>mimoa</a:t>
            </a:r>
            <a:r>
              <a:rPr lang="fi-FI" sz="1200"/>
              <a:t> </a:t>
            </a:r>
            <a:r>
              <a:rPr lang="fi-FI" sz="1200" err="1"/>
              <a:t>jossai</a:t>
            </a:r>
            <a:r>
              <a:rPr lang="fi-FI" sz="1200"/>
              <a:t> syötiin lounas, Lounaan jälkeen meillä oli englannin oppitunti jossa työskentelimme ryhmissä, ja piti keksiä ryhmän kesken parhaat vaihtoehdot ongelman ratkaisemista varten, toisella tunnilla ryhmätyön ideana oli etsiä Suomalainen, Espanjalainen ja maailman laajuinen yritys tietyn kategorian perusteella. Koulun jälkeen palasimme hotellille vietimme poikien kanssa aikaa hotellilla kunnes lähdimme juna-asemalle jossa tapasimme koulusta tuttuja espanjalaisia Erasmus oppilaita ja heidän ystäviään jatkoimme heidän kanssa matkaa kohti </a:t>
            </a:r>
            <a:r>
              <a:rPr lang="fi-FI" sz="1200" err="1"/>
              <a:t>mataroa</a:t>
            </a:r>
            <a:r>
              <a:rPr lang="fi-FI" sz="1200"/>
              <a:t>, juna matka oli melko pitkä. Pääsimme perille käveltiin ja ihmeteltiin paikkoja ja odoteltiin loppuja Espanjalaisia menimme heidän kanssa paikalliselle klubille, jossa oli hyvää musiikkia ja paljon nuoria, Lähdimme klubilta kun saimme tarpeeksemme, Odoteltiin taksia ja palasimme hotellille ja menimme nukkumaan.</a:t>
            </a:r>
          </a:p>
        </p:txBody>
      </p:sp>
    </p:spTree>
    <p:extLst>
      <p:ext uri="{BB962C8B-B14F-4D97-AF65-F5344CB8AC3E}">
        <p14:creationId xmlns:p14="http://schemas.microsoft.com/office/powerpoint/2010/main" val="3075750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8FE5C9F-5BDB-8B6B-A0AE-D10053CA6FC0}"/>
              </a:ext>
            </a:extLst>
          </p:cNvPr>
          <p:cNvSpPr>
            <a:spLocks noGrp="1"/>
          </p:cNvSpPr>
          <p:nvPr>
            <p:ph type="title"/>
          </p:nvPr>
        </p:nvSpPr>
        <p:spPr>
          <a:xfrm>
            <a:off x="581193" y="702156"/>
            <a:ext cx="6540462" cy="1013800"/>
          </a:xfrm>
        </p:spPr>
        <p:txBody>
          <a:bodyPr>
            <a:normAutofit/>
          </a:bodyPr>
          <a:lstStyle/>
          <a:p>
            <a:r>
              <a:rPr lang="fi-FI">
                <a:solidFill>
                  <a:schemeClr val="tx2"/>
                </a:solidFill>
              </a:rPr>
              <a:t>Lauantai 8.11</a:t>
            </a:r>
          </a:p>
        </p:txBody>
      </p:sp>
      <p:sp>
        <p:nvSpPr>
          <p:cNvPr id="21" name="Rectangle 11">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7EA75894-CBDB-494C-7EFA-FC188F6F2FD2}"/>
              </a:ext>
            </a:extLst>
          </p:cNvPr>
          <p:cNvSpPr>
            <a:spLocks noGrp="1"/>
          </p:cNvSpPr>
          <p:nvPr>
            <p:ph idx="1"/>
          </p:nvPr>
        </p:nvSpPr>
        <p:spPr>
          <a:xfrm>
            <a:off x="581194" y="1896533"/>
            <a:ext cx="6309003" cy="3962266"/>
          </a:xfrm>
        </p:spPr>
        <p:txBody>
          <a:bodyPr>
            <a:normAutofit/>
          </a:bodyPr>
          <a:lstStyle/>
          <a:p>
            <a:pPr marL="305435" indent="-305435"/>
            <a:r>
              <a:rPr lang="fi-FI" dirty="0">
                <a:solidFill>
                  <a:schemeClr val="tx2"/>
                </a:solidFill>
              </a:rPr>
              <a:t>Lauantaina ei ollut varsinaista ohjelmaa joten nukuimme pitkään kun heräsimme </a:t>
            </a:r>
            <a:r>
              <a:rPr lang="fi-FI" dirty="0" err="1">
                <a:solidFill>
                  <a:schemeClr val="tx2"/>
                </a:solidFill>
              </a:rPr>
              <a:t>lähdettii</a:t>
            </a:r>
            <a:r>
              <a:rPr lang="fi-FI" dirty="0">
                <a:solidFill>
                  <a:schemeClr val="tx2"/>
                </a:solidFill>
              </a:rPr>
              <a:t> syömään paikalliseen kebab ravintolaan, käytiin kaupassa ja palasimme hotellille, lepäiltiin jonkin aikaa ja päätimme viimeisen illan kunniaksi lähteä vielä </a:t>
            </a:r>
            <a:r>
              <a:rPr lang="fi-FI" dirty="0" err="1">
                <a:solidFill>
                  <a:schemeClr val="tx2"/>
                </a:solidFill>
              </a:rPr>
              <a:t>barcelonaan</a:t>
            </a:r>
            <a:r>
              <a:rPr lang="fi-FI" dirty="0">
                <a:solidFill>
                  <a:schemeClr val="tx2"/>
                </a:solidFill>
              </a:rPr>
              <a:t>, menimme junalla käytiin ostelemassa tuliaisia kotiin vietäväksi ja katselemassa nähtävyyksiä mm. </a:t>
            </a:r>
            <a:r>
              <a:rPr lang="fi-FI" dirty="0" err="1">
                <a:solidFill>
                  <a:schemeClr val="tx2"/>
                </a:solidFill>
              </a:rPr>
              <a:t>Sagrada</a:t>
            </a:r>
            <a:r>
              <a:rPr lang="fi-FI" dirty="0">
                <a:solidFill>
                  <a:schemeClr val="tx2"/>
                </a:solidFill>
              </a:rPr>
              <a:t> </a:t>
            </a:r>
            <a:r>
              <a:rPr lang="fi-FI" dirty="0" err="1">
                <a:solidFill>
                  <a:schemeClr val="tx2"/>
                </a:solidFill>
              </a:rPr>
              <a:t>Familia</a:t>
            </a:r>
            <a:r>
              <a:rPr lang="fi-FI" dirty="0">
                <a:solidFill>
                  <a:schemeClr val="tx2"/>
                </a:solidFill>
              </a:rPr>
              <a:t>, ja nautimme viimeisestä illasta lähdimme hyvissä ajoin takaisin hotellille koska aamulla oli aikainen herätys.</a:t>
            </a:r>
          </a:p>
        </p:txBody>
      </p:sp>
      <p:pic>
        <p:nvPicPr>
          <p:cNvPr id="5" name="Kuva 4" descr="Kuva, joka sisältää kohteen Ihmisen kasvot, kokoelma, pesäpallo, sisä-&#10;&#10;Tekoälyllä luotu sisältö saattaa olla virheellistä.">
            <a:extLst>
              <a:ext uri="{FF2B5EF4-FFF2-40B4-BE49-F238E27FC236}">
                <a16:creationId xmlns:a16="http://schemas.microsoft.com/office/drawing/2014/main" id="{63D1C340-EE07-0819-FB37-BA45FC37D634}"/>
              </a:ext>
            </a:extLst>
          </p:cNvPr>
          <p:cNvPicPr>
            <a:picLocks noChangeAspect="1"/>
          </p:cNvPicPr>
          <p:nvPr/>
        </p:nvPicPr>
        <p:blipFill>
          <a:blip r:embed="rId2"/>
          <a:srcRect b="19234"/>
          <a:stretch>
            <a:fillRect/>
          </a:stretch>
        </p:blipFill>
        <p:spPr>
          <a:xfrm>
            <a:off x="7568188" y="-1"/>
            <a:ext cx="4623812" cy="3381502"/>
          </a:xfrm>
          <a:prstGeom prst="rect">
            <a:avLst/>
          </a:prstGeom>
        </p:spPr>
      </p:pic>
      <p:pic>
        <p:nvPicPr>
          <p:cNvPr id="4" name="Kuva 3" descr="Kuva, joka sisältää kohteen piha-, puu, taivas, pilvenpiirtäjä&#10;&#10;Tekoälyllä luotu sisältö saattaa olla virheellistä.">
            <a:extLst>
              <a:ext uri="{FF2B5EF4-FFF2-40B4-BE49-F238E27FC236}">
                <a16:creationId xmlns:a16="http://schemas.microsoft.com/office/drawing/2014/main" id="{C6E7F883-DF20-B2E4-A805-CA03B298A4F2}"/>
              </a:ext>
            </a:extLst>
          </p:cNvPr>
          <p:cNvPicPr>
            <a:picLocks noChangeAspect="1"/>
          </p:cNvPicPr>
          <p:nvPr/>
        </p:nvPicPr>
        <p:blipFill>
          <a:blip r:embed="rId3"/>
          <a:srcRect t="33183" r="-2" b="12661"/>
          <a:stretch>
            <a:fillRect/>
          </a:stretch>
        </p:blipFill>
        <p:spPr>
          <a:xfrm>
            <a:off x="7571351" y="3476499"/>
            <a:ext cx="4620649" cy="3381500"/>
          </a:xfrm>
          <a:prstGeom prst="rect">
            <a:avLst/>
          </a:prstGeom>
        </p:spPr>
      </p:pic>
    </p:spTree>
    <p:extLst>
      <p:ext uri="{BB962C8B-B14F-4D97-AF65-F5344CB8AC3E}">
        <p14:creationId xmlns:p14="http://schemas.microsoft.com/office/powerpoint/2010/main" val="2644013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D541204-B666-420C-9DF1-C06950D2F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B2088A6-9CC3-BB28-DF45-EE5F8D9C7EAF}"/>
              </a:ext>
            </a:extLst>
          </p:cNvPr>
          <p:cNvSpPr>
            <a:spLocks noGrp="1"/>
          </p:cNvSpPr>
          <p:nvPr>
            <p:ph type="title"/>
          </p:nvPr>
        </p:nvSpPr>
        <p:spPr>
          <a:xfrm>
            <a:off x="581192" y="702155"/>
            <a:ext cx="3424138" cy="1500131"/>
          </a:xfrm>
        </p:spPr>
        <p:txBody>
          <a:bodyPr>
            <a:normAutofit/>
          </a:bodyPr>
          <a:lstStyle/>
          <a:p>
            <a:r>
              <a:rPr lang="fi-FI" sz="3400"/>
              <a:t>Sunnuntai 9.11 lähtöpäivä</a:t>
            </a:r>
          </a:p>
        </p:txBody>
      </p:sp>
      <p:sp>
        <p:nvSpPr>
          <p:cNvPr id="33" name="Rectangle 32">
            <a:extLst>
              <a:ext uri="{FF2B5EF4-FFF2-40B4-BE49-F238E27FC236}">
                <a16:creationId xmlns:a16="http://schemas.microsoft.com/office/drawing/2014/main" id="{0C0E6C8D-508A-44F8-BB9B-7911B0118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5" name="Rectangle 34">
            <a:extLst>
              <a:ext uri="{FF2B5EF4-FFF2-40B4-BE49-F238E27FC236}">
                <a16:creationId xmlns:a16="http://schemas.microsoft.com/office/drawing/2014/main" id="{C84847AE-0FEA-43E8-8AA1-4169A6FDB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7" name="Rectangle 36">
            <a:extLst>
              <a:ext uri="{FF2B5EF4-FFF2-40B4-BE49-F238E27FC236}">
                <a16:creationId xmlns:a16="http://schemas.microsoft.com/office/drawing/2014/main" id="{C487790A-E9D7-438A-90BB-9361BEF14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0445FB31-D053-7723-E074-613350C1E448}"/>
              </a:ext>
            </a:extLst>
          </p:cNvPr>
          <p:cNvSpPr>
            <a:spLocks noGrp="1"/>
          </p:cNvSpPr>
          <p:nvPr>
            <p:ph idx="1"/>
          </p:nvPr>
        </p:nvSpPr>
        <p:spPr>
          <a:xfrm>
            <a:off x="581193" y="2414788"/>
            <a:ext cx="3424138" cy="3975776"/>
          </a:xfrm>
        </p:spPr>
        <p:txBody>
          <a:bodyPr>
            <a:normAutofit/>
          </a:bodyPr>
          <a:lstStyle/>
          <a:p>
            <a:pPr marL="305435" indent="-305435"/>
            <a:r>
              <a:rPr lang="fi-FI" dirty="0"/>
              <a:t>Aamulla soi herätys 6.30 pakkasimme viimeisetkin tavarat ja lähdimme hotellilta saimme hotellilta aamupalapussit, Lentokentällä teimme lähtöselvitykset menimme turvatarkastuksen läpi ja käytiin syömässä vähän, kävimme vielä kaupassa ennen portille lähtöä, </a:t>
            </a:r>
          </a:p>
        </p:txBody>
      </p:sp>
      <p:pic>
        <p:nvPicPr>
          <p:cNvPr id="4" name="Kuva 3" descr="Kuva, joka sisältää kohteen teksti, jalkineet, kuvakaappaus, kirja&#10;&#10;Tekoälyllä luotu sisältö saattaa olla virheellistä.">
            <a:extLst>
              <a:ext uri="{FF2B5EF4-FFF2-40B4-BE49-F238E27FC236}">
                <a16:creationId xmlns:a16="http://schemas.microsoft.com/office/drawing/2014/main" id="{BA8279BA-FA7F-F442-912F-323E7A0CAF5C}"/>
              </a:ext>
            </a:extLst>
          </p:cNvPr>
          <p:cNvPicPr>
            <a:picLocks noChangeAspect="1"/>
          </p:cNvPicPr>
          <p:nvPr/>
        </p:nvPicPr>
        <p:blipFill>
          <a:blip r:embed="rId2"/>
          <a:srcRect t="11496" r="2" b="2"/>
          <a:stretch>
            <a:fillRect/>
          </a:stretch>
        </p:blipFill>
        <p:spPr>
          <a:xfrm>
            <a:off x="4246850" y="641103"/>
            <a:ext cx="3702877" cy="5749462"/>
          </a:xfrm>
          <a:prstGeom prst="rect">
            <a:avLst/>
          </a:prstGeom>
        </p:spPr>
      </p:pic>
      <p:pic>
        <p:nvPicPr>
          <p:cNvPr id="6" name="Kuva 5" descr="Kuva, joka sisältää kohteen lentokone, pilvi, taivas, Lentomatkailu&#10;&#10;Tekoälyllä luotu sisältö saattaa olla virheellistä.">
            <a:extLst>
              <a:ext uri="{FF2B5EF4-FFF2-40B4-BE49-F238E27FC236}">
                <a16:creationId xmlns:a16="http://schemas.microsoft.com/office/drawing/2014/main" id="{AF07D6C2-ED9B-80AE-57D2-8505B93A6DEB}"/>
              </a:ext>
            </a:extLst>
          </p:cNvPr>
          <p:cNvPicPr>
            <a:picLocks noChangeAspect="1"/>
          </p:cNvPicPr>
          <p:nvPr/>
        </p:nvPicPr>
        <p:blipFill>
          <a:blip r:embed="rId3"/>
          <a:srcRect l="1126" r="13573" b="2"/>
          <a:stretch>
            <a:fillRect/>
          </a:stretch>
        </p:blipFill>
        <p:spPr>
          <a:xfrm>
            <a:off x="8042589" y="641102"/>
            <a:ext cx="3702877" cy="5749462"/>
          </a:xfrm>
          <a:prstGeom prst="rect">
            <a:avLst/>
          </a:prstGeom>
        </p:spPr>
      </p:pic>
    </p:spTree>
    <p:extLst>
      <p:ext uri="{BB962C8B-B14F-4D97-AF65-F5344CB8AC3E}">
        <p14:creationId xmlns:p14="http://schemas.microsoft.com/office/powerpoint/2010/main" val="3407594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piha-, pilvi, taivas, rakennus&#10;&#10;Tekoälyllä luotu sisältö saattaa olla virheellistä.">
            <a:extLst>
              <a:ext uri="{FF2B5EF4-FFF2-40B4-BE49-F238E27FC236}">
                <a16:creationId xmlns:a16="http://schemas.microsoft.com/office/drawing/2014/main" id="{D6629351-DA93-6289-658F-D754804B3EF0}"/>
              </a:ext>
            </a:extLst>
          </p:cNvPr>
          <p:cNvPicPr>
            <a:picLocks noChangeAspect="1"/>
          </p:cNvPicPr>
          <p:nvPr/>
        </p:nvPicPr>
        <p:blipFill>
          <a:blip r:embed="rId2"/>
          <a:srcRect t="41972" r="1" b="15289"/>
          <a:stretch>
            <a:fillRect/>
          </a:stretch>
        </p:blipFill>
        <p:spPr>
          <a:xfrm>
            <a:off x="-2" y="10"/>
            <a:ext cx="4578272" cy="2608947"/>
          </a:xfrm>
          <a:prstGeom prst="rect">
            <a:avLst/>
          </a:prstGeom>
        </p:spPr>
      </p:pic>
      <p:pic>
        <p:nvPicPr>
          <p:cNvPr id="4" name="Kuva 3" descr="Kuva, joka sisältää kohteen piha-, taivas, vaate, rakennus&#10;&#10;Tekoälyllä luotu sisältö saattaa olla virheellistä.">
            <a:extLst>
              <a:ext uri="{FF2B5EF4-FFF2-40B4-BE49-F238E27FC236}">
                <a16:creationId xmlns:a16="http://schemas.microsoft.com/office/drawing/2014/main" id="{C768AEE2-7082-86DA-D659-DD481482D3BD}"/>
              </a:ext>
            </a:extLst>
          </p:cNvPr>
          <p:cNvPicPr>
            <a:picLocks noChangeAspect="1"/>
          </p:cNvPicPr>
          <p:nvPr/>
        </p:nvPicPr>
        <p:blipFill>
          <a:blip r:embed="rId3"/>
          <a:srcRect t="11363" r="-1" b="19453"/>
          <a:stretch>
            <a:fillRect/>
          </a:stretch>
        </p:blipFill>
        <p:spPr>
          <a:xfrm>
            <a:off x="2" y="2608956"/>
            <a:ext cx="4560199" cy="4249043"/>
          </a:xfrm>
          <a:prstGeom prst="rect">
            <a:avLst/>
          </a:prstGeom>
        </p:spPr>
      </p:pic>
      <p:sp>
        <p:nvSpPr>
          <p:cNvPr id="22" name="Rectangle 9">
            <a:extLst>
              <a:ext uri="{FF2B5EF4-FFF2-40B4-BE49-F238E27FC236}">
                <a16:creationId xmlns:a16="http://schemas.microsoft.com/office/drawing/2014/main" id="{7B34D440-E359-4CB9-B8E8-81977A860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0517" y="-460"/>
            <a:ext cx="9144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11">
            <a:extLst>
              <a:ext uri="{FF2B5EF4-FFF2-40B4-BE49-F238E27FC236}">
                <a16:creationId xmlns:a16="http://schemas.microsoft.com/office/drawing/2014/main" id="{1B8F5A0E-5428-4604-A0F3-2224BE870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 y="2560620"/>
            <a:ext cx="4581144"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4" name="Rectangle 13">
            <a:extLst>
              <a:ext uri="{FF2B5EF4-FFF2-40B4-BE49-F238E27FC236}">
                <a16:creationId xmlns:a16="http://schemas.microsoft.com/office/drawing/2014/main" id="{D288FC14-B788-4FBC-9C5E-BC4892F5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06" y="0"/>
            <a:ext cx="7571045" cy="6858000"/>
          </a:xfrm>
          <a:prstGeom prst="rect">
            <a:avLst/>
          </a:prstGeom>
          <a:solidFill>
            <a:srgbClr val="465359"/>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3325BA09-7066-FBA5-F760-290474F4F7C1}"/>
              </a:ext>
            </a:extLst>
          </p:cNvPr>
          <p:cNvSpPr>
            <a:spLocks noGrp="1"/>
          </p:cNvSpPr>
          <p:nvPr>
            <p:ph type="title"/>
          </p:nvPr>
        </p:nvSpPr>
        <p:spPr>
          <a:xfrm>
            <a:off x="5204707" y="457280"/>
            <a:ext cx="6400367" cy="1431399"/>
          </a:xfrm>
        </p:spPr>
        <p:txBody>
          <a:bodyPr anchor="ctr">
            <a:normAutofit/>
          </a:bodyPr>
          <a:lstStyle/>
          <a:p>
            <a:r>
              <a:rPr lang="fi-FI">
                <a:solidFill>
                  <a:srgbClr val="FFFFFF"/>
                </a:solidFill>
              </a:rPr>
              <a:t>PAIKALLINEN KULTTUURI JA RUOKA </a:t>
            </a:r>
          </a:p>
        </p:txBody>
      </p:sp>
      <p:sp>
        <p:nvSpPr>
          <p:cNvPr id="3" name="Sisällön paikkamerkki 2">
            <a:extLst>
              <a:ext uri="{FF2B5EF4-FFF2-40B4-BE49-F238E27FC236}">
                <a16:creationId xmlns:a16="http://schemas.microsoft.com/office/drawing/2014/main" id="{864851D2-9212-F867-6D02-232F5BA83C18}"/>
              </a:ext>
            </a:extLst>
          </p:cNvPr>
          <p:cNvSpPr>
            <a:spLocks noGrp="1"/>
          </p:cNvSpPr>
          <p:nvPr>
            <p:ph idx="1"/>
          </p:nvPr>
        </p:nvSpPr>
        <p:spPr>
          <a:xfrm>
            <a:off x="5207590" y="2194527"/>
            <a:ext cx="6397545" cy="4061676"/>
          </a:xfrm>
        </p:spPr>
        <p:txBody>
          <a:bodyPr>
            <a:normAutofit/>
          </a:bodyPr>
          <a:lstStyle/>
          <a:p>
            <a:pPr marL="305435" indent="-305435">
              <a:lnSpc>
                <a:spcPct val="110000"/>
              </a:lnSpc>
            </a:pPr>
            <a:r>
              <a:rPr lang="fi-FI" sz="1100">
                <a:solidFill>
                  <a:srgbClr val="FFFFFF"/>
                </a:solidFill>
              </a:rPr>
              <a:t>Ruokakulttuuri Espanjassa oli mielestäni paljon poikkeava Suomeen verrattuna ruokailuajat olivat erilaiset, sekä tietenkin myös ruoka, pääsin kokeilemaan esimerkiksi Tortilla espanola joka on tyypillinen Espanjalainen peruna-munakas, Espanjassa on paljon tunnettuja  Ruokia kuten paella, tapas ja patatas bravas. </a:t>
            </a:r>
          </a:p>
          <a:p>
            <a:pPr marL="305435" indent="-305435">
              <a:lnSpc>
                <a:spcPct val="110000"/>
              </a:lnSpc>
            </a:pPr>
            <a:r>
              <a:rPr lang="fi-FI" sz="1100">
                <a:solidFill>
                  <a:srgbClr val="FFFFFF"/>
                </a:solidFill>
              </a:rPr>
              <a:t>Espanjalainen elämäntapa vaikutti näin turistin silmin siltä ettei heillä oikein ole huolia tai kiireitä ja että he nauttivat elämästään, esimerkiksi arkipäivinä ihmisiä oli paljon liikkeellä keskustassa ja Barcelonassa joka ei ole niin yleistä Suomessa mielestäni </a:t>
            </a:r>
          </a:p>
          <a:p>
            <a:pPr marL="305435" indent="-305435">
              <a:lnSpc>
                <a:spcPct val="110000"/>
              </a:lnSpc>
            </a:pPr>
            <a:r>
              <a:rPr lang="fi-FI" sz="1100">
                <a:solidFill>
                  <a:srgbClr val="FFFFFF"/>
                </a:solidFill>
              </a:rPr>
              <a:t>Mieleen jäi positiivinen kuva oikeastaan koko espanjasta ja ihmisistä siellä kaikki olivat auttavaisia jos kysyi apua, ja opiskelijat olivat sosiaalisia ja puheliaita, Ruoka oli hyvää!</a:t>
            </a:r>
          </a:p>
          <a:p>
            <a:pPr marL="305435" indent="-305435">
              <a:lnSpc>
                <a:spcPct val="110000"/>
              </a:lnSpc>
            </a:pPr>
            <a:endParaRPr lang="fi-FI" sz="1100">
              <a:solidFill>
                <a:srgbClr val="FFFFFF"/>
              </a:solidFill>
            </a:endParaRPr>
          </a:p>
          <a:p>
            <a:pPr marL="305435" indent="-305435">
              <a:lnSpc>
                <a:spcPct val="110000"/>
              </a:lnSpc>
            </a:pPr>
            <a:endParaRPr lang="fi-FI" sz="1100">
              <a:solidFill>
                <a:srgbClr val="FFFFFF"/>
              </a:solidFill>
            </a:endParaRPr>
          </a:p>
          <a:p>
            <a:pPr marL="305435" indent="-305435">
              <a:lnSpc>
                <a:spcPct val="110000"/>
              </a:lnSpc>
            </a:pPr>
            <a:endParaRPr lang="fi-FI" sz="1100">
              <a:solidFill>
                <a:srgbClr val="FFFFFF"/>
              </a:solidFill>
            </a:endParaRPr>
          </a:p>
          <a:p>
            <a:pPr marL="305435" indent="-305435">
              <a:lnSpc>
                <a:spcPct val="110000"/>
              </a:lnSpc>
            </a:pPr>
            <a:endParaRPr lang="fi-FI" sz="1100">
              <a:solidFill>
                <a:srgbClr val="FFFFFF"/>
              </a:solidFill>
            </a:endParaRPr>
          </a:p>
          <a:p>
            <a:pPr marL="305435" indent="-305435">
              <a:lnSpc>
                <a:spcPct val="110000"/>
              </a:lnSpc>
            </a:pPr>
            <a:r>
              <a:rPr lang="fi-FI" sz="1100">
                <a:solidFill>
                  <a:srgbClr val="FFFFFF"/>
                </a:solidFill>
              </a:rPr>
              <a:t>                                                                                        </a:t>
            </a:r>
          </a:p>
        </p:txBody>
      </p:sp>
    </p:spTree>
    <p:extLst>
      <p:ext uri="{BB962C8B-B14F-4D97-AF65-F5344CB8AC3E}">
        <p14:creationId xmlns:p14="http://schemas.microsoft.com/office/powerpoint/2010/main" val="410313992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C97474-5879-4DB5-B4F3-F0357104B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31CBB7-4817-4B54-A7F9-0AE2D0C47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7029" y="457200"/>
            <a:ext cx="5010912" cy="9144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pic>
        <p:nvPicPr>
          <p:cNvPr id="4" name="Kuva 3" descr="Kuva, joka sisältää kohteen lentokone, taivas, piha-, ilma-alukset&#10;&#10;Tekoälyllä luotu sisältö saattaa olla virheellistä.">
            <a:extLst>
              <a:ext uri="{FF2B5EF4-FFF2-40B4-BE49-F238E27FC236}">
                <a16:creationId xmlns:a16="http://schemas.microsoft.com/office/drawing/2014/main" id="{D5C90137-47DE-8681-42DE-9B8B337E7923}"/>
              </a:ext>
            </a:extLst>
          </p:cNvPr>
          <p:cNvPicPr>
            <a:picLocks noChangeAspect="1"/>
          </p:cNvPicPr>
          <p:nvPr/>
        </p:nvPicPr>
        <p:blipFill>
          <a:blip r:embed="rId2"/>
          <a:stretch>
            <a:fillRect/>
          </a:stretch>
        </p:blipFill>
        <p:spPr>
          <a:xfrm>
            <a:off x="1280575" y="634550"/>
            <a:ext cx="4356496" cy="5789365"/>
          </a:xfrm>
          <a:prstGeom prst="rect">
            <a:avLst/>
          </a:prstGeom>
        </p:spPr>
      </p:pic>
      <p:sp>
        <p:nvSpPr>
          <p:cNvPr id="13" name="Rectangle 12">
            <a:extLst>
              <a:ext uri="{FF2B5EF4-FFF2-40B4-BE49-F238E27FC236}">
                <a16:creationId xmlns:a16="http://schemas.microsoft.com/office/drawing/2014/main" id="{96BC321D-B05F-4857-8880-97F61B9B7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7791" y="601200"/>
            <a:ext cx="5009388"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 name="Otsikko 1">
            <a:extLst>
              <a:ext uri="{FF2B5EF4-FFF2-40B4-BE49-F238E27FC236}">
                <a16:creationId xmlns:a16="http://schemas.microsoft.com/office/drawing/2014/main" id="{091D58F6-1C79-9B5D-4FC0-52F8867C4312}"/>
              </a:ext>
            </a:extLst>
          </p:cNvPr>
          <p:cNvSpPr>
            <a:spLocks noGrp="1"/>
          </p:cNvSpPr>
          <p:nvPr>
            <p:ph type="title"/>
          </p:nvPr>
        </p:nvSpPr>
        <p:spPr>
          <a:xfrm>
            <a:off x="6873606" y="938022"/>
            <a:ext cx="4597758" cy="1188720"/>
          </a:xfrm>
        </p:spPr>
        <p:txBody>
          <a:bodyPr>
            <a:normAutofit/>
          </a:bodyPr>
          <a:lstStyle/>
          <a:p>
            <a:r>
              <a:rPr lang="fi-FI">
                <a:solidFill>
                  <a:srgbClr val="FFFFFF"/>
                </a:solidFill>
              </a:rPr>
              <a:t>Matkan jälkeen</a:t>
            </a:r>
          </a:p>
        </p:txBody>
      </p:sp>
      <p:sp>
        <p:nvSpPr>
          <p:cNvPr id="3" name="Sisällön paikkamerkki 2">
            <a:extLst>
              <a:ext uri="{FF2B5EF4-FFF2-40B4-BE49-F238E27FC236}">
                <a16:creationId xmlns:a16="http://schemas.microsoft.com/office/drawing/2014/main" id="{22548862-C59B-A8AF-E454-353EC04947E0}"/>
              </a:ext>
            </a:extLst>
          </p:cNvPr>
          <p:cNvSpPr>
            <a:spLocks noGrp="1"/>
          </p:cNvSpPr>
          <p:nvPr>
            <p:ph idx="1"/>
          </p:nvPr>
        </p:nvSpPr>
        <p:spPr>
          <a:xfrm>
            <a:off x="6873606" y="2340864"/>
            <a:ext cx="4597758" cy="3793237"/>
          </a:xfrm>
        </p:spPr>
        <p:txBody>
          <a:bodyPr>
            <a:normAutofit/>
          </a:bodyPr>
          <a:lstStyle/>
          <a:p>
            <a:pPr marL="305435" indent="-305435">
              <a:lnSpc>
                <a:spcPct val="110000"/>
              </a:lnSpc>
            </a:pPr>
            <a:r>
              <a:rPr lang="fi-FI" sz="900">
                <a:solidFill>
                  <a:srgbClr val="FFFFFF"/>
                </a:solidFill>
              </a:rPr>
              <a:t>Opin puhumaan Englantia perus keskustelu tilanteissa, Sekä joitain Espanjankielisiä sanoja. Opin myös matkustamaan ilman huoltajaa ja uusia asioita Espanjasta esimerkiksi ajan käsityksestä ja arjen rytmistä päivärytmi vaikutti rennommalta, ja sosiaalisemmalta. </a:t>
            </a:r>
          </a:p>
          <a:p>
            <a:pPr marL="305435" indent="-305435">
              <a:lnSpc>
                <a:spcPct val="110000"/>
              </a:lnSpc>
            </a:pPr>
            <a:r>
              <a:rPr lang="fi-FI" sz="900">
                <a:solidFill>
                  <a:srgbClr val="FFFFFF"/>
                </a:solidFill>
              </a:rPr>
              <a:t>Kokemus toi lisää motivaatiota matkustamaan varsinkin samanikäisten ihmisten kanssa, ja haluan matkustella mahdollisimman paljon.</a:t>
            </a:r>
          </a:p>
          <a:p>
            <a:pPr marL="305435" indent="-305435">
              <a:lnSpc>
                <a:spcPct val="110000"/>
              </a:lnSpc>
            </a:pPr>
            <a:r>
              <a:rPr lang="fi-FI" sz="900">
                <a:solidFill>
                  <a:srgbClr val="FFFFFF"/>
                </a:solidFill>
              </a:rPr>
              <a:t>Toisin en tekisi juuri mitään mielestäni reissu oli hyvinkin onnistunut, englannin kieltä voisi aina parantaa ja opetella vaikka Espanjan kielisiä sanoja etukäteen.</a:t>
            </a:r>
          </a:p>
          <a:p>
            <a:pPr marL="305435" indent="-305435">
              <a:lnSpc>
                <a:spcPct val="110000"/>
              </a:lnSpc>
            </a:pPr>
            <a:r>
              <a:rPr lang="fi-FI" sz="900">
                <a:solidFill>
                  <a:srgbClr val="FFFFFF"/>
                </a:solidFill>
              </a:rPr>
              <a:t>Ei kannata stressata turhaan kohtaamisista ihmisten kanssa, olla oma itsensä. </a:t>
            </a:r>
          </a:p>
          <a:p>
            <a:pPr marL="305435" indent="-305435">
              <a:lnSpc>
                <a:spcPct val="110000"/>
              </a:lnSpc>
            </a:pPr>
            <a:r>
              <a:rPr lang="fi-FI" sz="900">
                <a:solidFill>
                  <a:srgbClr val="FFFFFF"/>
                </a:solidFill>
              </a:rPr>
              <a:t>Parhaita muistoja, Erasmus oppilaiden kanssa oikeastaan kaikki aktiviteetit ja tehtävät, Nähtävyydet kuten sagrada familia ja parc guel olivat todella. Hienoja, oli hienoa tutustua uusiin ihmisiin joka teki reissusta paljon paremman. Kaikesta jäi muistoja mieleen oli mahtava kokemus.</a:t>
            </a:r>
          </a:p>
          <a:p>
            <a:pPr marL="305435" indent="-305435">
              <a:lnSpc>
                <a:spcPct val="110000"/>
              </a:lnSpc>
            </a:pPr>
            <a:endParaRPr lang="fi-FI" sz="900">
              <a:solidFill>
                <a:srgbClr val="FFFFFF"/>
              </a:solidFill>
            </a:endParaRPr>
          </a:p>
          <a:p>
            <a:pPr marL="305435" indent="-305435">
              <a:lnSpc>
                <a:spcPct val="110000"/>
              </a:lnSpc>
            </a:pPr>
            <a:endParaRPr lang="fi-FI" sz="900">
              <a:solidFill>
                <a:srgbClr val="FFFFFF"/>
              </a:solidFill>
            </a:endParaRPr>
          </a:p>
          <a:p>
            <a:pPr marL="305435" indent="-305435">
              <a:lnSpc>
                <a:spcPct val="110000"/>
              </a:lnSpc>
            </a:pPr>
            <a:endParaRPr lang="fi-FI" sz="900">
              <a:solidFill>
                <a:srgbClr val="FFFFFF"/>
              </a:solidFill>
            </a:endParaRPr>
          </a:p>
          <a:p>
            <a:pPr marL="305435" indent="-305435">
              <a:lnSpc>
                <a:spcPct val="110000"/>
              </a:lnSpc>
            </a:pPr>
            <a:endParaRPr lang="fi-FI" sz="900">
              <a:solidFill>
                <a:srgbClr val="FFFFFF"/>
              </a:solidFill>
            </a:endParaRPr>
          </a:p>
          <a:p>
            <a:pPr marL="305435" indent="-305435">
              <a:lnSpc>
                <a:spcPct val="110000"/>
              </a:lnSpc>
            </a:pPr>
            <a:endParaRPr lang="fi-FI" sz="900">
              <a:solidFill>
                <a:srgbClr val="FFFFFF"/>
              </a:solidFill>
            </a:endParaRPr>
          </a:p>
          <a:p>
            <a:pPr marL="305435" indent="-305435">
              <a:lnSpc>
                <a:spcPct val="110000"/>
              </a:lnSpc>
            </a:pPr>
            <a:endParaRPr lang="fi-FI" sz="900">
              <a:solidFill>
                <a:srgbClr val="FFFFFF"/>
              </a:solidFill>
            </a:endParaRPr>
          </a:p>
        </p:txBody>
      </p:sp>
    </p:spTree>
    <p:extLst>
      <p:ext uri="{BB962C8B-B14F-4D97-AF65-F5344CB8AC3E}">
        <p14:creationId xmlns:p14="http://schemas.microsoft.com/office/powerpoint/2010/main" val="125453183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fontScheme name="Dividend">
      <a:majorFont>
        <a:latin typeface="Univers Condensed"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Univers"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3471b6be21a51ce547119856d9a5b2a2">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dbdc1f6173d615387dc0572126385982"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362ADF-8480-45F6-A68F-5D85A9441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F11B59-8593-4845-8366-FF854B99CA5E}">
  <ds:schemaRefs>
    <ds:schemaRef ds:uri="http://purl.org/dc/dcmitype/"/>
    <ds:schemaRef ds:uri="76be92a1-9c2e-45bd-bc7a-77e2bc8acba2"/>
    <ds:schemaRef ds:uri="http://schemas.microsoft.com/office/2006/metadata/properties"/>
    <ds:schemaRef ds:uri="99c4edd6-4692-4bdc-b7c2-f7fdb8cf042f"/>
    <ds:schemaRef ds:uri="http://purl.org/dc/elements/1.1/"/>
    <ds:schemaRef ds:uri="http://schemas.microsoft.com/office/2006/documentManagement/types"/>
    <ds:schemaRef ds:uri="http://purl.org/dc/terms/"/>
    <ds:schemaRef ds:uri="http://www.w3.org/XML/1998/namespace"/>
    <ds:schemaRef ds:uri="http://schemas.openxmlformats.org/package/2006/metadata/core-properties"/>
    <ds:schemaRef ds:uri="http://schemas.microsoft.com/office/infopath/2007/PartnerControls"/>
  </ds:schemaRefs>
</ds:datastoreItem>
</file>

<file path=customXml/itemProps3.xml><?xml version="1.0" encoding="utf-8"?>
<ds:datastoreItem xmlns:ds="http://schemas.openxmlformats.org/officeDocument/2006/customXml" ds:itemID="{6F8E8542-CF2F-463D-AF4F-4D6CE3D688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1128</Words>
  <Application>Microsoft Office PowerPoint</Application>
  <PresentationFormat>Laajakuva</PresentationFormat>
  <Paragraphs>51</Paragraphs>
  <Slides>12</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12</vt:i4>
      </vt:variant>
    </vt:vector>
  </HeadingPairs>
  <TitlesOfParts>
    <vt:vector size="17" baseType="lpstr">
      <vt:lpstr>Neue Haas Grotesk Text Pro</vt:lpstr>
      <vt:lpstr>Univers</vt:lpstr>
      <vt:lpstr>Univers Condensed</vt:lpstr>
      <vt:lpstr>Wingdings 2</vt:lpstr>
      <vt:lpstr>DividendVTI</vt:lpstr>
      <vt:lpstr>Matkapäiväkirja  Cerdanyola Del Valles  3-9.11.2025</vt:lpstr>
      <vt:lpstr>Ennen matkaa</vt:lpstr>
      <vt:lpstr>Ensimmäinen päivä Cerdanyolassa </vt:lpstr>
      <vt:lpstr>Tiistai 4.11</vt:lpstr>
      <vt:lpstr>Ensivaikutelmat</vt:lpstr>
      <vt:lpstr>Keskiviikko 5.11</vt:lpstr>
      <vt:lpstr>Torstai 6.11</vt:lpstr>
      <vt:lpstr>Perjantai 7.11</vt:lpstr>
      <vt:lpstr>Lauantai 8.11</vt:lpstr>
      <vt:lpstr>Sunnuntai 9.11 lähtöpäivä</vt:lpstr>
      <vt:lpstr>PAIKALLINEN KULTTUURI JA RUOKA </vt:lpstr>
      <vt:lpstr>Matkan jälkeen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Oona Haanpää</dc:creator>
  <cp:lastModifiedBy>Oona Haanpää</cp:lastModifiedBy>
  <cp:revision>367</cp:revision>
  <dcterms:created xsi:type="dcterms:W3CDTF">2025-11-14T09:27:44Z</dcterms:created>
  <dcterms:modified xsi:type="dcterms:W3CDTF">2026-03-02T12:02:37Z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