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6" r:id="rId4"/>
  </p:sld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5C4B407-5A9E-4F6D-B4AD-EB79DF39FD5E}" v="1" dt="2026-03-02T13:48:31.37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972" autoAdjust="0"/>
    <p:restoredTop sz="94660"/>
  </p:normalViewPr>
  <p:slideViewPr>
    <p:cSldViewPr snapToGrid="0">
      <p:cViewPr varScale="1">
        <p:scale>
          <a:sx n="74" d="100"/>
          <a:sy n="74" d="100"/>
        </p:scale>
        <p:origin x="188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microsoft.com/office/2016/11/relationships/changesInfo" Target="changesInfos/changesInfo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microsoft.com/office/2015/10/relationships/revisionInfo" Target="revisionInfo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Oona Haanpää" userId="ab63d3e7-854c-4d51-a062-aa8252006db0" providerId="ADAL" clId="{54486FF5-7199-46FD-B70D-3E23B298AE1C}"/>
    <pc:docChg chg="delSld">
      <pc:chgData name="Oona Haanpää" userId="ab63d3e7-854c-4d51-a062-aa8252006db0" providerId="ADAL" clId="{54486FF5-7199-46FD-B70D-3E23B298AE1C}" dt="2026-03-02T13:49:07.673" v="4" actId="47"/>
      <pc:docMkLst>
        <pc:docMk/>
      </pc:docMkLst>
      <pc:sldChg chg="del">
        <pc:chgData name="Oona Haanpää" userId="ab63d3e7-854c-4d51-a062-aa8252006db0" providerId="ADAL" clId="{54486FF5-7199-46FD-B70D-3E23B298AE1C}" dt="2026-03-02T13:49:07.673" v="4" actId="47"/>
        <pc:sldMkLst>
          <pc:docMk/>
          <pc:sldMk cId="791921754" sldId="265"/>
        </pc:sldMkLst>
      </pc:sldChg>
      <pc:sldChg chg="del">
        <pc:chgData name="Oona Haanpää" userId="ab63d3e7-854c-4d51-a062-aa8252006db0" providerId="ADAL" clId="{54486FF5-7199-46FD-B70D-3E23B298AE1C}" dt="2026-03-02T13:49:03.155" v="3" actId="47"/>
        <pc:sldMkLst>
          <pc:docMk/>
          <pc:sldMk cId="2417228644" sldId="266"/>
        </pc:sldMkLst>
      </pc:sldChg>
      <pc:sldChg chg="del">
        <pc:chgData name="Oona Haanpää" userId="ab63d3e7-854c-4d51-a062-aa8252006db0" providerId="ADAL" clId="{54486FF5-7199-46FD-B70D-3E23B298AE1C}" dt="2026-03-02T13:49:02.278" v="2" actId="47"/>
        <pc:sldMkLst>
          <pc:docMk/>
          <pc:sldMk cId="1515549573" sldId="267"/>
        </pc:sldMkLst>
      </pc:sldChg>
      <pc:sldChg chg="del">
        <pc:chgData name="Oona Haanpää" userId="ab63d3e7-854c-4d51-a062-aa8252006db0" providerId="ADAL" clId="{54486FF5-7199-46FD-B70D-3E23B298AE1C}" dt="2026-03-02T13:49:01.448" v="1" actId="47"/>
        <pc:sldMkLst>
          <pc:docMk/>
          <pc:sldMk cId="489293183" sldId="268"/>
        </pc:sldMkLst>
      </pc:sldChg>
      <pc:sldChg chg="del">
        <pc:chgData name="Oona Haanpää" userId="ab63d3e7-854c-4d51-a062-aa8252006db0" providerId="ADAL" clId="{54486FF5-7199-46FD-B70D-3E23B298AE1C}" dt="2026-03-02T13:49:00.639" v="0" actId="47"/>
        <pc:sldMkLst>
          <pc:docMk/>
          <pc:sldMk cId="2749111834" sldId="269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sp>
          <p:nvSpPr>
            <p:cNvPr id="15" name="Freeform 14"/>
            <p:cNvSpPr/>
            <p:nvPr/>
          </p:nvSpPr>
          <p:spPr>
            <a:xfrm>
              <a:off x="0" y="-7862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fi-FI"/>
            </a:p>
          </p:txBody>
        </p:sp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fi-FI"/>
            </a:p>
          </p:txBody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fi-FI"/>
            </a:p>
          </p:txBody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fi-FI"/>
            </a:p>
          </p:txBody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fi-FI"/>
            </a:p>
          </p:txBody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fi-FI"/>
            </a:p>
          </p:txBody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fi-FI"/>
            </a:p>
          </p:txBody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fi-FI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591846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  <a:t>3/2/2026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208277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920496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  <a:t>3/2/2026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610449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62178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674983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143895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  <a:t>3/2/2026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65507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3/2/2026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795525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29643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56488279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3531346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59718622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767336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B4A9-1611-4792-9094-5F34BCA07E0B}" type="datetimeFigureOut">
              <a:rPr lang="en-US" dirty="0"/>
              <a:t>3/2/2026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819040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893341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fi-FI"/>
            </a:p>
          </p:txBody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fi-FI"/>
            </a:p>
          </p:txBody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fi-FI"/>
            </a:p>
          </p:txBody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fi-FI"/>
            </a:p>
          </p:txBody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fi-FI"/>
            </a:p>
          </p:txBody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fi-FI"/>
            </a:p>
          </p:txBody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fi-FI"/>
            </a:p>
          </p:txBody>
        </p:sp>
        <p:sp>
          <p:nvSpPr>
            <p:cNvPr id="19" name="Isosceles Triangle 1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fi-FI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3/2/2026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21941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7" r:id="rId1"/>
    <p:sldLayoutId id="2147483768" r:id="rId2"/>
    <p:sldLayoutId id="2147483769" r:id="rId3"/>
    <p:sldLayoutId id="2147483770" r:id="rId4"/>
    <p:sldLayoutId id="2147483771" r:id="rId5"/>
    <p:sldLayoutId id="2147483772" r:id="rId6"/>
    <p:sldLayoutId id="2147483773" r:id="rId7"/>
    <p:sldLayoutId id="2147483774" r:id="rId8"/>
    <p:sldLayoutId id="2147483775" r:id="rId9"/>
    <p:sldLayoutId id="2147483776" r:id="rId10"/>
    <p:sldLayoutId id="2147483777" r:id="rId11"/>
    <p:sldLayoutId id="2147483778" r:id="rId12"/>
    <p:sldLayoutId id="2147483779" r:id="rId13"/>
    <p:sldLayoutId id="2147483780" r:id="rId14"/>
    <p:sldLayoutId id="2147483781" r:id="rId15"/>
    <p:sldLayoutId id="2147483782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DCAEC101-2650-4068-9330-B798BA13E72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4888" t="9091" r="6350"/>
          <a:stretch>
            <a:fillRect/>
          </a:stretch>
        </p:blipFill>
        <p:spPr>
          <a:xfrm>
            <a:off x="4269854" y="-1"/>
            <a:ext cx="7922146" cy="6858001"/>
          </a:xfrm>
          <a:custGeom>
            <a:avLst/>
            <a:gdLst/>
            <a:ahLst/>
            <a:cxnLst/>
            <a:rect l="l" t="t" r="r" b="b"/>
            <a:pathLst>
              <a:path w="7922146" h="6858001">
                <a:moveTo>
                  <a:pt x="379987" y="0"/>
                </a:moveTo>
                <a:lnTo>
                  <a:pt x="5304971" y="0"/>
                </a:lnTo>
                <a:lnTo>
                  <a:pt x="7065281" y="0"/>
                </a:lnTo>
                <a:lnTo>
                  <a:pt x="7397540" y="0"/>
                </a:lnTo>
                <a:lnTo>
                  <a:pt x="7397540" y="1"/>
                </a:lnTo>
                <a:lnTo>
                  <a:pt x="7922146" y="1"/>
                </a:lnTo>
                <a:lnTo>
                  <a:pt x="7922146" y="6858001"/>
                </a:lnTo>
                <a:lnTo>
                  <a:pt x="7065281" y="6858001"/>
                </a:lnTo>
                <a:lnTo>
                  <a:pt x="7065281" y="6858000"/>
                </a:lnTo>
                <a:lnTo>
                  <a:pt x="5932989" y="6858000"/>
                </a:lnTo>
                <a:lnTo>
                  <a:pt x="5932989" y="6858001"/>
                </a:lnTo>
                <a:lnTo>
                  <a:pt x="27809" y="6858001"/>
                </a:lnTo>
                <a:lnTo>
                  <a:pt x="1803228" y="4521201"/>
                </a:lnTo>
                <a:close/>
                <a:moveTo>
                  <a:pt x="0" y="0"/>
                </a:moveTo>
                <a:lnTo>
                  <a:pt x="379987" y="0"/>
                </a:lnTo>
                <a:lnTo>
                  <a:pt x="0" y="407"/>
                </a:lnTo>
                <a:close/>
              </a:path>
            </a:pathLst>
          </a:cu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68867" y="1678666"/>
            <a:ext cx="4088190" cy="2369093"/>
          </a:xfrm>
        </p:spPr>
        <p:txBody>
          <a:bodyPr>
            <a:normAutofit/>
          </a:bodyPr>
          <a:lstStyle/>
          <a:p>
            <a:r>
              <a:rPr lang="en-US" sz="4800"/>
              <a:t>Matkaraportti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77335" y="4050831"/>
            <a:ext cx="4079721" cy="1096901"/>
          </a:xfrm>
        </p:spPr>
        <p:txBody>
          <a:bodyPr vert="horz" lIns="91440" tIns="45720" rIns="91440" bIns="45720" rtlCol="0">
            <a:normAutofit/>
          </a:bodyPr>
          <a:lstStyle/>
          <a:p>
            <a:endParaRPr lang="en-US" sz="1600"/>
          </a:p>
        </p:txBody>
      </p: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A57C1A16-B8AB-4D99-A195-A38F556A64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9371012" y="0"/>
            <a:ext cx="1219200" cy="6858000"/>
          </a:xfrm>
          <a:prstGeom prst="line">
            <a:avLst/>
          </a:prstGeom>
          <a:ln w="952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F8A9B20B-D1DD-4573-B5EC-55802951923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7425267" y="3681413"/>
            <a:ext cx="4763558" cy="3176587"/>
          </a:xfrm>
          <a:prstGeom prst="line">
            <a:avLst/>
          </a:prstGeom>
          <a:ln w="952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3" name="Rectangle 23">
            <a:extLst>
              <a:ext uri="{FF2B5EF4-FFF2-40B4-BE49-F238E27FC236}">
                <a16:creationId xmlns:a16="http://schemas.microsoft.com/office/drawing/2014/main" id="{66D61E08-70C3-48D8-BEA0-787111DC30D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181476" y="-8467"/>
            <a:ext cx="3007349" cy="6866467"/>
          </a:xfrm>
          <a:custGeom>
            <a:avLst/>
            <a:gdLst/>
            <a:ahLst/>
            <a:cxnLst/>
            <a:rect l="l" t="t" r="r" b="b"/>
            <a:pathLst>
              <a:path w="3007349" h="6866467">
                <a:moveTo>
                  <a:pt x="2045532" y="0"/>
                </a:moveTo>
                <a:lnTo>
                  <a:pt x="3007349" y="0"/>
                </a:lnTo>
                <a:lnTo>
                  <a:pt x="3007349" y="6866467"/>
                </a:lnTo>
                <a:lnTo>
                  <a:pt x="0" y="6866467"/>
                </a:lnTo>
                <a:lnTo>
                  <a:pt x="2045532" y="0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fi-FI"/>
          </a:p>
        </p:txBody>
      </p:sp>
      <p:sp>
        <p:nvSpPr>
          <p:cNvPr id="34" name="Rectangle 25">
            <a:extLst>
              <a:ext uri="{FF2B5EF4-FFF2-40B4-BE49-F238E27FC236}">
                <a16:creationId xmlns:a16="http://schemas.microsoft.com/office/drawing/2014/main" id="{FC55298F-0AE5-478E-AD2B-03C2614C583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603442" y="-8467"/>
            <a:ext cx="2588558" cy="6866467"/>
          </a:xfrm>
          <a:custGeom>
            <a:avLst/>
            <a:gdLst/>
            <a:ahLst/>
            <a:cxnLst/>
            <a:rect l="l" t="t" r="r" b="b"/>
            <a:pathLst>
              <a:path w="2573311" h="6866467">
                <a:moveTo>
                  <a:pt x="0" y="0"/>
                </a:moveTo>
                <a:lnTo>
                  <a:pt x="2573311" y="0"/>
                </a:lnTo>
                <a:lnTo>
                  <a:pt x="2573311" y="6866467"/>
                </a:lnTo>
                <a:lnTo>
                  <a:pt x="1202336" y="68664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2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fi-FI"/>
          </a:p>
        </p:txBody>
      </p:sp>
      <p:sp>
        <p:nvSpPr>
          <p:cNvPr id="35" name="Isosceles Triangle 24">
            <a:extLst>
              <a:ext uri="{FF2B5EF4-FFF2-40B4-BE49-F238E27FC236}">
                <a16:creationId xmlns:a16="http://schemas.microsoft.com/office/drawing/2014/main" id="{C180E4EA-0B63-4779-A895-7E90E71088F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932333" y="3048000"/>
            <a:ext cx="3259667" cy="3810000"/>
          </a:xfrm>
          <a:prstGeom prst="triangle">
            <a:avLst>
              <a:gd name="adj" fmla="val 100000"/>
            </a:avLst>
          </a:prstGeom>
          <a:solidFill>
            <a:schemeClr val="accent2">
              <a:alpha val="72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fi-FI"/>
          </a:p>
        </p:txBody>
      </p:sp>
      <p:sp>
        <p:nvSpPr>
          <p:cNvPr id="36" name="Rectangle 27">
            <a:extLst>
              <a:ext uri="{FF2B5EF4-FFF2-40B4-BE49-F238E27FC236}">
                <a16:creationId xmlns:a16="http://schemas.microsoft.com/office/drawing/2014/main" id="{CEE01D9D-3DE8-4EED-B0D3-8F3C79CC76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334500" y="-8467"/>
            <a:ext cx="2854326" cy="6866467"/>
          </a:xfrm>
          <a:custGeom>
            <a:avLst/>
            <a:gdLst/>
            <a:ahLst/>
            <a:cxnLst/>
            <a:rect l="l" t="t" r="r" b="b"/>
            <a:pathLst>
              <a:path w="2858013" h="6866467">
                <a:moveTo>
                  <a:pt x="0" y="0"/>
                </a:moveTo>
                <a:lnTo>
                  <a:pt x="2858013" y="0"/>
                </a:lnTo>
                <a:lnTo>
                  <a:pt x="2858013" y="6866467"/>
                </a:lnTo>
                <a:lnTo>
                  <a:pt x="2473942" y="68664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47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fi-FI"/>
          </a:p>
        </p:txBody>
      </p:sp>
      <p:sp>
        <p:nvSpPr>
          <p:cNvPr id="37" name="Rectangle 28">
            <a:extLst>
              <a:ext uri="{FF2B5EF4-FFF2-40B4-BE49-F238E27FC236}">
                <a16:creationId xmlns:a16="http://schemas.microsoft.com/office/drawing/2014/main" id="{89AF5CE9-607F-43F4-8983-DCD6DA4051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898730" y="-8467"/>
            <a:ext cx="1290094" cy="6866467"/>
          </a:xfrm>
          <a:custGeom>
            <a:avLst/>
            <a:gdLst/>
            <a:ahLst/>
            <a:cxnLst/>
            <a:rect l="l" t="t" r="r" b="b"/>
            <a:pathLst>
              <a:path w="1290094" h="6858000">
                <a:moveTo>
                  <a:pt x="1019735" y="0"/>
                </a:moveTo>
                <a:lnTo>
                  <a:pt x="1290094" y="0"/>
                </a:lnTo>
                <a:lnTo>
                  <a:pt x="1290094" y="6858000"/>
                </a:lnTo>
                <a:lnTo>
                  <a:pt x="0" y="6858000"/>
                </a:lnTo>
                <a:lnTo>
                  <a:pt x="1019735" y="0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  <a:alpha val="7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fi-FI"/>
          </a:p>
        </p:txBody>
      </p:sp>
      <p:sp>
        <p:nvSpPr>
          <p:cNvPr id="38" name="Rectangle 29">
            <a:extLst>
              <a:ext uri="{FF2B5EF4-FFF2-40B4-BE49-F238E27FC236}">
                <a16:creationId xmlns:a16="http://schemas.microsoft.com/office/drawing/2014/main" id="{6EEA2DBD-9E1E-4521-8C01-F32AD18A89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938999" y="-8467"/>
            <a:ext cx="1249825" cy="6866467"/>
          </a:xfrm>
          <a:custGeom>
            <a:avLst/>
            <a:gdLst/>
            <a:ahLst/>
            <a:cxnLst/>
            <a:rect l="l" t="t" r="r" b="b"/>
            <a:pathLst>
              <a:path w="1249825" h="6858000">
                <a:moveTo>
                  <a:pt x="0" y="0"/>
                </a:moveTo>
                <a:lnTo>
                  <a:pt x="1249825" y="0"/>
                </a:lnTo>
                <a:lnTo>
                  <a:pt x="1249825" y="6858000"/>
                </a:lnTo>
                <a:lnTo>
                  <a:pt x="1109382" y="6858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6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fi-FI"/>
          </a:p>
        </p:txBody>
      </p:sp>
      <p:sp>
        <p:nvSpPr>
          <p:cNvPr id="39" name="Isosceles Triangle 29">
            <a:extLst>
              <a:ext uri="{FF2B5EF4-FFF2-40B4-BE49-F238E27FC236}">
                <a16:creationId xmlns:a16="http://schemas.microsoft.com/office/drawing/2014/main" id="{15BBD2C1-BA9B-46A9-A27A-33498B16927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371666" y="3589867"/>
            <a:ext cx="1817159" cy="3268133"/>
          </a:xfrm>
          <a:prstGeom prst="triangle">
            <a:avLst>
              <a:gd name="adj" fmla="val 100000"/>
            </a:avLst>
          </a:prstGeom>
          <a:solidFill>
            <a:schemeClr val="accent1">
              <a:alpha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098572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4" name="Rectangle 23">
            <a:extLst>
              <a:ext uri="{FF2B5EF4-FFF2-40B4-BE49-F238E27FC236}">
                <a16:creationId xmlns:a16="http://schemas.microsoft.com/office/drawing/2014/main" id="{8267EEE4-6354-4F1C-9484-951F0EB92F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176" y="0"/>
            <a:ext cx="1218564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2041522-44CB-FCD1-CCE5-786FAAB4A9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89768" y="609600"/>
            <a:ext cx="5498361" cy="1320800"/>
          </a:xfrm>
        </p:spPr>
        <p:txBody>
          <a:bodyPr anchor="ctr">
            <a:normAutofit/>
          </a:bodyPr>
          <a:lstStyle/>
          <a:p>
            <a:r>
              <a:rPr lang="en-US" dirty="0" err="1"/>
              <a:t>Hollanti</a:t>
            </a:r>
          </a:p>
        </p:txBody>
      </p:sp>
      <p:sp>
        <p:nvSpPr>
          <p:cNvPr id="25" name="Isosceles Triangle 24">
            <a:extLst>
              <a:ext uri="{FF2B5EF4-FFF2-40B4-BE49-F238E27FC236}">
                <a16:creationId xmlns:a16="http://schemas.microsoft.com/office/drawing/2014/main" id="{0E5A83F9-E6B8-40BD-9C0D-9A6F1565074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0" y="0"/>
            <a:ext cx="842596" cy="5666154"/>
          </a:xfrm>
          <a:prstGeom prst="triangle">
            <a:avLst>
              <a:gd name="adj" fmla="val 100000"/>
            </a:avLst>
          </a:prstGeom>
          <a:solidFill>
            <a:srgbClr val="6C3E4F">
              <a:alpha val="85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fi-FI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5253404-C8E6-A3A2-5F09-FF2E054CEFE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89770" y="2160589"/>
            <a:ext cx="5549732" cy="3880773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en-US" dirty="0"/>
              <a:t>Klen-Kristofer </a:t>
            </a:r>
            <a:r>
              <a:rPr lang="en-US" dirty="0" err="1"/>
              <a:t>Virgla</a:t>
            </a:r>
            <a:endParaRPr lang="en-US"/>
          </a:p>
          <a:p>
            <a:pPr marL="0" indent="0">
              <a:buNone/>
            </a:pPr>
            <a:r>
              <a:rPr lang="en-US" dirty="0" err="1"/>
              <a:t>Turvallisuusala</a:t>
            </a:r>
          </a:p>
          <a:p>
            <a:pPr marL="0" indent="0">
              <a:buNone/>
            </a:pPr>
            <a:r>
              <a:rPr lang="en-US" dirty="0"/>
              <a:t>9.11-22.11 2025</a:t>
            </a:r>
          </a:p>
          <a:p>
            <a:pPr marL="0" indent="0">
              <a:buNone/>
            </a:pPr>
            <a:r>
              <a:rPr lang="en-US" dirty="0" err="1"/>
              <a:t>Hollanti</a:t>
            </a:r>
            <a:r>
              <a:rPr lang="en-US" dirty="0"/>
              <a:t> Groningen</a:t>
            </a:r>
          </a:p>
          <a:p>
            <a:pPr marL="0" indent="0">
              <a:buNone/>
            </a:pPr>
            <a:r>
              <a:rPr lang="en-US" dirty="0" err="1"/>
              <a:t>Noorderpoort</a:t>
            </a:r>
          </a:p>
        </p:txBody>
      </p:sp>
      <p:pic>
        <p:nvPicPr>
          <p:cNvPr id="9" name="Picture 8" descr="20251121_092346489_iOS.jpg">
            <a:extLst>
              <a:ext uri="{FF2B5EF4-FFF2-40B4-BE49-F238E27FC236}">
                <a16:creationId xmlns:a16="http://schemas.microsoft.com/office/drawing/2014/main" id="{E9727D7A-457A-C864-D1AA-29B29607A21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20368" r="-3" b="24098"/>
          <a:stretch>
            <a:fillRect/>
          </a:stretch>
        </p:blipFill>
        <p:spPr>
          <a:xfrm>
            <a:off x="7531482" y="-9515"/>
            <a:ext cx="4657341" cy="3448414"/>
          </a:xfrm>
          <a:prstGeom prst="rect">
            <a:avLst/>
          </a:prstGeom>
        </p:spPr>
      </p:pic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86F9646-8452-040C-A449-92FEB3AE25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986594" y="6041362"/>
            <a:ext cx="3836418" cy="365125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700">
                <a:solidFill>
                  <a:prstClr val="black">
                    <a:tint val="75000"/>
                  </a:prstClr>
                </a:solidFill>
              </a:rPr>
              <a:t>
              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53E75FC-6390-1AA1-A44D-202EC124503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388286" y="6041362"/>
            <a:ext cx="911939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ABADA670-F3A1-4415-93F2-4AC21FBE6BDE}" type="datetime1">
              <a:rPr lang="en-US">
                <a:solidFill>
                  <a:prstClr val="black">
                    <a:tint val="75000"/>
                  </a:prstClr>
                </a:solidFill>
              </a:rPr>
              <a:pPr>
                <a:spcAft>
                  <a:spcPts val="600"/>
                </a:spcAft>
              </a:pPr>
              <a:t>3/2/2026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4064E08-7EF6-A78A-7991-7EBD1DB33E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70204" y="6041362"/>
            <a:ext cx="683339" cy="365125"/>
          </a:xfrm>
        </p:spPr>
        <p:txBody>
          <a:bodyPr>
            <a:normAutofit/>
          </a:bodyPr>
          <a:lstStyle/>
          <a:p>
            <a:pPr algn="l">
              <a:spcAft>
                <a:spcPts val="600"/>
              </a:spcAft>
            </a:pPr>
            <a:fld id="{70C12960-6E85-460F-B6E3-5B82CB31AF3D}" type="slidenum">
              <a:rPr lang="en-US" dirty="0"/>
              <a:pPr algn="l">
                <a:spcAft>
                  <a:spcPts val="600"/>
                </a:spcAft>
              </a:pPr>
              <a:t>2</a:t>
            </a:fld>
            <a:endParaRPr lang="en-US"/>
          </a:p>
        </p:txBody>
      </p:sp>
      <p:pic>
        <p:nvPicPr>
          <p:cNvPr id="10" name="Picture 9" descr="20251121_092346694_iOS.jpg">
            <a:extLst>
              <a:ext uri="{FF2B5EF4-FFF2-40B4-BE49-F238E27FC236}">
                <a16:creationId xmlns:a16="http://schemas.microsoft.com/office/drawing/2014/main" id="{E00E7FDE-523E-AEBB-BC1F-0F6E2D4564FD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24062" r="-3" b="20717"/>
          <a:stretch>
            <a:fillRect/>
          </a:stretch>
        </p:blipFill>
        <p:spPr>
          <a:xfrm>
            <a:off x="7528308" y="3437472"/>
            <a:ext cx="4657341" cy="34289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632182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BA66CD-5B42-CF51-620F-F2ACCC3C35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Jaksolle</a:t>
            </a:r>
            <a:r>
              <a:rPr lang="en-US" dirty="0"/>
              <a:t> </a:t>
            </a:r>
            <a:r>
              <a:rPr lang="en-US" dirty="0" err="1"/>
              <a:t>Hakeutuminen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05A64C2-665D-F651-CFBB-91EF897B038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>
                <a:solidFill>
                  <a:srgbClr val="404040"/>
                </a:solidFill>
                <a:latin typeface="Trebuchet MS"/>
              </a:rPr>
              <a:t>P</a:t>
            </a:r>
            <a:r>
              <a:rPr lang="fi" sz="2100" dirty="0" err="1">
                <a:solidFill>
                  <a:srgbClr val="1F1F1F"/>
                </a:solidFill>
                <a:latin typeface="Consolas"/>
              </a:rPr>
              <a:t>äädyin</a:t>
            </a:r>
            <a:r>
              <a:rPr lang="fi" sz="2100" dirty="0">
                <a:solidFill>
                  <a:srgbClr val="1F1F1F"/>
                </a:solidFill>
                <a:latin typeface="Consolas"/>
              </a:rPr>
              <a:t> vaihtoon koska kuulin opettajalta siitä ja ajattelin vaan hakee. En ollut aluksi ihan tosissani </a:t>
            </a:r>
            <a:r>
              <a:rPr lang="fi" sz="2100">
                <a:solidFill>
                  <a:srgbClr val="1F1F1F"/>
                </a:solidFill>
                <a:latin typeface="Consolas"/>
              </a:rPr>
              <a:t>kun hain mutta kun varmistui että ollaan menossa niin</a:t>
            </a:r>
          </a:p>
        </p:txBody>
      </p:sp>
    </p:spTree>
    <p:extLst>
      <p:ext uri="{BB962C8B-B14F-4D97-AF65-F5344CB8AC3E}">
        <p14:creationId xmlns:p14="http://schemas.microsoft.com/office/powerpoint/2010/main" val="364810065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8267EEE4-6354-4F1C-9484-951F0EB92F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176" y="0"/>
            <a:ext cx="1218564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4D09894-F10C-4956-7D3A-5E894DA815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11539" y="413657"/>
            <a:ext cx="5498361" cy="1320800"/>
          </a:xfrm>
        </p:spPr>
        <p:txBody>
          <a:bodyPr anchor="ctr">
            <a:normAutofit/>
          </a:bodyPr>
          <a:lstStyle/>
          <a:p>
            <a:r>
              <a:rPr lang="en-US" dirty="0" err="1"/>
              <a:t>Koulu</a:t>
            </a:r>
          </a:p>
        </p:txBody>
      </p:sp>
      <p:sp>
        <p:nvSpPr>
          <p:cNvPr id="14" name="Isosceles Triangle 13">
            <a:extLst>
              <a:ext uri="{FF2B5EF4-FFF2-40B4-BE49-F238E27FC236}">
                <a16:creationId xmlns:a16="http://schemas.microsoft.com/office/drawing/2014/main" id="{0E5A83F9-E6B8-40BD-9C0D-9A6F1565074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0" y="0"/>
            <a:ext cx="842596" cy="5666154"/>
          </a:xfrm>
          <a:prstGeom prst="triangle">
            <a:avLst>
              <a:gd name="adj" fmla="val 100000"/>
            </a:avLst>
          </a:prstGeom>
          <a:solidFill>
            <a:srgbClr val="7D6540">
              <a:alpha val="85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fi-FI"/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045DD63B-D597-6B4B-8CE2-29F33BD46A5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7370" y="1725160"/>
            <a:ext cx="5843646" cy="5045545"/>
          </a:xfrm>
        </p:spPr>
        <p:txBody>
          <a:bodyPr vert="horz" lIns="91440" tIns="45720" rIns="91440" bIns="45720" rtlCol="0" anchor="t">
            <a:normAutofit lnSpcReduction="10000"/>
          </a:bodyPr>
          <a:lstStyle/>
          <a:p>
            <a:r>
              <a:rPr lang="en-US" sz="2000" dirty="0"/>
              <a:t>Minun </a:t>
            </a:r>
            <a:r>
              <a:rPr lang="en-US" sz="2000" dirty="0" err="1"/>
              <a:t>mielest</a:t>
            </a:r>
            <a:r>
              <a:rPr lang="fi" sz="2000" dirty="0">
                <a:solidFill>
                  <a:srgbClr val="1F1F1F"/>
                </a:solidFill>
                <a:latin typeface="Consolas"/>
              </a:rPr>
              <a:t>ä koulujaksolla oli todella mukavaa.</a:t>
            </a:r>
          </a:p>
          <a:p>
            <a:r>
              <a:rPr lang="fi" sz="2000" dirty="0">
                <a:solidFill>
                  <a:srgbClr val="1F1F1F"/>
                </a:solidFill>
                <a:latin typeface="Consolas"/>
              </a:rPr>
              <a:t>Koulupäivät olivat erilaisia kuin suomessa eikä siellä </a:t>
            </a:r>
            <a:r>
              <a:rPr lang="fi" sz="2000" dirty="0" err="1">
                <a:solidFill>
                  <a:srgbClr val="1F1F1F"/>
                </a:solidFill>
                <a:latin typeface="Consolas"/>
              </a:rPr>
              <a:t>myoskään</a:t>
            </a:r>
            <a:r>
              <a:rPr lang="fi" sz="2000" dirty="0">
                <a:solidFill>
                  <a:srgbClr val="1F1F1F"/>
                </a:solidFill>
                <a:latin typeface="Consolas"/>
              </a:rPr>
              <a:t> tarjota kouluruokaa samalla tavalla kuten suomessa, joten kävimme aina ruokatauolla kaupasta hakemassa ruokaa ja tultiin koululle </a:t>
            </a:r>
            <a:r>
              <a:rPr lang="fi" sz="2000" dirty="0" err="1">
                <a:solidFill>
                  <a:srgbClr val="1F1F1F"/>
                </a:solidFill>
                <a:latin typeface="Consolas"/>
              </a:rPr>
              <a:t>syomään</a:t>
            </a:r>
            <a:r>
              <a:rPr lang="fi" sz="2000" dirty="0">
                <a:solidFill>
                  <a:srgbClr val="1F1F1F"/>
                </a:solidFill>
                <a:latin typeface="Consolas"/>
              </a:rPr>
              <a:t>.</a:t>
            </a:r>
          </a:p>
          <a:p>
            <a:r>
              <a:rPr lang="fi" sz="2000" dirty="0">
                <a:solidFill>
                  <a:srgbClr val="1F1F1F"/>
                </a:solidFill>
                <a:latin typeface="Consolas"/>
              </a:rPr>
              <a:t>Ensimm</a:t>
            </a:r>
            <a:r>
              <a:rPr lang="fi" sz="2100" dirty="0">
                <a:solidFill>
                  <a:srgbClr val="1F1F1F"/>
                </a:solidFill>
                <a:latin typeface="Consolas"/>
              </a:rPr>
              <a:t>äisenä viikkona vaihto-opiskelijat näyttivät meille kaupunkia ja toinen viikko oltiin sitten koululla.</a:t>
            </a:r>
          </a:p>
          <a:p>
            <a:r>
              <a:rPr lang="fi" sz="2100" dirty="0">
                <a:solidFill>
                  <a:srgbClr val="1F1F1F"/>
                </a:solidFill>
                <a:latin typeface="Consolas"/>
              </a:rPr>
              <a:t>Koulupäivien pituudet vähän vaihtelivat mutta sanoisin että Suomessa on pidemmät päivät.</a:t>
            </a:r>
          </a:p>
        </p:txBody>
      </p:sp>
      <p:pic>
        <p:nvPicPr>
          <p:cNvPr id="4" name="Content Placeholder 3" descr="20251121_101311000_iOS 1.jpg">
            <a:extLst>
              <a:ext uri="{FF2B5EF4-FFF2-40B4-BE49-F238E27FC236}">
                <a16:creationId xmlns:a16="http://schemas.microsoft.com/office/drawing/2014/main" id="{48D7CDA5-3D70-3FDE-A7BA-F57A638B762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0040" r="-3" b="34426"/>
          <a:stretch>
            <a:fillRect/>
          </a:stretch>
        </p:blipFill>
        <p:spPr>
          <a:xfrm>
            <a:off x="7531482" y="10"/>
            <a:ext cx="4657341" cy="3448414"/>
          </a:xfrm>
          <a:prstGeom prst="rect">
            <a:avLst/>
          </a:prstGeom>
        </p:spPr>
      </p:pic>
      <p:pic>
        <p:nvPicPr>
          <p:cNvPr id="5" name="Picture 4" descr="20251121_101311000_iOS.jpg">
            <a:extLst>
              <a:ext uri="{FF2B5EF4-FFF2-40B4-BE49-F238E27FC236}">
                <a16:creationId xmlns:a16="http://schemas.microsoft.com/office/drawing/2014/main" id="{701CC29B-27BF-9D2C-E4DA-D60289EEDE74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44782" r="-3" b="-3"/>
          <a:stretch>
            <a:fillRect/>
          </a:stretch>
        </p:blipFill>
        <p:spPr>
          <a:xfrm>
            <a:off x="7528308" y="3437472"/>
            <a:ext cx="4657341" cy="34289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504142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20251109_151954939_iOS.jpg">
            <a:extLst>
              <a:ext uri="{FF2B5EF4-FFF2-40B4-BE49-F238E27FC236}">
                <a16:creationId xmlns:a16="http://schemas.microsoft.com/office/drawing/2014/main" id="{E3CBA1BB-359F-C6F0-0DBE-D2856460DA6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26550" b="31071"/>
          <a:stretch>
            <a:fillRect/>
          </a:stretch>
        </p:blipFill>
        <p:spPr>
          <a:xfrm>
            <a:off x="322048" y="-1"/>
            <a:ext cx="4551305" cy="3429000"/>
          </a:xfrm>
          <a:custGeom>
            <a:avLst/>
            <a:gdLst/>
            <a:ahLst/>
            <a:cxnLst/>
            <a:rect l="l" t="t" r="r" b="b"/>
            <a:pathLst>
              <a:path w="4551305" h="3429000">
                <a:moveTo>
                  <a:pt x="509916" y="0"/>
                </a:moveTo>
                <a:lnTo>
                  <a:pt x="4551305" y="0"/>
                </a:lnTo>
                <a:lnTo>
                  <a:pt x="4551305" y="1"/>
                </a:lnTo>
                <a:lnTo>
                  <a:pt x="3693885" y="1"/>
                </a:lnTo>
                <a:lnTo>
                  <a:pt x="3181696" y="3429000"/>
                </a:lnTo>
                <a:lnTo>
                  <a:pt x="0" y="3429000"/>
                </a:lnTo>
                <a:close/>
              </a:path>
            </a:pathLst>
          </a:cu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978B767-6672-1CB1-53B5-F103DA51EC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59225" y="609600"/>
            <a:ext cx="5114776" cy="1320800"/>
          </a:xfrm>
        </p:spPr>
        <p:txBody>
          <a:bodyPr>
            <a:normAutofit/>
          </a:bodyPr>
          <a:lstStyle/>
          <a:p>
            <a:r>
              <a:rPr lang="en-US" dirty="0" err="1"/>
              <a:t>Oppiminen</a:t>
            </a:r>
            <a:r>
              <a:rPr lang="en-US" dirty="0"/>
              <a:t> ja </a:t>
            </a:r>
            <a:r>
              <a:rPr lang="en-US" dirty="0" err="1"/>
              <a:t>ongelmanratkaisu</a:t>
            </a:r>
          </a:p>
        </p:txBody>
      </p:sp>
      <p:pic>
        <p:nvPicPr>
          <p:cNvPr id="5" name="Picture 4" descr="20251109_155430751_iOS.jpg">
            <a:extLst>
              <a:ext uri="{FF2B5EF4-FFF2-40B4-BE49-F238E27FC236}">
                <a16:creationId xmlns:a16="http://schemas.microsoft.com/office/drawing/2014/main" id="{1A17FCE3-22BB-8FD3-66C5-A9C1B5895497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32925" r="-3" b="12190"/>
          <a:stretch>
            <a:fillRect/>
          </a:stretch>
        </p:blipFill>
        <p:spPr>
          <a:xfrm>
            <a:off x="-10633" y="3428999"/>
            <a:ext cx="3514376" cy="3429001"/>
          </a:xfrm>
          <a:custGeom>
            <a:avLst/>
            <a:gdLst/>
            <a:ahLst/>
            <a:cxnLst/>
            <a:rect l="l" t="t" r="r" b="b"/>
            <a:pathLst>
              <a:path w="3514376" h="3429001">
                <a:moveTo>
                  <a:pt x="332680" y="0"/>
                </a:moveTo>
                <a:lnTo>
                  <a:pt x="3514376" y="0"/>
                </a:lnTo>
                <a:lnTo>
                  <a:pt x="3002186" y="3429001"/>
                </a:lnTo>
                <a:lnTo>
                  <a:pt x="0" y="3429001"/>
                </a:lnTo>
                <a:lnTo>
                  <a:pt x="0" y="2237155"/>
                </a:lnTo>
                <a:close/>
              </a:path>
            </a:pathLst>
          </a:custGeom>
        </p:spPr>
      </p:pic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36CB27DD-D98C-4A82-9A5E-42282782576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332012" y="3428999"/>
            <a:ext cx="325116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Isosceles Triangle 30">
            <a:extLst>
              <a:ext uri="{FF2B5EF4-FFF2-40B4-BE49-F238E27FC236}">
                <a16:creationId xmlns:a16="http://schemas.microsoft.com/office/drawing/2014/main" id="{A912E26A-2737-4A42-92C0-4ED8933C8AF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0" y="0"/>
            <a:ext cx="842596" cy="5666154"/>
          </a:xfrm>
          <a:prstGeom prst="triangle">
            <a:avLst>
              <a:gd name="adj" fmla="val 10000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fi-FI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247A110-BFF9-F0B3-276C-83306AE4D11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59225" y="2160589"/>
            <a:ext cx="5114776" cy="3880773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en-US" dirty="0" err="1"/>
              <a:t>Tietoa</a:t>
            </a:r>
            <a:r>
              <a:rPr lang="en-US" dirty="0"/>
              <a:t> </a:t>
            </a:r>
            <a:r>
              <a:rPr lang="en-US" dirty="0" err="1"/>
              <a:t>mit</a:t>
            </a:r>
            <a:r>
              <a:rPr lang="fi" dirty="0">
                <a:latin typeface="Consolas"/>
              </a:rPr>
              <a:t>ä tulisi tietää Hollantiin lähdettäessä</a:t>
            </a:r>
            <a:endParaRPr lang="en-US" dirty="0"/>
          </a:p>
          <a:p>
            <a:pPr>
              <a:buFont typeface="Calibri" charset="2"/>
              <a:buChar char="-"/>
            </a:pPr>
            <a:r>
              <a:rPr lang="fi" dirty="0">
                <a:latin typeface="Consolas"/>
              </a:rPr>
              <a:t>Suurin osa ruoka paikoista aukeavat vasta klo 16 jälkeen</a:t>
            </a:r>
          </a:p>
          <a:p>
            <a:pPr>
              <a:buFont typeface="Calibri" charset="2"/>
              <a:buChar char="-"/>
            </a:pPr>
            <a:r>
              <a:rPr lang="fi" dirty="0">
                <a:latin typeface="Consolas"/>
              </a:rPr>
              <a:t>Torstaisin on opiskelijoiden ilta joten kaupat ovat pidempään auki.</a:t>
            </a:r>
          </a:p>
          <a:p>
            <a:pPr>
              <a:buFont typeface="Calibri" charset="2"/>
              <a:buChar char="-"/>
            </a:pPr>
            <a:endParaRPr lang="fi" dirty="0">
              <a:latin typeface="Consolas"/>
            </a:endParaRPr>
          </a:p>
          <a:p>
            <a:pPr>
              <a:buFont typeface="Calibri" charset="2"/>
              <a:buChar char="-"/>
            </a:pPr>
            <a:endParaRPr lang="fi">
              <a:latin typeface="Consolas"/>
            </a:endParaRPr>
          </a:p>
          <a:p>
            <a:pPr marL="0" indent="0">
              <a:buNone/>
            </a:pPr>
            <a:endParaRPr lang="fi">
              <a:latin typeface="Consolas"/>
            </a:endParaRPr>
          </a:p>
        </p:txBody>
      </p:sp>
    </p:spTree>
    <p:extLst>
      <p:ext uri="{BB962C8B-B14F-4D97-AF65-F5344CB8AC3E}">
        <p14:creationId xmlns:p14="http://schemas.microsoft.com/office/powerpoint/2010/main" val="233083592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20251121_092346895_iOS.jpg">
            <a:extLst>
              <a:ext uri="{FF2B5EF4-FFF2-40B4-BE49-F238E27FC236}">
                <a16:creationId xmlns:a16="http://schemas.microsoft.com/office/drawing/2014/main" id="{875EC589-A3D0-6784-49E9-26962DC7182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2816" b="40679"/>
          <a:stretch>
            <a:fillRect/>
          </a:stretch>
        </p:blipFill>
        <p:spPr>
          <a:xfrm>
            <a:off x="332486" y="-1"/>
            <a:ext cx="4446922" cy="3429000"/>
          </a:xfrm>
          <a:custGeom>
            <a:avLst/>
            <a:gdLst/>
            <a:ahLst/>
            <a:cxnLst/>
            <a:rect l="l" t="t" r="r" b="b"/>
            <a:pathLst>
              <a:path w="4551305" h="3429000">
                <a:moveTo>
                  <a:pt x="509916" y="0"/>
                </a:moveTo>
                <a:lnTo>
                  <a:pt x="4551305" y="0"/>
                </a:lnTo>
                <a:lnTo>
                  <a:pt x="4551305" y="1"/>
                </a:lnTo>
                <a:lnTo>
                  <a:pt x="3693885" y="1"/>
                </a:lnTo>
                <a:lnTo>
                  <a:pt x="3181696" y="3429000"/>
                </a:lnTo>
                <a:lnTo>
                  <a:pt x="0" y="3429000"/>
                </a:lnTo>
                <a:close/>
              </a:path>
            </a:pathLst>
          </a:cu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987D3C1A-B022-E6D0-2313-689CB7F1C0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59225" y="609600"/>
            <a:ext cx="5114776" cy="1320800"/>
          </a:xfrm>
        </p:spPr>
        <p:txBody>
          <a:bodyPr>
            <a:normAutofit/>
          </a:bodyPr>
          <a:lstStyle/>
          <a:p>
            <a:r>
              <a:rPr lang="en-US" dirty="0" err="1"/>
              <a:t>Vapaa-aika</a:t>
            </a:r>
            <a:r>
              <a:rPr lang="en-US" dirty="0"/>
              <a:t> ja </a:t>
            </a:r>
            <a:r>
              <a:rPr lang="en-US" dirty="0" err="1"/>
              <a:t>majoitus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5B4A2E8B-9BD0-76E1-7EDF-EDD13E8333FF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303" t="-111" r="-6845" b="27060"/>
          <a:stretch>
            <a:fillRect/>
          </a:stretch>
        </p:blipFill>
        <p:spPr>
          <a:xfrm>
            <a:off x="0" y="3423780"/>
            <a:ext cx="3744444" cy="3423204"/>
          </a:xfrm>
          <a:custGeom>
            <a:avLst/>
            <a:gdLst/>
            <a:ahLst/>
            <a:cxnLst/>
            <a:rect l="l" t="t" r="r" b="b"/>
            <a:pathLst>
              <a:path w="3514376" h="3429001">
                <a:moveTo>
                  <a:pt x="332680" y="0"/>
                </a:moveTo>
                <a:lnTo>
                  <a:pt x="3514376" y="0"/>
                </a:lnTo>
                <a:lnTo>
                  <a:pt x="3002186" y="3429001"/>
                </a:lnTo>
                <a:lnTo>
                  <a:pt x="0" y="3429001"/>
                </a:lnTo>
                <a:lnTo>
                  <a:pt x="0" y="2237155"/>
                </a:lnTo>
                <a:close/>
              </a:path>
            </a:pathLst>
          </a:custGeom>
        </p:spPr>
      </p:pic>
      <p:cxnSp>
        <p:nvCxnSpPr>
          <p:cNvPr id="76" name="Straight Connector 75">
            <a:extLst>
              <a:ext uri="{FF2B5EF4-FFF2-40B4-BE49-F238E27FC236}">
                <a16:creationId xmlns:a16="http://schemas.microsoft.com/office/drawing/2014/main" id="{36CB27DD-D98C-4A82-9A5E-42282782576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332012" y="3428999"/>
            <a:ext cx="325116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7" name="Isosceles Triangle 30">
            <a:extLst>
              <a:ext uri="{FF2B5EF4-FFF2-40B4-BE49-F238E27FC236}">
                <a16:creationId xmlns:a16="http://schemas.microsoft.com/office/drawing/2014/main" id="{A912E26A-2737-4A42-92C0-4ED8933C8AF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0" y="0"/>
            <a:ext cx="842596" cy="5666154"/>
          </a:xfrm>
          <a:prstGeom prst="triangle">
            <a:avLst>
              <a:gd name="adj" fmla="val 10000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fi-FI"/>
          </a:p>
        </p:txBody>
      </p:sp>
      <p:sp>
        <p:nvSpPr>
          <p:cNvPr id="67" name="Content Placeholder 30">
            <a:extLst>
              <a:ext uri="{FF2B5EF4-FFF2-40B4-BE49-F238E27FC236}">
                <a16:creationId xmlns:a16="http://schemas.microsoft.com/office/drawing/2014/main" id="{A240D391-8C05-677B-FAE0-2AD90665DE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26238" y="1544726"/>
            <a:ext cx="5114776" cy="3880773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457200" lvl="1" indent="0">
              <a:buNone/>
            </a:pPr>
            <a:r>
              <a:rPr lang="en-US" sz="1800" dirty="0" err="1"/>
              <a:t>Tukirahoilla</a:t>
            </a:r>
            <a:r>
              <a:rPr lang="en-US" sz="1800" dirty="0"/>
              <a:t> </a:t>
            </a:r>
            <a:r>
              <a:rPr lang="en-US" sz="1800" dirty="0" err="1"/>
              <a:t>vuokrattiin</a:t>
            </a:r>
            <a:r>
              <a:rPr lang="en-US" sz="1800" dirty="0"/>
              <a:t> </a:t>
            </a:r>
            <a:r>
              <a:rPr lang="en-US" sz="1800" dirty="0" err="1"/>
              <a:t>asunto</a:t>
            </a:r>
            <a:r>
              <a:rPr lang="en-US" sz="1800" dirty="0"/>
              <a:t> </a:t>
            </a:r>
            <a:r>
              <a:rPr lang="en-US" sz="1800" dirty="0" err="1"/>
              <a:t>Lähelt</a:t>
            </a:r>
            <a:r>
              <a:rPr lang="en-US" sz="1800" dirty="0" err="1">
                <a:solidFill>
                  <a:srgbClr val="404040"/>
                </a:solidFill>
                <a:latin typeface="Trebuchet MS"/>
              </a:rPr>
              <a:t>ä</a:t>
            </a:r>
            <a:r>
              <a:rPr lang="en-US" sz="1800" dirty="0">
                <a:solidFill>
                  <a:srgbClr val="404040"/>
                </a:solidFill>
                <a:latin typeface="Trebuchet MS"/>
              </a:rPr>
              <a:t> </a:t>
            </a:r>
            <a:r>
              <a:rPr lang="en-US" sz="1800" dirty="0" err="1">
                <a:solidFill>
                  <a:srgbClr val="404040"/>
                </a:solidFill>
                <a:latin typeface="Trebuchet MS"/>
              </a:rPr>
              <a:t>keskustaa</a:t>
            </a:r>
            <a:r>
              <a:rPr lang="en-US" sz="1800" dirty="0">
                <a:solidFill>
                  <a:srgbClr val="404040"/>
                </a:solidFill>
                <a:latin typeface="Trebuchet MS"/>
              </a:rPr>
              <a:t>. </a:t>
            </a:r>
            <a:r>
              <a:rPr lang="en-US" sz="1800" dirty="0" err="1">
                <a:solidFill>
                  <a:srgbClr val="404040"/>
                </a:solidFill>
                <a:latin typeface="Trebuchet MS"/>
              </a:rPr>
              <a:t>Kaikki</a:t>
            </a:r>
            <a:r>
              <a:rPr lang="en-US" sz="1800" dirty="0">
                <a:solidFill>
                  <a:srgbClr val="404040"/>
                </a:solidFill>
                <a:latin typeface="Trebuchet MS"/>
              </a:rPr>
              <a:t> </a:t>
            </a:r>
            <a:r>
              <a:rPr lang="en-US" sz="1800" dirty="0" err="1">
                <a:solidFill>
                  <a:srgbClr val="404040"/>
                </a:solidFill>
                <a:latin typeface="Trebuchet MS"/>
              </a:rPr>
              <a:t>kaupat</a:t>
            </a:r>
            <a:r>
              <a:rPr lang="en-US" sz="1800" dirty="0">
                <a:solidFill>
                  <a:srgbClr val="404040"/>
                </a:solidFill>
                <a:latin typeface="Trebuchet MS"/>
              </a:rPr>
              <a:t> ja </a:t>
            </a:r>
            <a:r>
              <a:rPr lang="en-US" sz="1800" dirty="0" err="1">
                <a:solidFill>
                  <a:srgbClr val="404040"/>
                </a:solidFill>
                <a:latin typeface="Trebuchet MS"/>
              </a:rPr>
              <a:t>ravintolat</a:t>
            </a:r>
            <a:r>
              <a:rPr lang="en-US" sz="1800" dirty="0">
                <a:solidFill>
                  <a:srgbClr val="404040"/>
                </a:solidFill>
                <a:latin typeface="Trebuchet MS"/>
              </a:rPr>
              <a:t> </a:t>
            </a:r>
            <a:r>
              <a:rPr lang="en-US" sz="1800" dirty="0" err="1">
                <a:solidFill>
                  <a:srgbClr val="404040"/>
                </a:solidFill>
                <a:latin typeface="Trebuchet MS"/>
              </a:rPr>
              <a:t>oli</a:t>
            </a:r>
            <a:r>
              <a:rPr lang="en-US" sz="1800" dirty="0">
                <a:solidFill>
                  <a:srgbClr val="404040"/>
                </a:solidFill>
                <a:latin typeface="Trebuchet MS"/>
              </a:rPr>
              <a:t> </a:t>
            </a:r>
            <a:r>
              <a:rPr lang="en-US" sz="1800" dirty="0" err="1">
                <a:solidFill>
                  <a:srgbClr val="404040"/>
                </a:solidFill>
                <a:latin typeface="Trebuchet MS"/>
              </a:rPr>
              <a:t>tosi</a:t>
            </a:r>
            <a:r>
              <a:rPr lang="en-US" sz="1800" dirty="0">
                <a:solidFill>
                  <a:srgbClr val="404040"/>
                </a:solidFill>
                <a:latin typeface="Trebuchet MS"/>
              </a:rPr>
              <a:t> </a:t>
            </a:r>
            <a:r>
              <a:rPr lang="en-US" sz="1800" dirty="0" err="1">
                <a:solidFill>
                  <a:srgbClr val="404040"/>
                </a:solidFill>
                <a:latin typeface="Trebuchet MS"/>
              </a:rPr>
              <a:t>lähellä</a:t>
            </a:r>
            <a:r>
              <a:rPr lang="en-US" sz="1800" dirty="0">
                <a:solidFill>
                  <a:srgbClr val="404040"/>
                </a:solidFill>
                <a:latin typeface="Trebuchet MS"/>
              </a:rPr>
              <a:t> </a:t>
            </a:r>
            <a:r>
              <a:rPr lang="en-US" sz="1800" dirty="0" err="1">
                <a:solidFill>
                  <a:srgbClr val="404040"/>
                </a:solidFill>
                <a:latin typeface="Trebuchet MS"/>
              </a:rPr>
              <a:t>meitä</a:t>
            </a:r>
            <a:r>
              <a:rPr lang="en-US" sz="1800" dirty="0">
                <a:solidFill>
                  <a:srgbClr val="404040"/>
                </a:solidFill>
                <a:latin typeface="Trebuchet MS"/>
              </a:rPr>
              <a:t> </a:t>
            </a:r>
            <a:r>
              <a:rPr lang="en-US" sz="1800" dirty="0" err="1">
                <a:solidFill>
                  <a:srgbClr val="404040"/>
                </a:solidFill>
                <a:latin typeface="Trebuchet MS"/>
              </a:rPr>
              <a:t>joten</a:t>
            </a:r>
            <a:r>
              <a:rPr lang="en-US" sz="1800" dirty="0">
                <a:solidFill>
                  <a:srgbClr val="404040"/>
                </a:solidFill>
                <a:latin typeface="Trebuchet MS"/>
              </a:rPr>
              <a:t> </a:t>
            </a:r>
            <a:r>
              <a:rPr lang="en-US" sz="1800" dirty="0" err="1">
                <a:solidFill>
                  <a:srgbClr val="404040"/>
                </a:solidFill>
                <a:latin typeface="Trebuchet MS"/>
              </a:rPr>
              <a:t>saatiin</a:t>
            </a:r>
            <a:r>
              <a:rPr lang="en-US" sz="1800" dirty="0">
                <a:solidFill>
                  <a:srgbClr val="404040"/>
                </a:solidFill>
                <a:latin typeface="Trebuchet MS"/>
              </a:rPr>
              <a:t> </a:t>
            </a:r>
            <a:r>
              <a:rPr lang="en-US" sz="1800" dirty="0" err="1">
                <a:solidFill>
                  <a:srgbClr val="404040"/>
                </a:solidFill>
                <a:latin typeface="Trebuchet MS"/>
              </a:rPr>
              <a:t>hyvä</a:t>
            </a:r>
            <a:r>
              <a:rPr lang="en-US" sz="1800" dirty="0">
                <a:solidFill>
                  <a:srgbClr val="404040"/>
                </a:solidFill>
                <a:latin typeface="Trebuchet MS"/>
              </a:rPr>
              <a:t> </a:t>
            </a:r>
            <a:r>
              <a:rPr lang="en-US" sz="1800" dirty="0" err="1">
                <a:solidFill>
                  <a:srgbClr val="404040"/>
                </a:solidFill>
                <a:latin typeface="Trebuchet MS"/>
              </a:rPr>
              <a:t>majoitus</a:t>
            </a:r>
            <a:r>
              <a:rPr lang="en-US" sz="1800" dirty="0">
                <a:solidFill>
                  <a:srgbClr val="404040"/>
                </a:solidFill>
                <a:latin typeface="Trebuchet MS"/>
              </a:rPr>
              <a:t>.</a:t>
            </a:r>
          </a:p>
          <a:p>
            <a:pPr marL="457200" lvl="1" indent="0">
              <a:buNone/>
            </a:pPr>
            <a:r>
              <a:rPr lang="en-US" sz="1800" dirty="0" err="1">
                <a:solidFill>
                  <a:srgbClr val="404040"/>
                </a:solidFill>
                <a:latin typeface="Trebuchet MS"/>
              </a:rPr>
              <a:t>Hankittiin</a:t>
            </a:r>
            <a:r>
              <a:rPr lang="en-US" sz="1800" dirty="0">
                <a:solidFill>
                  <a:srgbClr val="404040"/>
                </a:solidFill>
                <a:latin typeface="Trebuchet MS"/>
              </a:rPr>
              <a:t> </a:t>
            </a:r>
            <a:r>
              <a:rPr lang="en-US" sz="1800" dirty="0" err="1">
                <a:solidFill>
                  <a:srgbClr val="404040"/>
                </a:solidFill>
                <a:latin typeface="Trebuchet MS"/>
              </a:rPr>
              <a:t>majoitus</a:t>
            </a:r>
            <a:r>
              <a:rPr lang="en-US" sz="1800" dirty="0">
                <a:solidFill>
                  <a:srgbClr val="404040"/>
                </a:solidFill>
                <a:latin typeface="Trebuchet MS"/>
              </a:rPr>
              <a:t> </a:t>
            </a:r>
            <a:r>
              <a:rPr lang="en-US" sz="1800" dirty="0" err="1">
                <a:solidFill>
                  <a:srgbClr val="404040"/>
                </a:solidFill>
                <a:latin typeface="Trebuchet MS"/>
              </a:rPr>
              <a:t>Airbnb:ltä</a:t>
            </a:r>
            <a:endParaRPr lang="en-US" sz="1800" dirty="0">
              <a:solidFill>
                <a:srgbClr val="404040"/>
              </a:solidFill>
              <a:latin typeface="Trebuchet MS"/>
            </a:endParaRPr>
          </a:p>
          <a:p>
            <a:pPr marL="457200" lvl="1" indent="0">
              <a:buNone/>
            </a:pPr>
            <a:r>
              <a:rPr lang="en-US" sz="1800" dirty="0" err="1">
                <a:solidFill>
                  <a:srgbClr val="404040"/>
                </a:solidFill>
                <a:latin typeface="Trebuchet MS"/>
              </a:rPr>
              <a:t>Kannattaa</a:t>
            </a:r>
            <a:r>
              <a:rPr lang="en-US" sz="1800" dirty="0">
                <a:solidFill>
                  <a:srgbClr val="404040"/>
                </a:solidFill>
                <a:latin typeface="Trebuchet MS"/>
              </a:rPr>
              <a:t> </a:t>
            </a:r>
            <a:r>
              <a:rPr lang="en-US" sz="1800" dirty="0" err="1">
                <a:solidFill>
                  <a:srgbClr val="404040"/>
                </a:solidFill>
                <a:latin typeface="Trebuchet MS"/>
              </a:rPr>
              <a:t>etsiä</a:t>
            </a:r>
            <a:r>
              <a:rPr lang="en-US" sz="1800" dirty="0">
                <a:solidFill>
                  <a:srgbClr val="404040"/>
                </a:solidFill>
                <a:latin typeface="Trebuchet MS"/>
              </a:rPr>
              <a:t> </a:t>
            </a:r>
            <a:r>
              <a:rPr lang="en-US" sz="1800" dirty="0" err="1">
                <a:solidFill>
                  <a:srgbClr val="404040"/>
                </a:solidFill>
                <a:latin typeface="Trebuchet MS"/>
              </a:rPr>
              <a:t>majoitus</a:t>
            </a:r>
            <a:r>
              <a:rPr lang="en-US" sz="1800" dirty="0">
                <a:solidFill>
                  <a:srgbClr val="404040"/>
                </a:solidFill>
                <a:latin typeface="Trebuchet MS"/>
              </a:rPr>
              <a:t> </a:t>
            </a:r>
            <a:r>
              <a:rPr lang="en-US" sz="1800" dirty="0" err="1">
                <a:solidFill>
                  <a:srgbClr val="404040"/>
                </a:solidFill>
                <a:latin typeface="Trebuchet MS"/>
              </a:rPr>
              <a:t>läheltä</a:t>
            </a:r>
            <a:r>
              <a:rPr lang="en-US" sz="1800" dirty="0">
                <a:solidFill>
                  <a:srgbClr val="404040"/>
                </a:solidFill>
                <a:latin typeface="Trebuchet MS"/>
              </a:rPr>
              <a:t> </a:t>
            </a:r>
            <a:r>
              <a:rPr lang="en-US" sz="1800" dirty="0" err="1">
                <a:solidFill>
                  <a:srgbClr val="404040"/>
                </a:solidFill>
                <a:latin typeface="Trebuchet MS"/>
              </a:rPr>
              <a:t>keskustaa</a:t>
            </a:r>
            <a:r>
              <a:rPr lang="en-US" sz="1800" dirty="0">
                <a:solidFill>
                  <a:srgbClr val="404040"/>
                </a:solidFill>
                <a:latin typeface="Trebuchet MS"/>
              </a:rPr>
              <a:t> </a:t>
            </a:r>
            <a:r>
              <a:rPr lang="en-US" sz="1800" dirty="0" err="1">
                <a:solidFill>
                  <a:srgbClr val="404040"/>
                </a:solidFill>
                <a:latin typeface="Trebuchet MS"/>
              </a:rPr>
              <a:t>vaikka</a:t>
            </a:r>
            <a:r>
              <a:rPr lang="en-US" sz="1800" dirty="0">
                <a:solidFill>
                  <a:srgbClr val="404040"/>
                </a:solidFill>
                <a:latin typeface="Trebuchet MS"/>
              </a:rPr>
              <a:t> </a:t>
            </a:r>
            <a:r>
              <a:rPr lang="en-US" sz="1800" dirty="0" err="1">
                <a:solidFill>
                  <a:srgbClr val="404040"/>
                </a:solidFill>
                <a:latin typeface="Trebuchet MS"/>
              </a:rPr>
              <a:t>koulu</a:t>
            </a:r>
            <a:r>
              <a:rPr lang="en-US" sz="1800" dirty="0">
                <a:solidFill>
                  <a:srgbClr val="404040"/>
                </a:solidFill>
                <a:latin typeface="Trebuchet MS"/>
              </a:rPr>
              <a:t> </a:t>
            </a:r>
            <a:r>
              <a:rPr lang="en-US" sz="1800" dirty="0" err="1">
                <a:solidFill>
                  <a:srgbClr val="404040"/>
                </a:solidFill>
                <a:latin typeface="Trebuchet MS"/>
              </a:rPr>
              <a:t>olisikin</a:t>
            </a:r>
            <a:r>
              <a:rPr lang="en-US" sz="1800" dirty="0">
                <a:solidFill>
                  <a:srgbClr val="404040"/>
                </a:solidFill>
                <a:latin typeface="Trebuchet MS"/>
              </a:rPr>
              <a:t> </a:t>
            </a:r>
            <a:r>
              <a:rPr lang="en-US" sz="1800" dirty="0" err="1">
                <a:solidFill>
                  <a:srgbClr val="404040"/>
                </a:solidFill>
                <a:latin typeface="Trebuchet MS"/>
              </a:rPr>
              <a:t>vähän</a:t>
            </a:r>
            <a:r>
              <a:rPr lang="en-US" sz="1800" dirty="0">
                <a:solidFill>
                  <a:srgbClr val="404040"/>
                </a:solidFill>
                <a:latin typeface="Trebuchet MS"/>
              </a:rPr>
              <a:t> </a:t>
            </a:r>
            <a:r>
              <a:rPr lang="en-US" sz="1800" dirty="0" err="1">
                <a:solidFill>
                  <a:srgbClr val="404040"/>
                </a:solidFill>
                <a:latin typeface="Trebuchet MS"/>
              </a:rPr>
              <a:t>kaukana</a:t>
            </a:r>
            <a:r>
              <a:rPr lang="en-US" sz="1800" dirty="0">
                <a:solidFill>
                  <a:srgbClr val="404040"/>
                </a:solidFill>
                <a:latin typeface="Trebuchet MS"/>
              </a:rPr>
              <a:t>. Me </a:t>
            </a:r>
            <a:r>
              <a:rPr lang="en-US" sz="1800" dirty="0" err="1">
                <a:solidFill>
                  <a:srgbClr val="404040"/>
                </a:solidFill>
                <a:latin typeface="Trebuchet MS"/>
              </a:rPr>
              <a:t>kuljemme</a:t>
            </a:r>
            <a:r>
              <a:rPr lang="en-US" sz="1800" dirty="0">
                <a:solidFill>
                  <a:srgbClr val="404040"/>
                </a:solidFill>
                <a:latin typeface="Trebuchet MS"/>
              </a:rPr>
              <a:t> </a:t>
            </a:r>
            <a:r>
              <a:rPr lang="en-US" sz="1800" dirty="0" err="1">
                <a:solidFill>
                  <a:srgbClr val="404040"/>
                </a:solidFill>
                <a:latin typeface="Trebuchet MS"/>
              </a:rPr>
              <a:t>bussilla</a:t>
            </a:r>
            <a:r>
              <a:rPr lang="en-US" sz="1800" dirty="0">
                <a:solidFill>
                  <a:srgbClr val="404040"/>
                </a:solidFill>
                <a:latin typeface="Trebuchet MS"/>
              </a:rPr>
              <a:t> </a:t>
            </a:r>
            <a:r>
              <a:rPr lang="en-US" sz="1800" dirty="0" err="1">
                <a:solidFill>
                  <a:srgbClr val="404040"/>
                </a:solidFill>
                <a:latin typeface="Trebuchet MS"/>
              </a:rPr>
              <a:t>kouluun</a:t>
            </a:r>
            <a:r>
              <a:rPr lang="en-US" sz="1800" dirty="0">
                <a:solidFill>
                  <a:srgbClr val="404040"/>
                </a:solidFill>
                <a:latin typeface="Trebuchet MS"/>
              </a:rPr>
              <a:t> </a:t>
            </a:r>
            <a:r>
              <a:rPr lang="en-US" sz="1800" dirty="0" err="1">
                <a:solidFill>
                  <a:srgbClr val="404040"/>
                </a:solidFill>
                <a:latin typeface="Trebuchet MS"/>
              </a:rPr>
              <a:t>joka</a:t>
            </a:r>
            <a:r>
              <a:rPr lang="en-US" sz="1800" dirty="0">
                <a:solidFill>
                  <a:srgbClr val="404040"/>
                </a:solidFill>
                <a:latin typeface="Trebuchet MS"/>
              </a:rPr>
              <a:t> </a:t>
            </a:r>
            <a:r>
              <a:rPr lang="en-US" sz="1800" dirty="0" err="1">
                <a:solidFill>
                  <a:srgbClr val="404040"/>
                </a:solidFill>
                <a:latin typeface="Trebuchet MS"/>
              </a:rPr>
              <a:t>aamu</a:t>
            </a:r>
            <a:r>
              <a:rPr lang="en-US" sz="1800" dirty="0">
                <a:solidFill>
                  <a:srgbClr val="404040"/>
                </a:solidFill>
                <a:latin typeface="Trebuchet MS"/>
              </a:rPr>
              <a:t> ja </a:t>
            </a:r>
            <a:r>
              <a:rPr lang="en-US" sz="1800" dirty="0" err="1">
                <a:solidFill>
                  <a:srgbClr val="404040"/>
                </a:solidFill>
                <a:latin typeface="Trebuchet MS"/>
              </a:rPr>
              <a:t>bussi</a:t>
            </a:r>
            <a:r>
              <a:rPr lang="en-US" sz="1800" dirty="0">
                <a:solidFill>
                  <a:srgbClr val="404040"/>
                </a:solidFill>
                <a:latin typeface="Trebuchet MS"/>
              </a:rPr>
              <a:t> </a:t>
            </a:r>
            <a:r>
              <a:rPr lang="en-US" sz="1800" dirty="0" err="1">
                <a:solidFill>
                  <a:srgbClr val="404040"/>
                </a:solidFill>
                <a:latin typeface="Trebuchet MS"/>
              </a:rPr>
              <a:t>lähtee</a:t>
            </a:r>
            <a:r>
              <a:rPr lang="en-US" sz="1800" dirty="0">
                <a:solidFill>
                  <a:srgbClr val="404040"/>
                </a:solidFill>
                <a:latin typeface="Trebuchet MS"/>
              </a:rPr>
              <a:t> </a:t>
            </a:r>
            <a:r>
              <a:rPr lang="en-US" sz="1800" dirty="0" err="1">
                <a:solidFill>
                  <a:srgbClr val="404040"/>
                </a:solidFill>
                <a:latin typeface="Trebuchet MS"/>
              </a:rPr>
              <a:t>asunnon</a:t>
            </a:r>
            <a:r>
              <a:rPr lang="en-US" sz="1800" dirty="0">
                <a:solidFill>
                  <a:srgbClr val="404040"/>
                </a:solidFill>
                <a:latin typeface="Trebuchet MS"/>
              </a:rPr>
              <a:t> </a:t>
            </a:r>
            <a:r>
              <a:rPr lang="en-US" sz="1800" dirty="0" err="1">
                <a:solidFill>
                  <a:srgbClr val="404040"/>
                </a:solidFill>
                <a:latin typeface="Trebuchet MS"/>
              </a:rPr>
              <a:t>edessä</a:t>
            </a:r>
            <a:r>
              <a:rPr lang="en-US" sz="1800" dirty="0">
                <a:solidFill>
                  <a:srgbClr val="404040"/>
                </a:solidFill>
                <a:latin typeface="Trebuchet MS"/>
              </a:rPr>
              <a:t> </a:t>
            </a:r>
            <a:r>
              <a:rPr lang="en-US" sz="1800" dirty="0" err="1">
                <a:solidFill>
                  <a:srgbClr val="404040"/>
                </a:solidFill>
                <a:latin typeface="Trebuchet MS"/>
              </a:rPr>
              <a:t>olevalta</a:t>
            </a:r>
            <a:r>
              <a:rPr lang="en-US" sz="1800" dirty="0">
                <a:solidFill>
                  <a:srgbClr val="404040"/>
                </a:solidFill>
                <a:latin typeface="Trebuchet MS"/>
              </a:rPr>
              <a:t> </a:t>
            </a:r>
            <a:r>
              <a:rPr lang="en-US" sz="1800" dirty="0" err="1">
                <a:solidFill>
                  <a:srgbClr val="404040"/>
                </a:solidFill>
                <a:latin typeface="Trebuchet MS"/>
              </a:rPr>
              <a:t>pysäkiltä</a:t>
            </a:r>
            <a:r>
              <a:rPr lang="en-US" sz="1800" dirty="0">
                <a:solidFill>
                  <a:srgbClr val="404040"/>
                </a:solidFill>
                <a:latin typeface="Trebuchet MS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31781657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20251111_142447046_iOS.jpg">
            <a:extLst>
              <a:ext uri="{FF2B5EF4-FFF2-40B4-BE49-F238E27FC236}">
                <a16:creationId xmlns:a16="http://schemas.microsoft.com/office/drawing/2014/main" id="{ED0A32EC-61BB-258D-9663-A9411F40680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23331" b="34289"/>
          <a:stretch>
            <a:fillRect/>
          </a:stretch>
        </p:blipFill>
        <p:spPr>
          <a:xfrm>
            <a:off x="331817" y="-48847"/>
            <a:ext cx="4551305" cy="3429000"/>
          </a:xfrm>
          <a:custGeom>
            <a:avLst/>
            <a:gdLst/>
            <a:ahLst/>
            <a:cxnLst/>
            <a:rect l="l" t="t" r="r" b="b"/>
            <a:pathLst>
              <a:path w="4551305" h="3429000">
                <a:moveTo>
                  <a:pt x="509916" y="0"/>
                </a:moveTo>
                <a:lnTo>
                  <a:pt x="4551305" y="0"/>
                </a:lnTo>
                <a:lnTo>
                  <a:pt x="4551305" y="1"/>
                </a:lnTo>
                <a:lnTo>
                  <a:pt x="3693885" y="1"/>
                </a:lnTo>
                <a:lnTo>
                  <a:pt x="3181696" y="3429000"/>
                </a:lnTo>
                <a:lnTo>
                  <a:pt x="0" y="3429000"/>
                </a:lnTo>
                <a:close/>
              </a:path>
            </a:pathLst>
          </a:cu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DE89216-9BAB-30A8-A04E-E56866FCA1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59225" y="609600"/>
            <a:ext cx="5114776" cy="1320800"/>
          </a:xfrm>
        </p:spPr>
        <p:txBody>
          <a:bodyPr>
            <a:normAutofit/>
          </a:bodyPr>
          <a:lstStyle/>
          <a:p>
            <a:r>
              <a:rPr lang="en-US" dirty="0" err="1"/>
              <a:t>Matkustaminen</a:t>
            </a:r>
          </a:p>
        </p:txBody>
      </p:sp>
      <p:pic>
        <p:nvPicPr>
          <p:cNvPr id="5" name="Picture 4" descr="20251121_092348546_iOS.jpg">
            <a:extLst>
              <a:ext uri="{FF2B5EF4-FFF2-40B4-BE49-F238E27FC236}">
                <a16:creationId xmlns:a16="http://schemas.microsoft.com/office/drawing/2014/main" id="{8C0778BC-A7D0-7D52-9AE2-8DA0621B230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4" b="26825"/>
          <a:stretch>
            <a:fillRect/>
          </a:stretch>
        </p:blipFill>
        <p:spPr>
          <a:xfrm>
            <a:off x="-10633" y="3428999"/>
            <a:ext cx="3514376" cy="3429001"/>
          </a:xfrm>
          <a:custGeom>
            <a:avLst/>
            <a:gdLst/>
            <a:ahLst/>
            <a:cxnLst/>
            <a:rect l="l" t="t" r="r" b="b"/>
            <a:pathLst>
              <a:path w="3514376" h="3429001">
                <a:moveTo>
                  <a:pt x="332680" y="0"/>
                </a:moveTo>
                <a:lnTo>
                  <a:pt x="3514376" y="0"/>
                </a:lnTo>
                <a:lnTo>
                  <a:pt x="3002186" y="3429001"/>
                </a:lnTo>
                <a:lnTo>
                  <a:pt x="0" y="3429001"/>
                </a:lnTo>
                <a:lnTo>
                  <a:pt x="0" y="2237155"/>
                </a:lnTo>
                <a:close/>
              </a:path>
            </a:pathLst>
          </a:custGeom>
        </p:spPr>
      </p:pic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36CB27DD-D98C-4A82-9A5E-42282782576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332012" y="3428999"/>
            <a:ext cx="325116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Isosceles Triangle 30">
            <a:extLst>
              <a:ext uri="{FF2B5EF4-FFF2-40B4-BE49-F238E27FC236}">
                <a16:creationId xmlns:a16="http://schemas.microsoft.com/office/drawing/2014/main" id="{A912E26A-2737-4A42-92C0-4ED8933C8AF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0" y="0"/>
            <a:ext cx="842596" cy="5666154"/>
          </a:xfrm>
          <a:prstGeom prst="triangle">
            <a:avLst>
              <a:gd name="adj" fmla="val 10000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fi-FI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9BD1B22-3124-DA04-32F0-DE3918C6441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59225" y="2160589"/>
            <a:ext cx="5114776" cy="3880773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en-US" err="1"/>
              <a:t>Valmistauduin</a:t>
            </a:r>
            <a:r>
              <a:rPr lang="en-US" dirty="0"/>
              <a:t> </a:t>
            </a:r>
            <a:r>
              <a:rPr lang="en-US" err="1"/>
              <a:t>pakkaamalla</a:t>
            </a:r>
            <a:r>
              <a:rPr lang="en-US" dirty="0"/>
              <a:t> </a:t>
            </a:r>
            <a:r>
              <a:rPr lang="en-US" err="1"/>
              <a:t>hyvin</a:t>
            </a:r>
            <a:r>
              <a:rPr lang="en-US" dirty="0"/>
              <a:t> </a:t>
            </a:r>
            <a:r>
              <a:rPr lang="en-US" err="1"/>
              <a:t>ajoin</a:t>
            </a:r>
            <a:r>
              <a:rPr lang="en-US" dirty="0"/>
              <a:t> ja </a:t>
            </a:r>
            <a:r>
              <a:rPr lang="en-US" err="1"/>
              <a:t>menin</a:t>
            </a:r>
            <a:r>
              <a:rPr lang="en-US" dirty="0"/>
              <a:t> </a:t>
            </a:r>
            <a:r>
              <a:rPr lang="en-US" err="1"/>
              <a:t>ajoissa</a:t>
            </a:r>
            <a:r>
              <a:rPr lang="en-US" dirty="0"/>
              <a:t> </a:t>
            </a:r>
            <a:r>
              <a:rPr lang="en-US" err="1"/>
              <a:t>lentokentälle</a:t>
            </a:r>
            <a:r>
              <a:rPr lang="en-US" dirty="0"/>
              <a:t> </a:t>
            </a:r>
            <a:r>
              <a:rPr lang="en-US" err="1"/>
              <a:t>noin</a:t>
            </a:r>
            <a:r>
              <a:rPr lang="en-US" dirty="0"/>
              <a:t> 2h </a:t>
            </a:r>
            <a:r>
              <a:rPr lang="en-US" err="1"/>
              <a:t>ennen</a:t>
            </a:r>
            <a:r>
              <a:rPr lang="en-US" dirty="0"/>
              <a:t> </a:t>
            </a:r>
            <a:r>
              <a:rPr lang="en-US" err="1"/>
              <a:t>lentoa</a:t>
            </a:r>
            <a:r>
              <a:rPr lang="en-US"/>
              <a:t>.</a:t>
            </a:r>
          </a:p>
          <a:p>
            <a:r>
              <a:rPr lang="en-US">
                <a:latin typeface="Trebuchet MS"/>
              </a:rPr>
              <a:t>Lento </a:t>
            </a:r>
            <a:r>
              <a:rPr lang="en-US" err="1">
                <a:latin typeface="Trebuchet MS"/>
              </a:rPr>
              <a:t>Suomesta</a:t>
            </a:r>
            <a:r>
              <a:rPr lang="en-US">
                <a:latin typeface="Trebuchet MS"/>
              </a:rPr>
              <a:t> </a:t>
            </a:r>
            <a:r>
              <a:rPr lang="en-US" err="1">
                <a:latin typeface="Trebuchet MS"/>
              </a:rPr>
              <a:t>Amsterdamiin</a:t>
            </a:r>
            <a:r>
              <a:rPr lang="en-US">
                <a:latin typeface="Trebuchet MS"/>
              </a:rPr>
              <a:t> </a:t>
            </a:r>
            <a:r>
              <a:rPr lang="en-US" err="1">
                <a:latin typeface="Trebuchet MS"/>
              </a:rPr>
              <a:t>kesti</a:t>
            </a:r>
            <a:r>
              <a:rPr lang="en-US">
                <a:latin typeface="Trebuchet MS"/>
              </a:rPr>
              <a:t> </a:t>
            </a:r>
            <a:r>
              <a:rPr lang="en-US" err="1">
                <a:latin typeface="Trebuchet MS"/>
              </a:rPr>
              <a:t>noin</a:t>
            </a:r>
            <a:r>
              <a:rPr lang="en-US">
                <a:latin typeface="Trebuchet MS"/>
              </a:rPr>
              <a:t> 2 </a:t>
            </a:r>
            <a:r>
              <a:rPr lang="en-US" err="1">
                <a:latin typeface="Trebuchet MS"/>
              </a:rPr>
              <a:t>tuntia</a:t>
            </a:r>
            <a:r>
              <a:rPr lang="en-US">
                <a:latin typeface="Trebuchet MS"/>
              </a:rPr>
              <a:t> ja </a:t>
            </a:r>
            <a:r>
              <a:rPr lang="en-US" err="1">
                <a:latin typeface="Trebuchet MS"/>
              </a:rPr>
              <a:t>kun</a:t>
            </a:r>
            <a:r>
              <a:rPr lang="en-US">
                <a:latin typeface="Trebuchet MS"/>
              </a:rPr>
              <a:t> </a:t>
            </a:r>
            <a:r>
              <a:rPr lang="en-US" err="1">
                <a:latin typeface="Trebuchet MS"/>
              </a:rPr>
              <a:t>saavuttiin</a:t>
            </a:r>
            <a:r>
              <a:rPr lang="en-US">
                <a:latin typeface="Trebuchet MS"/>
              </a:rPr>
              <a:t> </a:t>
            </a:r>
            <a:r>
              <a:rPr lang="en-US" err="1">
                <a:latin typeface="Trebuchet MS"/>
              </a:rPr>
              <a:t>lentokentälle</a:t>
            </a:r>
            <a:r>
              <a:rPr lang="en-US">
                <a:latin typeface="Trebuchet MS"/>
              </a:rPr>
              <a:t> </a:t>
            </a:r>
            <a:r>
              <a:rPr lang="en-US" err="1">
                <a:latin typeface="Trebuchet MS"/>
              </a:rPr>
              <a:t>kävimme</a:t>
            </a:r>
            <a:r>
              <a:rPr lang="en-US">
                <a:latin typeface="Trebuchet MS"/>
              </a:rPr>
              <a:t> burger </a:t>
            </a:r>
            <a:r>
              <a:rPr lang="en-US" err="1">
                <a:latin typeface="Trebuchet MS"/>
              </a:rPr>
              <a:t>kingissä</a:t>
            </a:r>
            <a:r>
              <a:rPr lang="en-US">
                <a:latin typeface="Trebuchet MS"/>
              </a:rPr>
              <a:t> </a:t>
            </a:r>
            <a:r>
              <a:rPr lang="en-US" err="1">
                <a:latin typeface="Trebuchet MS"/>
              </a:rPr>
              <a:t>syomässä</a:t>
            </a:r>
            <a:r>
              <a:rPr lang="en-US">
                <a:latin typeface="Trebuchet MS"/>
              </a:rPr>
              <a:t>.</a:t>
            </a:r>
          </a:p>
          <a:p>
            <a:r>
              <a:rPr lang="en-US" err="1">
                <a:latin typeface="Trebuchet MS"/>
              </a:rPr>
              <a:t>Kuljimme</a:t>
            </a:r>
            <a:r>
              <a:rPr lang="en-US">
                <a:latin typeface="Trebuchet MS"/>
              </a:rPr>
              <a:t> </a:t>
            </a:r>
            <a:r>
              <a:rPr lang="en-US" err="1">
                <a:latin typeface="Trebuchet MS"/>
              </a:rPr>
              <a:t>junalla</a:t>
            </a:r>
            <a:r>
              <a:rPr lang="en-US">
                <a:latin typeface="Trebuchet MS"/>
              </a:rPr>
              <a:t> </a:t>
            </a:r>
            <a:r>
              <a:rPr lang="en-US" err="1">
                <a:latin typeface="Trebuchet MS"/>
              </a:rPr>
              <a:t>Amsterdamista</a:t>
            </a:r>
            <a:r>
              <a:rPr lang="en-US">
                <a:latin typeface="Trebuchet MS"/>
              </a:rPr>
              <a:t> </a:t>
            </a:r>
            <a:r>
              <a:rPr lang="en-US" err="1">
                <a:latin typeface="Trebuchet MS"/>
              </a:rPr>
              <a:t>Groningeniin</a:t>
            </a:r>
            <a:r>
              <a:rPr lang="en-US">
                <a:latin typeface="Trebuchet MS"/>
              </a:rPr>
              <a:t> </a:t>
            </a:r>
            <a:r>
              <a:rPr lang="en-US" err="1">
                <a:latin typeface="Trebuchet MS"/>
              </a:rPr>
              <a:t>joka</a:t>
            </a:r>
            <a:r>
              <a:rPr lang="en-US">
                <a:latin typeface="Trebuchet MS"/>
              </a:rPr>
              <a:t> </a:t>
            </a:r>
            <a:r>
              <a:rPr lang="en-US" err="1">
                <a:latin typeface="Trebuchet MS"/>
              </a:rPr>
              <a:t>kesti</a:t>
            </a:r>
            <a:r>
              <a:rPr lang="en-US">
                <a:latin typeface="Trebuchet MS"/>
              </a:rPr>
              <a:t> 2h</a:t>
            </a:r>
          </a:p>
        </p:txBody>
      </p:sp>
    </p:spTree>
    <p:extLst>
      <p:ext uri="{BB962C8B-B14F-4D97-AF65-F5344CB8AC3E}">
        <p14:creationId xmlns:p14="http://schemas.microsoft.com/office/powerpoint/2010/main" val="164506663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005D522F-5F72-DE10-1C0C-7E73303F91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Terveisiä Keudan markkinointiin ja </a:t>
            </a:r>
            <a:r>
              <a:rPr lang="fi-FI"/>
              <a:t>viestintä kanavalle 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51E3F9BD-A879-344C-1897-674385E5E75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fi-FI"/>
              <a:t>Jos on sulla on mahdollisuus hakea kv jaksolle niin suosittelen vahvasti hakemaan. Oli todella hauskaa ja todella hieno kokemus. Tulee varmasti olemaan jotain mitä muistan loppuelämän.</a:t>
            </a:r>
          </a:p>
          <a:p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82519468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E393C02F-4AF9-4A71-B787-6C03969605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Kestävän kehityksen edistäminen 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F3A87792-7559-7605-2B39-B20276BF011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fi-FI">
                <a:ea typeface="+mn-lt"/>
                <a:cs typeface="+mn-lt"/>
              </a:rPr>
              <a:t>Suomi painottaa kotona tapahtuvaa lajittelua</a:t>
            </a:r>
            <a:endParaRPr lang="fi-FI"/>
          </a:p>
          <a:p>
            <a:r>
              <a:rPr lang="fi-FI">
                <a:ea typeface="+mn-lt"/>
                <a:cs typeface="+mn-lt"/>
              </a:rPr>
              <a:t>Hollanti hyödyntää enemmän teknologiaa ja keskitettyjä ratkaisuja</a:t>
            </a:r>
            <a:endParaRPr lang="fi-FI"/>
          </a:p>
          <a:p>
            <a:r>
              <a:rPr lang="fi-FI">
                <a:ea typeface="+mn-lt"/>
                <a:cs typeface="+mn-lt"/>
              </a:rPr>
              <a:t>Molemmissa maissa kierrätys on samankaltainen</a:t>
            </a:r>
            <a:endParaRPr lang="fi-FI"/>
          </a:p>
          <a:p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4236952543"/>
      </p:ext>
    </p:extLst>
  </p:cSld>
  <p:clrMapOvr>
    <a:masterClrMapping/>
  </p:clrMapOvr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5FCBEF"/>
      </a:accent1>
      <a:accent2>
        <a:srgbClr val="2E83C3"/>
      </a:accent2>
      <a:accent3>
        <a:srgbClr val="42D0A2"/>
      </a:accent3>
      <a:accent4>
        <a:srgbClr val="2E946B"/>
      </a:accent4>
      <a:accent5>
        <a:srgbClr val="42B051"/>
      </a:accent5>
      <a:accent6>
        <a:srgbClr val="96D141"/>
      </a:accent6>
      <a:hlink>
        <a:srgbClr val="3FCDE7"/>
      </a:hlink>
      <a:folHlink>
        <a:srgbClr val="A9D3E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0B5AB586-D108-4FC1-8368-649FE654B894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Asiakirja" ma:contentTypeID="0x01010003CF28071C79A14B9F22182B9B92C540" ma:contentTypeVersion="14" ma:contentTypeDescription="Luo uusi asiakirja." ma:contentTypeScope="" ma:versionID="56a30bd4ebc9b713138481985a31de48">
  <xsd:schema xmlns:xsd="http://www.w3.org/2001/XMLSchema" xmlns:xs="http://www.w3.org/2001/XMLSchema" xmlns:p="http://schemas.microsoft.com/office/2006/metadata/properties" xmlns:ns2="99c4edd6-4692-4bdc-b7c2-f7fdb8cf042f" xmlns:ns3="76be92a1-9c2e-45bd-bc7a-77e2bc8acba2" targetNamespace="http://schemas.microsoft.com/office/2006/metadata/properties" ma:root="true" ma:fieldsID="ba19d772ba16d7292123c2d80ee10f16" ns2:_="" ns3:_="">
    <xsd:import namespace="99c4edd6-4692-4bdc-b7c2-f7fdb8cf042f"/>
    <xsd:import namespace="76be92a1-9c2e-45bd-bc7a-77e2bc8acba2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BillingMetadata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9c4edd6-4692-4bdc-b7c2-f7fdb8cf042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2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7" nillable="true" ma:taxonomy="true" ma:internalName="lcf76f155ced4ddcb4097134ff3c332f" ma:taxonomyFieldName="MediaServiceImageTags" ma:displayName="Kuvien tunnisteet" ma:readOnly="false" ma:fieldId="{5cf76f15-5ced-4ddc-b409-7134ff3c332f}" ma:taxonomyMulti="true" ma:sspId="e26c6a39-ca17-4711-8675-0cb8c6f60fa5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BillingMetadata" ma:index="20" nillable="true" ma:displayName="MediaServiceBillingMetadata" ma:hidden="true" ma:internalName="MediaServiceBillingMetadata" ma:readOnly="true">
      <xsd:simpleType>
        <xsd:restriction base="dms:Note"/>
      </xsd:simpleType>
    </xsd:element>
    <xsd:element name="MediaServiceLocation" ma:index="21" nillable="true" ma:displayName="Location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6be92a1-9c2e-45bd-bc7a-77e2bc8acba2" elementFormDefault="qualified">
    <xsd:import namespace="http://schemas.microsoft.com/office/2006/documentManagement/types"/>
    <xsd:import namespace="http://schemas.microsoft.com/office/infopath/2007/PartnerControls"/>
    <xsd:element name="TaxCatchAll" ma:index="18" nillable="true" ma:displayName="Taxonomy Catch All Column" ma:hidden="true" ma:list="{4dd0f33d-fe13-403c-8599-a549581989f7}" ma:internalName="TaxCatchAll" ma:showField="CatchAllData" ma:web="76be92a1-9c2e-45bd-bc7a-77e2bc8acba2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Sisältölaji"/>
        <xsd:element ref="dc:title" minOccurs="0" maxOccurs="1" ma:index="4" ma:displayName="Otsikk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76be92a1-9c2e-45bd-bc7a-77e2bc8acba2" xsi:nil="true"/>
    <lcf76f155ced4ddcb4097134ff3c332f xmlns="99c4edd6-4692-4bdc-b7c2-f7fdb8cf042f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FF9DF4C2-3B30-4F39-8982-AAB39EDEC8D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99c4edd6-4692-4bdc-b7c2-f7fdb8cf042f"/>
    <ds:schemaRef ds:uri="76be92a1-9c2e-45bd-bc7a-77e2bc8acba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DA0029AF-2528-4FA6-9685-F761570576CE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4C8984CB-DFC2-4522-861C-BBBB9E162D61}">
  <ds:schemaRefs>
    <ds:schemaRef ds:uri="http://schemas.microsoft.com/office/2006/metadata/properties"/>
    <ds:schemaRef ds:uri="http://purl.org/dc/dcmitype/"/>
    <ds:schemaRef ds:uri="http://purl.org/dc/terms/"/>
    <ds:schemaRef ds:uri="99c4edd6-4692-4bdc-b7c2-f7fdb8cf042f"/>
    <ds:schemaRef ds:uri="http://schemas.microsoft.com/office/2006/documentManagement/types"/>
    <ds:schemaRef ds:uri="http://www.w3.org/XML/1998/namespace"/>
    <ds:schemaRef ds:uri="http://schemas.openxmlformats.org/package/2006/metadata/core-properties"/>
    <ds:schemaRef ds:uri="http://schemas.microsoft.com/office/infopath/2007/PartnerControls"/>
    <ds:schemaRef ds:uri="76be92a1-9c2e-45bd-bc7a-77e2bc8acba2"/>
    <ds:schemaRef ds:uri="http://purl.org/dc/elements/1.1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276</Words>
  <Application>Microsoft Office PowerPoint</Application>
  <PresentationFormat>Laajakuva</PresentationFormat>
  <Paragraphs>36</Paragraphs>
  <Slides>9</Slides>
  <Notes>0</Notes>
  <HiddenSlides>0</HiddenSlides>
  <MMClips>0</MMClips>
  <ScaleCrop>false</ScaleCrop>
  <HeadingPairs>
    <vt:vector size="6" baseType="variant">
      <vt:variant>
        <vt:lpstr>Käytetyt fontit</vt:lpstr>
      </vt:variant>
      <vt:variant>
        <vt:i4>5</vt:i4>
      </vt:variant>
      <vt:variant>
        <vt:lpstr>Teema</vt:lpstr>
      </vt:variant>
      <vt:variant>
        <vt:i4>1</vt:i4>
      </vt:variant>
      <vt:variant>
        <vt:lpstr>Dian otsikot</vt:lpstr>
      </vt:variant>
      <vt:variant>
        <vt:i4>9</vt:i4>
      </vt:variant>
    </vt:vector>
  </HeadingPairs>
  <TitlesOfParts>
    <vt:vector size="15" baseType="lpstr">
      <vt:lpstr>Arial</vt:lpstr>
      <vt:lpstr>Calibri</vt:lpstr>
      <vt:lpstr>Consolas</vt:lpstr>
      <vt:lpstr>Trebuchet MS</vt:lpstr>
      <vt:lpstr>Wingdings 3</vt:lpstr>
      <vt:lpstr>Facet</vt:lpstr>
      <vt:lpstr>Matkaraportti</vt:lpstr>
      <vt:lpstr>Hollanti</vt:lpstr>
      <vt:lpstr>Jaksolle Hakeutuminen</vt:lpstr>
      <vt:lpstr>Koulu</vt:lpstr>
      <vt:lpstr>Oppiminen ja ongelmanratkaisu</vt:lpstr>
      <vt:lpstr>Vapaa-aika ja majoitus</vt:lpstr>
      <vt:lpstr>Matkustaminen</vt:lpstr>
      <vt:lpstr>Terveisiä Keudan markkinointiin ja viestintä kanavalle </vt:lpstr>
      <vt:lpstr>Kestävän kehityksen edistäminen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Oona Haanpää</dc:creator>
  <cp:lastModifiedBy>Oona Haanpää</cp:lastModifiedBy>
  <cp:revision>486</cp:revision>
  <dcterms:created xsi:type="dcterms:W3CDTF">2025-11-21T09:34:40Z</dcterms:created>
  <dcterms:modified xsi:type="dcterms:W3CDTF">2026-03-02T13:49:10Z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0x01010003CF28071C79A14B9F22182B9B92C540</vt:lpwstr>
  </property>
</Properties>
</file>