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CE7B05-2996-4CCA-89D6-01639F84748F}" v="3" dt="2026-03-02T11:38:19.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4" d="100"/>
          <a:sy n="74" d="100"/>
        </p:scale>
        <p:origin x="18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2.3.2026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2.3.2026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2.3.2026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2.3.2026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C75B1D-4749-49A1-8553-FD296DD7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8ECCF6-3858-46C9-8F9F-C06506CC3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1" y="1371600"/>
            <a:ext cx="9486899" cy="4114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ctrTitle"/>
          </p:nvPr>
        </p:nvSpPr>
        <p:spPr>
          <a:xfrm>
            <a:off x="2659529" y="2085788"/>
            <a:ext cx="6884895" cy="1496649"/>
          </a:xfrm>
        </p:spPr>
        <p:txBody>
          <a:bodyPr anchor="b">
            <a:normAutofit/>
          </a:bodyPr>
          <a:lstStyle/>
          <a:p>
            <a:r>
              <a:rPr lang="fi-FI" sz="3200">
                <a:solidFill>
                  <a:srgbClr val="595959"/>
                </a:solidFill>
              </a:rPr>
              <a:t>Matkapäiväkirja</a:t>
            </a:r>
          </a:p>
        </p:txBody>
      </p:sp>
      <p:sp>
        <p:nvSpPr>
          <p:cNvPr id="3" name="Alaotsikko 2"/>
          <p:cNvSpPr>
            <a:spLocks noGrp="1"/>
          </p:cNvSpPr>
          <p:nvPr>
            <p:ph type="subTitle" idx="1"/>
          </p:nvPr>
        </p:nvSpPr>
        <p:spPr>
          <a:xfrm>
            <a:off x="3048000" y="3948056"/>
            <a:ext cx="6096000" cy="830134"/>
          </a:xfrm>
        </p:spPr>
        <p:txBody>
          <a:bodyPr vert="horz" lIns="91440" tIns="45720" rIns="91440" bIns="45720" rtlCol="0" anchor="t">
            <a:normAutofit/>
          </a:bodyPr>
          <a:lstStyle/>
          <a:p>
            <a:r>
              <a:rPr lang="fi-FI" sz="1400">
                <a:solidFill>
                  <a:srgbClr val="595959"/>
                </a:solidFill>
              </a:rPr>
              <a:t>Barcelona</a:t>
            </a:r>
            <a:r>
              <a:rPr lang="fi-FI" sz="1400">
                <a:solidFill>
                  <a:srgbClr val="595959"/>
                </a:solidFill>
                <a:ea typeface="+mn-lt"/>
                <a:cs typeface="+mn-lt"/>
              </a:rPr>
              <a:t> 🇪🇸</a:t>
            </a:r>
            <a:endParaRPr lang="fi-FI" sz="1400">
              <a:solidFill>
                <a:srgbClr val="595959"/>
              </a:solidFill>
            </a:endParaRPr>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FCFAB8-9E9C-414D-9FCB-CECED12D5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C16827-9A48-4468-BE81-11EC18E0A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D784400-067A-7861-A101-D8A7B8B8C6B2}"/>
              </a:ext>
            </a:extLst>
          </p:cNvPr>
          <p:cNvSpPr>
            <a:spLocks noGrp="1"/>
          </p:cNvSpPr>
          <p:nvPr>
            <p:ph type="title"/>
          </p:nvPr>
        </p:nvSpPr>
        <p:spPr>
          <a:xfrm>
            <a:off x="1632439" y="1335183"/>
            <a:ext cx="3516922" cy="4150899"/>
          </a:xfrm>
        </p:spPr>
        <p:txBody>
          <a:bodyPr>
            <a:normAutofit/>
          </a:bodyPr>
          <a:lstStyle/>
          <a:p>
            <a:pPr algn="ctr"/>
            <a:r>
              <a:rPr lang="fi-FI" sz="3200">
                <a:solidFill>
                  <a:srgbClr val="595959"/>
                </a:solidFill>
              </a:rPr>
              <a:t>Ennen matkaa</a:t>
            </a:r>
          </a:p>
        </p:txBody>
      </p:sp>
      <p:sp>
        <p:nvSpPr>
          <p:cNvPr id="12" name="Rectangle 11">
            <a:extLst>
              <a:ext uri="{FF2B5EF4-FFF2-40B4-BE49-F238E27FC236}">
                <a16:creationId xmlns:a16="http://schemas.microsoft.com/office/drawing/2014/main" id="{899956BA-5C38-49F9-88D6-BD6C71E9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799"/>
            <a:ext cx="5410200" cy="5486401"/>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CD6CFA77-EF4E-97F9-363A-565070642DE8}"/>
              </a:ext>
            </a:extLst>
          </p:cNvPr>
          <p:cNvSpPr>
            <a:spLocks noGrp="1"/>
          </p:cNvSpPr>
          <p:nvPr>
            <p:ph idx="1"/>
          </p:nvPr>
        </p:nvSpPr>
        <p:spPr>
          <a:xfrm>
            <a:off x="6746001" y="1335183"/>
            <a:ext cx="4110198" cy="4187633"/>
          </a:xfrm>
        </p:spPr>
        <p:txBody>
          <a:bodyPr vert="horz" lIns="91440" tIns="45720" rIns="91440" bIns="45720" rtlCol="0" anchor="ctr">
            <a:normAutofit/>
          </a:bodyPr>
          <a:lstStyle/>
          <a:p>
            <a:r>
              <a:rPr lang="fi-FI" sz="1600">
                <a:solidFill>
                  <a:schemeClr val="tx1">
                    <a:lumMod val="65000"/>
                    <a:lumOff val="35000"/>
                  </a:schemeClr>
                </a:solidFill>
                <a:ea typeface="+mn-lt"/>
                <a:cs typeface="+mn-lt"/>
              </a:rPr>
              <a:t>Halusin lähteä matkalle, koska minua kiinnosti nähdä, millaista opiskelu on ulkomailla. Kansainvälisyys ja eri kulttuurit ovat aina motivoineet minua, joten matka tarjosi täydellisen mahdollisuuden kokea niitä käytännössä. Sain idean osallistua reissulle omalta opinto-ohjaajaltani, ja odotin matkalta uusia kokemuksia sekä mahdollisuutta tutustua uusiin ihmisiin.</a:t>
            </a:r>
          </a:p>
          <a:p>
            <a:r>
              <a:rPr lang="fi-FI" sz="1600">
                <a:solidFill>
                  <a:schemeClr val="tx1">
                    <a:lumMod val="65000"/>
                    <a:lumOff val="35000"/>
                  </a:schemeClr>
                </a:solidFill>
              </a:rPr>
              <a:t>Ennen reissulle lähtöä täytin lapun, jossa hyväksyin Erasmus+ organisaation ehdot ja säännöt. Ilmoitin pomolleni reissusta ja sovin, että en ole tuolloin paikanpäällä. Hyväksyin siis yhteiset pelisäännöt ja järjestelin asiat siten, että voin olla viikon Espanjassa. </a:t>
            </a:r>
          </a:p>
        </p:txBody>
      </p:sp>
    </p:spTree>
    <p:extLst>
      <p:ext uri="{BB962C8B-B14F-4D97-AF65-F5344CB8AC3E}">
        <p14:creationId xmlns:p14="http://schemas.microsoft.com/office/powerpoint/2010/main" val="1010848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96CCF731-6C72-CEB8-C783-4C54CB3F7707}"/>
              </a:ext>
            </a:extLst>
          </p:cNvPr>
          <p:cNvPicPr>
            <a:picLocks noChangeAspect="1"/>
          </p:cNvPicPr>
          <p:nvPr/>
        </p:nvPicPr>
        <p:blipFill>
          <a:blip r:embed="rId2">
            <a:extLst>
              <a:ext uri="{28A0092B-C50C-407E-A947-70E740481C1C}">
                <a14:useLocalDpi xmlns:a14="http://schemas.microsoft.com/office/drawing/2010/main" val="0"/>
              </a:ext>
            </a:extLst>
          </a:blip>
          <a:srcRect l="2301" r="3581" b="-1"/>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250BC843-9ED1-DF68-41EF-36E407800FBA}"/>
              </a:ext>
            </a:extLst>
          </p:cNvPr>
          <p:cNvSpPr>
            <a:spLocks noGrp="1"/>
          </p:cNvSpPr>
          <p:nvPr>
            <p:ph type="title"/>
          </p:nvPr>
        </p:nvSpPr>
        <p:spPr>
          <a:xfrm>
            <a:off x="7531610" y="365125"/>
            <a:ext cx="3822189" cy="1899912"/>
          </a:xfrm>
        </p:spPr>
        <p:txBody>
          <a:bodyPr>
            <a:normAutofit/>
          </a:bodyPr>
          <a:lstStyle/>
          <a:p>
            <a:r>
              <a:rPr lang="fi-FI" sz="4000"/>
              <a:t>Saapuminen (Maanantai)</a:t>
            </a:r>
          </a:p>
        </p:txBody>
      </p:sp>
      <p:sp>
        <p:nvSpPr>
          <p:cNvPr id="3" name="Sisällön paikkamerkki 2">
            <a:extLst>
              <a:ext uri="{FF2B5EF4-FFF2-40B4-BE49-F238E27FC236}">
                <a16:creationId xmlns:a16="http://schemas.microsoft.com/office/drawing/2014/main" id="{E0E68403-B72D-5EB5-E7BF-46797A847917}"/>
              </a:ext>
            </a:extLst>
          </p:cNvPr>
          <p:cNvSpPr>
            <a:spLocks noGrp="1"/>
          </p:cNvSpPr>
          <p:nvPr>
            <p:ph idx="1"/>
          </p:nvPr>
        </p:nvSpPr>
        <p:spPr>
          <a:xfrm>
            <a:off x="7531610" y="2434201"/>
            <a:ext cx="3822189" cy="3742762"/>
          </a:xfrm>
        </p:spPr>
        <p:txBody>
          <a:bodyPr vert="horz" lIns="91440" tIns="45720" rIns="91440" bIns="45720" rtlCol="0">
            <a:normAutofit/>
          </a:bodyPr>
          <a:lstStyle/>
          <a:p>
            <a:r>
              <a:rPr lang="fi-FI" sz="1600">
                <a:ea typeface="+mn-lt"/>
                <a:cs typeface="+mn-lt"/>
              </a:rPr>
              <a:t>Saavuimme Barcelonan lentokentälle aikaisin aamulla, ja suuntasimme sieltä suoraan tilataksilla hotellille Cerdanyola del Vallèsiin, joka sijaitsee noin 20 kilometrin päässä Barcelonan keskustasta. Majoituimme neljän tähden Hotel Exe -hotellissa, jossa oli viihtyisät huoneet ja tyylikäs aula. Majoitukseemme sisältyi myös aamiainen.</a:t>
            </a:r>
          </a:p>
          <a:p>
            <a:endParaRPr lang="fi-FI" sz="1600"/>
          </a:p>
          <a:p>
            <a:r>
              <a:rPr lang="fi-FI" sz="1600"/>
              <a:t> Ekana päivänä meillä ei ollut varsinaisesti varsinaista ohjelmaa kaupunkiin tutustumisen lisäksi. </a:t>
            </a:r>
          </a:p>
        </p:txBody>
      </p:sp>
    </p:spTree>
    <p:extLst>
      <p:ext uri="{BB962C8B-B14F-4D97-AF65-F5344CB8AC3E}">
        <p14:creationId xmlns:p14="http://schemas.microsoft.com/office/powerpoint/2010/main" val="4103616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9BA54F7-DEA6-F51D-B95E-B6E275AB01EE}"/>
              </a:ext>
            </a:extLst>
          </p:cNvPr>
          <p:cNvSpPr>
            <a:spLocks noGrp="1"/>
          </p:cNvSpPr>
          <p:nvPr>
            <p:ph type="title"/>
          </p:nvPr>
        </p:nvSpPr>
        <p:spPr>
          <a:xfrm>
            <a:off x="818984" y="4230093"/>
            <a:ext cx="4150581" cy="1800165"/>
          </a:xfrm>
        </p:spPr>
        <p:txBody>
          <a:bodyPr anchor="t">
            <a:normAutofit/>
          </a:bodyPr>
          <a:lstStyle/>
          <a:p>
            <a:pPr algn="r"/>
            <a:r>
              <a:rPr lang="fi-FI" sz="3700"/>
              <a:t>Paikalliseen kouluun tutustuminen (Tiistai)</a:t>
            </a:r>
          </a:p>
        </p:txBody>
      </p:sp>
      <p:pic>
        <p:nvPicPr>
          <p:cNvPr id="4" name="Kuva 3">
            <a:extLst>
              <a:ext uri="{FF2B5EF4-FFF2-40B4-BE49-F238E27FC236}">
                <a16:creationId xmlns:a16="http://schemas.microsoft.com/office/drawing/2014/main" id="{9894DE7D-8629-DCE5-3DCD-B2B47B797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592" y="792391"/>
            <a:ext cx="11139778" cy="2784942"/>
          </a:xfrm>
          <a:prstGeom prst="rect">
            <a:avLst/>
          </a:prstGeom>
        </p:spPr>
      </p:pic>
      <p:sp>
        <p:nvSpPr>
          <p:cNvPr id="3" name="Sisällön paikkamerkki 2">
            <a:extLst>
              <a:ext uri="{FF2B5EF4-FFF2-40B4-BE49-F238E27FC236}">
                <a16:creationId xmlns:a16="http://schemas.microsoft.com/office/drawing/2014/main" id="{B23194F0-4FC7-2706-6360-8DB3842F30A6}"/>
              </a:ext>
            </a:extLst>
          </p:cNvPr>
          <p:cNvSpPr>
            <a:spLocks noGrp="1"/>
          </p:cNvSpPr>
          <p:nvPr>
            <p:ph idx="1"/>
          </p:nvPr>
        </p:nvSpPr>
        <p:spPr>
          <a:xfrm>
            <a:off x="5246415" y="4230094"/>
            <a:ext cx="6235268" cy="1800164"/>
          </a:xfrm>
        </p:spPr>
        <p:txBody>
          <a:bodyPr vert="horz" lIns="91440" tIns="45720" rIns="91440" bIns="45720" rtlCol="0" anchor="t">
            <a:normAutofit/>
          </a:bodyPr>
          <a:lstStyle/>
          <a:p>
            <a:r>
              <a:rPr lang="fi-FI" sz="1700">
                <a:ea typeface="+mn-lt"/>
                <a:cs typeface="+mn-lt"/>
              </a:rPr>
              <a:t>Toisena päivänä vierailimme Institut Públic Jaume Mimó -koulussa, jossa teimme ryhmätöitä espanjalaisten opiskelijoiden kanssa ja tutustuimme koulun toimintaan. Koulupäivän jälkeen osallistuimme opastetulle kierrokselle kaupungissa ja illalla söimme yhdessä espanjalaisten Erasmus+ -opiskelijoiden kanssa.</a:t>
            </a:r>
            <a:endParaRPr lang="fi-FI" sz="1700"/>
          </a:p>
        </p:txBody>
      </p:sp>
      <p:sp>
        <p:nvSpPr>
          <p:cNvPr id="19" name="Rectangle 18">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8958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299CAB-C506-454B-90FC-40657282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D99311-F254-40F1-8AB5-EE3E7B9B6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17585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CFDE9EF-6EAC-BF7E-15FE-29E4182D96C4}"/>
              </a:ext>
            </a:extLst>
          </p:cNvPr>
          <p:cNvSpPr>
            <a:spLocks noGrp="1"/>
          </p:cNvSpPr>
          <p:nvPr>
            <p:ph type="title"/>
          </p:nvPr>
        </p:nvSpPr>
        <p:spPr>
          <a:xfrm>
            <a:off x="1616054" y="1070149"/>
            <a:ext cx="8959893" cy="1004836"/>
          </a:xfrm>
        </p:spPr>
        <p:txBody>
          <a:bodyPr anchor="ctr">
            <a:normAutofit/>
          </a:bodyPr>
          <a:lstStyle/>
          <a:p>
            <a:pPr algn="ctr"/>
            <a:r>
              <a:rPr lang="fi-FI" sz="3200">
                <a:solidFill>
                  <a:srgbClr val="595959"/>
                </a:solidFill>
              </a:rPr>
              <a:t>Vaate festarit Rec .0 (Keskiviikko)</a:t>
            </a:r>
          </a:p>
        </p:txBody>
      </p:sp>
      <p:sp>
        <p:nvSpPr>
          <p:cNvPr id="12" name="Rectangle 11">
            <a:extLst>
              <a:ext uri="{FF2B5EF4-FFF2-40B4-BE49-F238E27FC236}">
                <a16:creationId xmlns:a16="http://schemas.microsoft.com/office/drawing/2014/main" id="{7D89E3CB-00ED-4691-9F0F-F23EA3564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016" y="2444376"/>
            <a:ext cx="10824184" cy="3727824"/>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3C769713-6F6A-1328-6D53-E17D994FE216}"/>
              </a:ext>
            </a:extLst>
          </p:cNvPr>
          <p:cNvSpPr>
            <a:spLocks noGrp="1"/>
          </p:cNvSpPr>
          <p:nvPr>
            <p:ph idx="1"/>
          </p:nvPr>
        </p:nvSpPr>
        <p:spPr>
          <a:xfrm>
            <a:off x="1616054" y="2768321"/>
            <a:ext cx="8959892" cy="2828543"/>
          </a:xfrm>
        </p:spPr>
        <p:txBody>
          <a:bodyPr vert="horz" lIns="91440" tIns="45720" rIns="91440" bIns="45720" rtlCol="0" anchor="t">
            <a:normAutofit/>
          </a:bodyPr>
          <a:lstStyle/>
          <a:p>
            <a:r>
              <a:rPr lang="fi-FI" sz="2000">
                <a:solidFill>
                  <a:schemeClr val="tx1">
                    <a:lumMod val="65000"/>
                    <a:lumOff val="35000"/>
                  </a:schemeClr>
                </a:solidFill>
                <a:ea typeface="+mn-lt"/>
                <a:cs typeface="+mn-lt"/>
              </a:rPr>
              <a:t>Keskiviikkona vierailimme Rec.0 -vaatefestareilla, joissa vietimme koko päivän tutustuen erilaisiin vaatemerkkeihin, pop up -liikkeisiin ja paikalliseen muotikulttuuriin. Tapahtumassa oli rento ja inspiroiva tunnelma. Illalla meillä oli vapaa-aikaa, jonka saimme viettää omien suunnitelmien mukaan.</a:t>
            </a:r>
          </a:p>
          <a:p>
            <a:endParaRPr lang="fi-FI" sz="2000">
              <a:solidFill>
                <a:schemeClr val="tx1">
                  <a:lumMod val="65000"/>
                  <a:lumOff val="35000"/>
                </a:schemeClr>
              </a:solidFill>
              <a:ea typeface="+mn-lt"/>
              <a:cs typeface="+mn-lt"/>
            </a:endParaRPr>
          </a:p>
        </p:txBody>
      </p:sp>
      <p:pic>
        <p:nvPicPr>
          <p:cNvPr id="4" name="Kuva 3">
            <a:extLst>
              <a:ext uri="{FF2B5EF4-FFF2-40B4-BE49-F238E27FC236}">
                <a16:creationId xmlns:a16="http://schemas.microsoft.com/office/drawing/2014/main" id="{DAF96D99-BCDE-2928-AF49-06070DA210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3476" y="4084952"/>
            <a:ext cx="4195865" cy="2087248"/>
          </a:xfrm>
          <a:prstGeom prst="rect">
            <a:avLst/>
          </a:prstGeom>
        </p:spPr>
      </p:pic>
    </p:spTree>
    <p:extLst>
      <p:ext uri="{BB962C8B-B14F-4D97-AF65-F5344CB8AC3E}">
        <p14:creationId xmlns:p14="http://schemas.microsoft.com/office/powerpoint/2010/main" val="2273734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E3092D-4105-4026-9B66-A0011E0CA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9B0D55F-9B37-34F3-07DF-66FCDC909486}"/>
              </a:ext>
            </a:extLst>
          </p:cNvPr>
          <p:cNvSpPr>
            <a:spLocks noGrp="1"/>
          </p:cNvSpPr>
          <p:nvPr>
            <p:ph type="title"/>
          </p:nvPr>
        </p:nvSpPr>
        <p:spPr>
          <a:xfrm>
            <a:off x="871442" y="685800"/>
            <a:ext cx="5038916" cy="1474666"/>
          </a:xfrm>
        </p:spPr>
        <p:txBody>
          <a:bodyPr anchor="b">
            <a:normAutofit/>
          </a:bodyPr>
          <a:lstStyle/>
          <a:p>
            <a:pPr algn="ctr"/>
            <a:r>
              <a:rPr lang="fi-FI" sz="3200">
                <a:solidFill>
                  <a:schemeClr val="tx1">
                    <a:lumMod val="65000"/>
                    <a:lumOff val="35000"/>
                  </a:schemeClr>
                </a:solidFill>
              </a:rPr>
              <a:t>Barcelona (Torstai)</a:t>
            </a:r>
          </a:p>
        </p:txBody>
      </p:sp>
      <p:sp>
        <p:nvSpPr>
          <p:cNvPr id="3" name="Sisällön paikkamerkki 2">
            <a:extLst>
              <a:ext uri="{FF2B5EF4-FFF2-40B4-BE49-F238E27FC236}">
                <a16:creationId xmlns:a16="http://schemas.microsoft.com/office/drawing/2014/main" id="{2354D6E1-3831-3093-791F-3EF1E6FCD7C4}"/>
              </a:ext>
            </a:extLst>
          </p:cNvPr>
          <p:cNvSpPr>
            <a:spLocks noGrp="1"/>
          </p:cNvSpPr>
          <p:nvPr>
            <p:ph idx="1"/>
          </p:nvPr>
        </p:nvSpPr>
        <p:spPr>
          <a:xfrm>
            <a:off x="871442" y="2447336"/>
            <a:ext cx="5038916" cy="3724862"/>
          </a:xfrm>
        </p:spPr>
        <p:txBody>
          <a:bodyPr vert="horz" lIns="91440" tIns="45720" rIns="91440" bIns="45720" rtlCol="0" anchor="t">
            <a:normAutofit/>
          </a:bodyPr>
          <a:lstStyle/>
          <a:p>
            <a:r>
              <a:rPr lang="fi-FI" sz="2000">
                <a:solidFill>
                  <a:schemeClr val="tx1">
                    <a:lumMod val="65000"/>
                    <a:lumOff val="35000"/>
                  </a:schemeClr>
                </a:solidFill>
                <a:ea typeface="+mn-lt"/>
                <a:cs typeface="+mn-lt"/>
              </a:rPr>
              <a:t>Torstaina vietimme päivän Barcelonassa, jossa vierailimme Parc Güellissä. Siellä teimme erilaisia tehtäviä yhdessä espanjalaisten opiskelijoiden kanssa ja pääsimme samalla ihailemaan puiston kuuluisia rakennuksia ja maisemia. Illalla meillä oli vapaa-aikaa, jonka saimme viettää Barcelonassa omatoimisesti.</a:t>
            </a:r>
            <a:endParaRPr lang="fi-FI" sz="2000">
              <a:solidFill>
                <a:schemeClr val="tx1">
                  <a:lumMod val="65000"/>
                  <a:lumOff val="35000"/>
                </a:schemeClr>
              </a:solidFill>
            </a:endParaRPr>
          </a:p>
        </p:txBody>
      </p:sp>
      <p:sp>
        <p:nvSpPr>
          <p:cNvPr id="19" name="Rectangle 18">
            <a:extLst>
              <a:ext uri="{FF2B5EF4-FFF2-40B4-BE49-F238E27FC236}">
                <a16:creationId xmlns:a16="http://schemas.microsoft.com/office/drawing/2014/main" id="{D9759409-BDF8-4BFD-9AF3-4B5C04C2A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0"/>
            <a:ext cx="54102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a:extLst>
              <a:ext uri="{FF2B5EF4-FFF2-40B4-BE49-F238E27FC236}">
                <a16:creationId xmlns:a16="http://schemas.microsoft.com/office/drawing/2014/main" id="{0FB72DA9-AF8B-C08C-7CE6-3BC1A8118A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2563" y="685799"/>
            <a:ext cx="4114799" cy="5486399"/>
          </a:xfrm>
          <a:prstGeom prst="rect">
            <a:avLst/>
          </a:prstGeom>
        </p:spPr>
      </p:pic>
    </p:spTree>
    <p:extLst>
      <p:ext uri="{BB962C8B-B14F-4D97-AF65-F5344CB8AC3E}">
        <p14:creationId xmlns:p14="http://schemas.microsoft.com/office/powerpoint/2010/main" val="832726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299CAB-C506-454B-90FC-40657282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D99311-F254-40F1-8AB5-EE3E7B9B6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17585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3403927-4988-DC40-572B-24E72A32C3CE}"/>
              </a:ext>
            </a:extLst>
          </p:cNvPr>
          <p:cNvSpPr>
            <a:spLocks noGrp="1"/>
          </p:cNvSpPr>
          <p:nvPr>
            <p:ph type="title"/>
          </p:nvPr>
        </p:nvSpPr>
        <p:spPr>
          <a:xfrm>
            <a:off x="1616054" y="1070149"/>
            <a:ext cx="8959893" cy="1004836"/>
          </a:xfrm>
        </p:spPr>
        <p:txBody>
          <a:bodyPr anchor="ctr">
            <a:normAutofit/>
          </a:bodyPr>
          <a:lstStyle/>
          <a:p>
            <a:pPr algn="ctr"/>
            <a:r>
              <a:rPr lang="fi-FI" sz="3200">
                <a:solidFill>
                  <a:srgbClr val="595959"/>
                </a:solidFill>
              </a:rPr>
              <a:t> Yliopiston vierailu ja festivaalit (Perjantai)</a:t>
            </a:r>
          </a:p>
        </p:txBody>
      </p:sp>
      <p:sp>
        <p:nvSpPr>
          <p:cNvPr id="12" name="Rectangle 11">
            <a:extLst>
              <a:ext uri="{FF2B5EF4-FFF2-40B4-BE49-F238E27FC236}">
                <a16:creationId xmlns:a16="http://schemas.microsoft.com/office/drawing/2014/main" id="{7D89E3CB-00ED-4691-9F0F-F23EA3564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016" y="2444376"/>
            <a:ext cx="10824184" cy="3727824"/>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23F45C17-5063-E82C-00FF-A8BB04C31C93}"/>
              </a:ext>
            </a:extLst>
          </p:cNvPr>
          <p:cNvSpPr>
            <a:spLocks noGrp="1"/>
          </p:cNvSpPr>
          <p:nvPr>
            <p:ph idx="1"/>
          </p:nvPr>
        </p:nvSpPr>
        <p:spPr>
          <a:xfrm>
            <a:off x="1616054" y="2768321"/>
            <a:ext cx="8959892" cy="2828543"/>
          </a:xfrm>
        </p:spPr>
        <p:txBody>
          <a:bodyPr anchor="t">
            <a:normAutofit/>
          </a:bodyPr>
          <a:lstStyle/>
          <a:p>
            <a:r>
              <a:rPr lang="fi-FI" sz="2000">
                <a:solidFill>
                  <a:schemeClr val="tx1">
                    <a:lumMod val="65000"/>
                    <a:lumOff val="35000"/>
                  </a:schemeClr>
                </a:solidFill>
              </a:rPr>
              <a:t>Perjantaina vierailimme paikallisessa yliopistossa, jossa saimme kuulla opinnoista ja kampuselämästä Espanjassa. Yliopistovierailun jälkeen suuntasimme amikseen, jossa esitimme omat esityksemme Suomesta. Esitysten jälkeen meillä oli vapaa-aikaa, ja illalla osallistuimme paikallisiin juhliin, joissa pääsimme kokemaan alueen tunnelmaa ja perinteitä.</a:t>
            </a:r>
          </a:p>
        </p:txBody>
      </p:sp>
    </p:spTree>
    <p:extLst>
      <p:ext uri="{BB962C8B-B14F-4D97-AF65-F5344CB8AC3E}">
        <p14:creationId xmlns:p14="http://schemas.microsoft.com/office/powerpoint/2010/main" val="1298080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FCFAB8-9E9C-414D-9FCB-CECED12D5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C16827-9A48-4468-BE81-11EC18E0A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8DE9A8B-FB4F-356A-B553-D3D1616BBD55}"/>
              </a:ext>
            </a:extLst>
          </p:cNvPr>
          <p:cNvSpPr>
            <a:spLocks noGrp="1"/>
          </p:cNvSpPr>
          <p:nvPr>
            <p:ph type="title"/>
          </p:nvPr>
        </p:nvSpPr>
        <p:spPr>
          <a:xfrm>
            <a:off x="1632439" y="1335183"/>
            <a:ext cx="3516922" cy="4150899"/>
          </a:xfrm>
        </p:spPr>
        <p:txBody>
          <a:bodyPr>
            <a:normAutofit/>
          </a:bodyPr>
          <a:lstStyle/>
          <a:p>
            <a:pPr algn="ctr"/>
            <a:r>
              <a:rPr lang="fi-FI" sz="3200">
                <a:solidFill>
                  <a:srgbClr val="595959"/>
                </a:solidFill>
              </a:rPr>
              <a:t>Ruoka ja kulttuuri</a:t>
            </a:r>
          </a:p>
        </p:txBody>
      </p:sp>
      <p:sp>
        <p:nvSpPr>
          <p:cNvPr id="12" name="Rectangle 11">
            <a:extLst>
              <a:ext uri="{FF2B5EF4-FFF2-40B4-BE49-F238E27FC236}">
                <a16:creationId xmlns:a16="http://schemas.microsoft.com/office/drawing/2014/main" id="{899956BA-5C38-49F9-88D6-BD6C71E9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799"/>
            <a:ext cx="5410200" cy="5486401"/>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5875C535-873D-FF69-02B3-62F4C614B8BC}"/>
              </a:ext>
            </a:extLst>
          </p:cNvPr>
          <p:cNvSpPr>
            <a:spLocks noGrp="1"/>
          </p:cNvSpPr>
          <p:nvPr>
            <p:ph idx="1"/>
          </p:nvPr>
        </p:nvSpPr>
        <p:spPr>
          <a:xfrm>
            <a:off x="6746001" y="1335183"/>
            <a:ext cx="4110198" cy="4187633"/>
          </a:xfrm>
        </p:spPr>
        <p:txBody>
          <a:bodyPr anchor="ctr">
            <a:normAutofit/>
          </a:bodyPr>
          <a:lstStyle/>
          <a:p>
            <a:endParaRPr lang="fi-FI" sz="2000">
              <a:solidFill>
                <a:schemeClr val="tx1">
                  <a:lumMod val="65000"/>
                  <a:lumOff val="35000"/>
                </a:schemeClr>
              </a:solidFill>
            </a:endParaRPr>
          </a:p>
          <a:p>
            <a:r>
              <a:rPr lang="fi-FI" sz="2000">
                <a:solidFill>
                  <a:schemeClr val="tx1">
                    <a:lumMod val="65000"/>
                    <a:lumOff val="35000"/>
                  </a:schemeClr>
                </a:solidFill>
              </a:rPr>
              <a:t> Espanjalainen kulttuuri tuntui todella sosiaaliselta ja rennolta. Ihmiset viettävät paljon aikaa yhdessä ja juttelevat paljon, mikä näkyi erityisesti ruokailuissa. Huomasin, että espanjalainen ruoka oli usein melko lihaisaa ja maut olivat yksinkertaisia mutta hyviä. </a:t>
            </a:r>
          </a:p>
          <a:p>
            <a:endParaRPr lang="fi-FI" sz="2000">
              <a:solidFill>
                <a:schemeClr val="tx1">
                  <a:lumMod val="65000"/>
                  <a:lumOff val="35000"/>
                </a:schemeClr>
              </a:solidFill>
            </a:endParaRPr>
          </a:p>
        </p:txBody>
      </p:sp>
      <p:pic>
        <p:nvPicPr>
          <p:cNvPr id="4" name="Kuva 3">
            <a:extLst>
              <a:ext uri="{FF2B5EF4-FFF2-40B4-BE49-F238E27FC236}">
                <a16:creationId xmlns:a16="http://schemas.microsoft.com/office/drawing/2014/main" id="{87130035-C17B-9CCA-55C2-8E619F2A20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3197" y="2210961"/>
            <a:ext cx="1637788" cy="2399342"/>
          </a:xfrm>
          <a:prstGeom prst="rect">
            <a:avLst/>
          </a:prstGeom>
        </p:spPr>
      </p:pic>
    </p:spTree>
    <p:extLst>
      <p:ext uri="{BB962C8B-B14F-4D97-AF65-F5344CB8AC3E}">
        <p14:creationId xmlns:p14="http://schemas.microsoft.com/office/powerpoint/2010/main" val="401605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299CAB-C506-454B-90FC-40657282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D99311-F254-40F1-8AB5-EE3E7B9B6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17585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CB6D8DF-F753-133B-FCA2-60E636782AA0}"/>
              </a:ext>
            </a:extLst>
          </p:cNvPr>
          <p:cNvSpPr>
            <a:spLocks noGrp="1"/>
          </p:cNvSpPr>
          <p:nvPr>
            <p:ph type="title"/>
          </p:nvPr>
        </p:nvSpPr>
        <p:spPr>
          <a:xfrm>
            <a:off x="1616054" y="1070149"/>
            <a:ext cx="8959893" cy="1004836"/>
          </a:xfrm>
        </p:spPr>
        <p:txBody>
          <a:bodyPr anchor="ctr">
            <a:normAutofit/>
          </a:bodyPr>
          <a:lstStyle/>
          <a:p>
            <a:pPr algn="ctr"/>
            <a:r>
              <a:rPr lang="fi-FI" sz="3200">
                <a:solidFill>
                  <a:srgbClr val="595959"/>
                </a:solidFill>
              </a:rPr>
              <a:t>Matkan jälkeen</a:t>
            </a:r>
          </a:p>
        </p:txBody>
      </p:sp>
      <p:sp>
        <p:nvSpPr>
          <p:cNvPr id="12" name="Rectangle 11">
            <a:extLst>
              <a:ext uri="{FF2B5EF4-FFF2-40B4-BE49-F238E27FC236}">
                <a16:creationId xmlns:a16="http://schemas.microsoft.com/office/drawing/2014/main" id="{7D89E3CB-00ED-4691-9F0F-F23EA3564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016" y="2444376"/>
            <a:ext cx="10824184" cy="3727824"/>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8978B9EF-70A4-32EA-7B1C-858645CF9796}"/>
              </a:ext>
            </a:extLst>
          </p:cNvPr>
          <p:cNvSpPr>
            <a:spLocks noGrp="1"/>
          </p:cNvSpPr>
          <p:nvPr>
            <p:ph idx="1"/>
          </p:nvPr>
        </p:nvSpPr>
        <p:spPr>
          <a:xfrm>
            <a:off x="1616054" y="2768321"/>
            <a:ext cx="8959892" cy="2828543"/>
          </a:xfrm>
        </p:spPr>
        <p:txBody>
          <a:bodyPr anchor="t">
            <a:normAutofit/>
          </a:bodyPr>
          <a:lstStyle/>
          <a:p>
            <a:r>
              <a:rPr lang="fi-FI" sz="2000">
                <a:solidFill>
                  <a:schemeClr val="tx1">
                    <a:lumMod val="65000"/>
                    <a:lumOff val="35000"/>
                  </a:schemeClr>
                </a:solidFill>
              </a:rPr>
              <a:t>Mitä opin:</a:t>
            </a:r>
          </a:p>
          <a:p>
            <a:r>
              <a:rPr lang="fi-FI" sz="2000">
                <a:solidFill>
                  <a:schemeClr val="tx1">
                    <a:lumMod val="65000"/>
                    <a:lumOff val="35000"/>
                  </a:schemeClr>
                </a:solidFill>
              </a:rPr>
              <a:t>Matkan aikana opin paljon espanjalaisesta kulttuurista ja siitä, miten erilaiselta arki ja opiskelutavat voivat näyttää toisessa maassa. Huomasin myös, että olen rohkaistunut toimimaan uusissa tilanteissa ja tutustumaan uusiin ihmisiin. Kokemus vahvisti kiinnostustani kansainvälisyyteen ja lisäsi haluani lähteä tulevaisuudessa opiskelemaan tai työskentelemään ulkomaille.</a:t>
            </a:r>
          </a:p>
          <a:p>
            <a:r>
              <a:rPr lang="fi-FI" sz="2000">
                <a:solidFill>
                  <a:schemeClr val="tx1">
                    <a:lumMod val="65000"/>
                    <a:lumOff val="35000"/>
                  </a:schemeClr>
                </a:solidFill>
              </a:rPr>
              <a:t>Suosittelen matkaa ehdottomasti kaikille. Jos lähdet itse reissulle niin kannattaa muistaa olla avomielinen ja pakata tarpeeksi vaatteita.</a:t>
            </a:r>
          </a:p>
        </p:txBody>
      </p:sp>
    </p:spTree>
    <p:extLst>
      <p:ext uri="{BB962C8B-B14F-4D97-AF65-F5344CB8AC3E}">
        <p14:creationId xmlns:p14="http://schemas.microsoft.com/office/powerpoint/2010/main" val="1824694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E881A4-A468-403A-9941-F8FFD5C68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6391274B-165B-BB6D-FF65-D6BBF8FB9A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2441" y="871444"/>
            <a:ext cx="2877251" cy="5115114"/>
          </a:xfrm>
          <a:prstGeom prst="rect">
            <a:avLst/>
          </a:prstGeom>
        </p:spPr>
      </p:pic>
      <p:sp>
        <p:nvSpPr>
          <p:cNvPr id="11" name="Rectangle 10">
            <a:extLst>
              <a:ext uri="{FF2B5EF4-FFF2-40B4-BE49-F238E27FC236}">
                <a16:creationId xmlns:a16="http://schemas.microsoft.com/office/drawing/2014/main" id="{6F168544-607B-491A-8601-3087D0FCE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8703" y="1"/>
            <a:ext cx="7423298"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Otsikko 1">
            <a:extLst>
              <a:ext uri="{FF2B5EF4-FFF2-40B4-BE49-F238E27FC236}">
                <a16:creationId xmlns:a16="http://schemas.microsoft.com/office/drawing/2014/main" id="{DF5DFD47-8C98-2BBB-EF75-FED060D03D90}"/>
              </a:ext>
            </a:extLst>
          </p:cNvPr>
          <p:cNvSpPr>
            <a:spLocks noGrp="1"/>
          </p:cNvSpPr>
          <p:nvPr>
            <p:ph type="title"/>
          </p:nvPr>
        </p:nvSpPr>
        <p:spPr>
          <a:xfrm>
            <a:off x="5653287" y="871442"/>
            <a:ext cx="5667269" cy="1289024"/>
          </a:xfrm>
        </p:spPr>
        <p:txBody>
          <a:bodyPr anchor="b">
            <a:normAutofit/>
          </a:bodyPr>
          <a:lstStyle/>
          <a:p>
            <a:pPr algn="ctr"/>
            <a:r>
              <a:rPr lang="fi-FI" sz="3200">
                <a:solidFill>
                  <a:srgbClr val="595959"/>
                </a:solidFill>
              </a:rPr>
              <a:t>3 parasta muistoa</a:t>
            </a:r>
          </a:p>
        </p:txBody>
      </p:sp>
      <p:sp>
        <p:nvSpPr>
          <p:cNvPr id="3" name="Sisällön paikkamerkki 2">
            <a:extLst>
              <a:ext uri="{FF2B5EF4-FFF2-40B4-BE49-F238E27FC236}">
                <a16:creationId xmlns:a16="http://schemas.microsoft.com/office/drawing/2014/main" id="{8C178DD5-0AD7-0D66-029D-BBDABAA99F2E}"/>
              </a:ext>
            </a:extLst>
          </p:cNvPr>
          <p:cNvSpPr>
            <a:spLocks noGrp="1"/>
          </p:cNvSpPr>
          <p:nvPr>
            <p:ph idx="1"/>
          </p:nvPr>
        </p:nvSpPr>
        <p:spPr>
          <a:xfrm>
            <a:off x="5653287" y="2447337"/>
            <a:ext cx="5667269" cy="3539220"/>
          </a:xfrm>
        </p:spPr>
        <p:txBody>
          <a:bodyPr anchor="t">
            <a:normAutofit/>
          </a:bodyPr>
          <a:lstStyle/>
          <a:p>
            <a:r>
              <a:rPr lang="fi-FI" sz="2000">
                <a:solidFill>
                  <a:srgbClr val="595959"/>
                </a:solidFill>
              </a:rPr>
              <a:t>Barcelonan ranta: vietimme vapa aikaa isolla rannalla.</a:t>
            </a:r>
          </a:p>
          <a:p>
            <a:r>
              <a:rPr lang="fi-FI" sz="2000">
                <a:solidFill>
                  <a:srgbClr val="595959"/>
                </a:solidFill>
              </a:rPr>
              <a:t>Perjantai: menimme juhlimaan paikallisten kanssa</a:t>
            </a:r>
          </a:p>
          <a:p>
            <a:r>
              <a:rPr lang="fi-FI" sz="2000">
                <a:solidFill>
                  <a:srgbClr val="595959"/>
                </a:solidFill>
              </a:rPr>
              <a:t>Sagrada Familia: näimme hienon kirkon ihan sen vierestä</a:t>
            </a:r>
          </a:p>
          <a:p>
            <a:endParaRPr lang="fi-FI" sz="2000">
              <a:solidFill>
                <a:srgbClr val="595959"/>
              </a:solidFill>
            </a:endParaRPr>
          </a:p>
        </p:txBody>
      </p:sp>
    </p:spTree>
    <p:extLst>
      <p:ext uri="{BB962C8B-B14F-4D97-AF65-F5344CB8AC3E}">
        <p14:creationId xmlns:p14="http://schemas.microsoft.com/office/powerpoint/2010/main" val="200040830"/>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3471b6be21a51ce547119856d9a5b2a2">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dbdc1f6173d615387dc0572126385982"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A771F3-FA84-41F1-97BC-A2534DDA52A4}">
  <ds:schemaRefs>
    <ds:schemaRef ds:uri="76be92a1-9c2e-45bd-bc7a-77e2bc8acba2"/>
    <ds:schemaRef ds:uri="http://purl.org/dc/elements/1.1/"/>
    <ds:schemaRef ds:uri="http://schemas.microsoft.com/office/infopath/2007/PartnerControls"/>
    <ds:schemaRef ds:uri="http://www.w3.org/XML/1998/namespace"/>
    <ds:schemaRef ds:uri="http://purl.org/dc/terms/"/>
    <ds:schemaRef ds:uri="http://schemas.openxmlformats.org/package/2006/metadata/core-properties"/>
    <ds:schemaRef ds:uri="http://schemas.microsoft.com/office/2006/documentManagement/types"/>
    <ds:schemaRef ds:uri="99c4edd6-4692-4bdc-b7c2-f7fdb8cf042f"/>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66A0556-1CB9-4D87-B9E7-2B792656A28D}">
  <ds:schemaRefs>
    <ds:schemaRef ds:uri="http://schemas.microsoft.com/sharepoint/v3/contenttype/forms"/>
  </ds:schemaRefs>
</ds:datastoreItem>
</file>

<file path=customXml/itemProps3.xml><?xml version="1.0" encoding="utf-8"?>
<ds:datastoreItem xmlns:ds="http://schemas.openxmlformats.org/officeDocument/2006/customXml" ds:itemID="{5538601D-2DAD-4B33-94CF-26F6100BB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490</Words>
  <Application>Microsoft Office PowerPoint</Application>
  <PresentationFormat>Laajakuva</PresentationFormat>
  <Paragraphs>28</Paragraphs>
  <Slides>10</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10</vt:i4>
      </vt:variant>
    </vt:vector>
  </HeadingPairs>
  <TitlesOfParts>
    <vt:vector size="14" baseType="lpstr">
      <vt:lpstr>Aptos</vt:lpstr>
      <vt:lpstr>Aptos Display</vt:lpstr>
      <vt:lpstr>Arial</vt:lpstr>
      <vt:lpstr>Office-teema</vt:lpstr>
      <vt:lpstr>Matkapäiväkirja</vt:lpstr>
      <vt:lpstr>Ennen matkaa</vt:lpstr>
      <vt:lpstr>Saapuminen (Maanantai)</vt:lpstr>
      <vt:lpstr>Paikalliseen kouluun tutustuminen (Tiistai)</vt:lpstr>
      <vt:lpstr>Vaate festarit Rec .0 (Keskiviikko)</vt:lpstr>
      <vt:lpstr>Barcelona (Torstai)</vt:lpstr>
      <vt:lpstr> Yliopiston vierailu ja festivaalit (Perjantai)</vt:lpstr>
      <vt:lpstr>Ruoka ja kulttuuri</vt:lpstr>
      <vt:lpstr>Matkan jälkeen</vt:lpstr>
      <vt:lpstr>3 parasta muistoa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Matkapäiväkirja</dc:title>
  <dc:creator>Oona Haanpää</dc:creator>
  <cp:lastModifiedBy>Oona Haanpää</cp:lastModifiedBy>
  <cp:revision>143</cp:revision>
  <dcterms:created xsi:type="dcterms:W3CDTF">2025-11-12T14:21:15Z</dcterms:created>
  <dcterms:modified xsi:type="dcterms:W3CDTF">2026-03-02T11:38:19Z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