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4"/>
  </p:sldMasterIdLst>
  <p:sldIdLst>
    <p:sldId id="256"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i-FI"/>
              <a:t>Muokkaa ots. perustyyl. napsautt.</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a:xfrm>
            <a:off x="531812" y="4529540"/>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1061027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i-FI"/>
              <a:t>Muokkaa ots. perustyyl. napsautt.</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10447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a:xfrm>
            <a:off x="531812" y="3244139"/>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150192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4C750EC2-A5CC-42F4-B16F-3EC9FEF2D807}" type="datetimeFigureOut">
              <a:rPr lang="fi-FI" smtClean="0"/>
              <a:t>2.3.2026</a:t>
            </a:fld>
            <a:endParaRPr lang="fi-FI"/>
          </a:p>
        </p:txBody>
      </p:sp>
      <p:sp>
        <p:nvSpPr>
          <p:cNvPr id="6" name="Footer Placeholder 5"/>
          <p:cNvSpPr>
            <a:spLocks noGrp="1"/>
          </p:cNvSpPr>
          <p:nvPr>
            <p:ph type="ftr" sz="quarter" idx="11"/>
          </p:nvPr>
        </p:nvSpPr>
        <p:spPr/>
        <p:txBody>
          <a:bodyPr/>
          <a:lstStyle/>
          <a:p>
            <a:endParaRPr lang="fi-FI"/>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11" name="Slide Number Placeholder 5"/>
          <p:cNvSpPr>
            <a:spLocks noGrp="1"/>
          </p:cNvSpPr>
          <p:nvPr>
            <p:ph type="sldNum" sz="quarter" idx="12"/>
          </p:nvPr>
        </p:nvSpPr>
        <p:spPr>
          <a:xfrm>
            <a:off x="531812" y="787782"/>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406618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fi-FI"/>
              <a:t>Muokkaa ots. perustyyl. napsautt.</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4C750EC2-A5CC-42F4-B16F-3EC9FEF2D807}" type="datetimeFigureOut">
              <a:rPr lang="fi-FI" smtClean="0"/>
              <a:t>2.3.2026</a:t>
            </a:fld>
            <a:endParaRPr lang="fi-FI"/>
          </a:p>
        </p:txBody>
      </p:sp>
      <p:sp>
        <p:nvSpPr>
          <p:cNvPr id="8" name="Footer Placeholder 7"/>
          <p:cNvSpPr>
            <a:spLocks noGrp="1"/>
          </p:cNvSpPr>
          <p:nvPr>
            <p:ph type="ftr" sz="quarter" idx="11"/>
          </p:nvPr>
        </p:nvSpPr>
        <p:spPr/>
        <p:txBody>
          <a:bodyPr/>
          <a:lstStyle/>
          <a:p>
            <a:endParaRPr lang="fi-FI"/>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13" name="Slide Number Placeholder 5"/>
          <p:cNvSpPr>
            <a:spLocks noGrp="1"/>
          </p:cNvSpPr>
          <p:nvPr>
            <p:ph type="sldNum" sz="quarter" idx="12"/>
          </p:nvPr>
        </p:nvSpPr>
        <p:spPr>
          <a:xfrm>
            <a:off x="531812" y="787782"/>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493442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4C750EC2-A5CC-42F4-B16F-3EC9FEF2D807}" type="datetimeFigureOut">
              <a:rPr lang="fi-FI" smtClean="0"/>
              <a:t>2.3.2026</a:t>
            </a:fld>
            <a:endParaRPr lang="fi-FI"/>
          </a:p>
        </p:txBody>
      </p:sp>
      <p:sp>
        <p:nvSpPr>
          <p:cNvPr id="4" name="Footer Placeholder 3"/>
          <p:cNvSpPr>
            <a:spLocks noGrp="1"/>
          </p:cNvSpPr>
          <p:nvPr>
            <p:ph type="ftr" sz="quarter" idx="11"/>
          </p:nvPr>
        </p:nvSpPr>
        <p:spPr/>
        <p:txBody>
          <a:bodyPr/>
          <a:lstStyle/>
          <a:p>
            <a:endParaRPr lang="fi-FI"/>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5" name="Slide Number Placeholder 4"/>
          <p:cNvSpPr>
            <a:spLocks noGrp="1"/>
          </p:cNvSpPr>
          <p:nvPr>
            <p:ph type="sldNum" sz="quarter" idx="12"/>
          </p:nvPr>
        </p:nvSpPr>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268945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750EC2-A5CC-42F4-B16F-3EC9FEF2D807}" type="datetimeFigureOut">
              <a:rPr lang="fi-FI" smtClean="0"/>
              <a:t>2.3.2026</a:t>
            </a:fld>
            <a:endParaRPr lang="fi-FI"/>
          </a:p>
        </p:txBody>
      </p:sp>
      <p:sp>
        <p:nvSpPr>
          <p:cNvPr id="3" name="Footer Placeholder 2"/>
          <p:cNvSpPr>
            <a:spLocks noGrp="1"/>
          </p:cNvSpPr>
          <p:nvPr>
            <p:ph type="ftr" sz="quarter" idx="11"/>
          </p:nvPr>
        </p:nvSpPr>
        <p:spPr/>
        <p:txBody>
          <a:bodyPr/>
          <a:lstStyle/>
          <a:p>
            <a:endParaRPr lang="fi-FI"/>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4" name="Slide Number Placeholder 3"/>
          <p:cNvSpPr>
            <a:spLocks noGrp="1"/>
          </p:cNvSpPr>
          <p:nvPr>
            <p:ph type="sldNum" sz="quarter" idx="12"/>
          </p:nvPr>
        </p:nvSpPr>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1314851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i-FI"/>
              <a:t>Muokkaa ots. perustyyl. napsautt.</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C750EC2-A5CC-42F4-B16F-3EC9FEF2D807}" type="datetimeFigureOut">
              <a:rPr lang="fi-FI" smtClean="0"/>
              <a:t>2.3.2026</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7" name="Slide Number Placeholder 6"/>
          <p:cNvSpPr>
            <a:spLocks noGrp="1"/>
          </p:cNvSpPr>
          <p:nvPr>
            <p:ph type="sldNum" sz="quarter" idx="12"/>
          </p:nvPr>
        </p:nvSpPr>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2659493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C750EC2-A5CC-42F4-B16F-3EC9FEF2D807}" type="datetimeFigureOut">
              <a:rPr lang="fi-FI" smtClean="0"/>
              <a:t>2.3.2026</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7" name="Slide Number Placeholder 6"/>
          <p:cNvSpPr>
            <a:spLocks noGrp="1"/>
          </p:cNvSpPr>
          <p:nvPr>
            <p:ph type="sldNum" sz="quarter" idx="12"/>
          </p:nvPr>
        </p:nvSpPr>
        <p:spPr>
          <a:xfrm>
            <a:off x="531812" y="4983087"/>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3161386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i-FI"/>
              <a:t>Muokkaa ots. perustyyl. napsautt.</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a:xfrm>
            <a:off x="531812" y="3244139"/>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175147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i-FI"/>
              <a:t>Muokkaa ots. perustyyl. napsautt.</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a:xfrm>
            <a:off x="531812" y="3244139"/>
            <a:ext cx="779767" cy="365125"/>
          </a:xfrm>
        </p:spPr>
        <p:txBody>
          <a:bodyPr/>
          <a:lstStyle/>
          <a:p>
            <a:fld id="{56326F77-E4B9-492B-8FC5-7FECAAEA3415}" type="slidenum">
              <a:rPr lang="fi-FI" smtClean="0"/>
              <a:t>‹#›</a:t>
            </a:fld>
            <a:endParaRPr lang="fi-FI"/>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0967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i-FI"/>
              <a:t>Muokkaa ots. perustyyl. napsautt.</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a:t>Muokkaa tekstin perustyylejä napsauttamalla</a:t>
            </a:r>
          </a:p>
        </p:txBody>
      </p:sp>
      <p:sp>
        <p:nvSpPr>
          <p:cNvPr id="5" name="Date Placeholder 4"/>
          <p:cNvSpPr>
            <a:spLocks noGrp="1"/>
          </p:cNvSpPr>
          <p:nvPr>
            <p:ph type="dt" sz="half" idx="10"/>
          </p:nvPr>
        </p:nvSpPr>
        <p:spPr/>
        <p:txBody>
          <a:bodyPr/>
          <a:lstStyle/>
          <a:p>
            <a:fld id="{4C750EC2-A5CC-42F4-B16F-3EC9FEF2D807}" type="datetimeFigureOut">
              <a:rPr lang="fi-FI" smtClean="0"/>
              <a:t>2.3.2026</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7" name="Slide Number Placeholder 6"/>
          <p:cNvSpPr>
            <a:spLocks noGrp="1"/>
          </p:cNvSpPr>
          <p:nvPr>
            <p:ph type="sldNum" sz="quarter" idx="12"/>
          </p:nvPr>
        </p:nvSpPr>
        <p:spPr>
          <a:xfrm>
            <a:off x="531812" y="4983087"/>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3069750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i-FI"/>
              <a:t>Muokkaa ots. perustyyl. napsautt.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a:t>Muokkaa tekstin perustyylejä napsauttamalla</a:t>
            </a:r>
          </a:p>
        </p:txBody>
      </p:sp>
      <p:sp>
        <p:nvSpPr>
          <p:cNvPr id="5" name="Date Placeholder 4"/>
          <p:cNvSpPr>
            <a:spLocks noGrp="1"/>
          </p:cNvSpPr>
          <p:nvPr>
            <p:ph type="dt" sz="half" idx="10"/>
          </p:nvPr>
        </p:nvSpPr>
        <p:spPr/>
        <p:txBody>
          <a:bodyPr/>
          <a:lstStyle/>
          <a:p>
            <a:fld id="{4C750EC2-A5CC-42F4-B16F-3EC9FEF2D807}" type="datetimeFigureOut">
              <a:rPr lang="fi-FI" smtClean="0"/>
              <a:t>2.3.2026</a:t>
            </a:fld>
            <a:endParaRPr lang="fi-FI"/>
          </a:p>
        </p:txBody>
      </p:sp>
      <p:sp>
        <p:nvSpPr>
          <p:cNvPr id="6" name="Footer Placeholder 5"/>
          <p:cNvSpPr>
            <a:spLocks noGrp="1"/>
          </p:cNvSpPr>
          <p:nvPr>
            <p:ph type="ftr" sz="quarter" idx="11"/>
          </p:nvPr>
        </p:nvSpPr>
        <p:spPr/>
        <p:txBody>
          <a:bodyPr/>
          <a:lstStyle/>
          <a:p>
            <a:endParaRPr lang="fi-FI"/>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7" name="Slide Number Placeholder 6"/>
          <p:cNvSpPr>
            <a:spLocks noGrp="1"/>
          </p:cNvSpPr>
          <p:nvPr>
            <p:ph type="sldNum" sz="quarter" idx="12"/>
          </p:nvPr>
        </p:nvSpPr>
        <p:spPr>
          <a:xfrm>
            <a:off x="531812" y="4983087"/>
            <a:ext cx="779767" cy="365125"/>
          </a:xfrm>
        </p:spPr>
        <p:txBody>
          <a:bodyPr/>
          <a:lstStyle/>
          <a:p>
            <a:fld id="{56326F77-E4B9-492B-8FC5-7FECAAEA3415}" type="slidenum">
              <a:rPr lang="fi-FI" smtClean="0"/>
              <a:t>‹#›</a:t>
            </a:fld>
            <a:endParaRPr lang="fi-FI"/>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89832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i-FI"/>
              <a:t>Muokkaa ots. perustyyl. napsautt.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a:t>Muokkaa tekstin perustyylejä napsauttamalla</a:t>
            </a:r>
          </a:p>
        </p:txBody>
      </p:sp>
      <p:sp>
        <p:nvSpPr>
          <p:cNvPr id="5" name="Date Placeholder 4"/>
          <p:cNvSpPr>
            <a:spLocks noGrp="1"/>
          </p:cNvSpPr>
          <p:nvPr>
            <p:ph type="dt" sz="half" idx="10"/>
          </p:nvPr>
        </p:nvSpPr>
        <p:spPr/>
        <p:txBody>
          <a:bodyPr/>
          <a:lstStyle/>
          <a:p>
            <a:fld id="{4C750EC2-A5CC-42F4-B16F-3EC9FEF2D807}" type="datetimeFigureOut">
              <a:rPr lang="fi-FI" smtClean="0"/>
              <a:t>2.3.2026</a:t>
            </a:fld>
            <a:endParaRPr lang="fi-FI"/>
          </a:p>
        </p:txBody>
      </p:sp>
      <p:sp>
        <p:nvSpPr>
          <p:cNvPr id="6" name="Footer Placeholder 5"/>
          <p:cNvSpPr>
            <a:spLocks noGrp="1"/>
          </p:cNvSpPr>
          <p:nvPr>
            <p:ph type="ftr" sz="quarter" idx="11"/>
          </p:nvPr>
        </p:nvSpPr>
        <p:spPr/>
        <p:txBody>
          <a:bodyPr/>
          <a:lstStyle/>
          <a:p>
            <a:endParaRPr lang="fi-FI"/>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7" name="Slide Number Placeholder 6"/>
          <p:cNvSpPr>
            <a:spLocks noGrp="1"/>
          </p:cNvSpPr>
          <p:nvPr>
            <p:ph type="sldNum" sz="quarter" idx="12"/>
          </p:nvPr>
        </p:nvSpPr>
        <p:spPr>
          <a:xfrm>
            <a:off x="531812" y="4983087"/>
            <a:ext cx="779767" cy="365125"/>
          </a:xfrm>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3395412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ncho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4011779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i-FI"/>
              <a:t>Muokkaa ots. perustyyl. napsautt.</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C750EC2-A5CC-42F4-B16F-3EC9FEF2D807}" type="datetimeFigureOut">
              <a:rPr lang="fi-FI" smtClean="0"/>
              <a:t>2.3.2026</a:t>
            </a:fld>
            <a:endParaRPr lang="fi-FI"/>
          </a:p>
        </p:txBody>
      </p:sp>
      <p:sp>
        <p:nvSpPr>
          <p:cNvPr id="5" name="Footer Placeholder 4"/>
          <p:cNvSpPr>
            <a:spLocks noGrp="1"/>
          </p:cNvSpPr>
          <p:nvPr>
            <p:ph type="ftr" sz="quarter" idx="11"/>
          </p:nvPr>
        </p:nvSpPr>
        <p:spPr/>
        <p:txBody>
          <a:bodyPr/>
          <a:lstStyle/>
          <a:p>
            <a:endParaRPr lang="fi-FI"/>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sp>
        <p:nvSpPr>
          <p:cNvPr id="6" name="Slide Number Placeholder 5"/>
          <p:cNvSpPr>
            <a:spLocks noGrp="1"/>
          </p:cNvSpPr>
          <p:nvPr>
            <p:ph type="sldNum" sz="quarter" idx="12"/>
          </p:nvPr>
        </p:nvSpPr>
        <p:spPr/>
        <p:txBody>
          <a:bodyPr/>
          <a:lstStyle/>
          <a:p>
            <a:fld id="{56326F77-E4B9-492B-8FC5-7FECAAEA3415}" type="slidenum">
              <a:rPr lang="fi-FI" smtClean="0"/>
              <a:t>‹#›</a:t>
            </a:fld>
            <a:endParaRPr lang="fi-FI"/>
          </a:p>
        </p:txBody>
      </p:sp>
    </p:spTree>
    <p:extLst>
      <p:ext uri="{BB962C8B-B14F-4D97-AF65-F5344CB8AC3E}">
        <p14:creationId xmlns:p14="http://schemas.microsoft.com/office/powerpoint/2010/main" val="380943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i-FI"/>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i-FI"/>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i-FI"/>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i-FI"/>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i-FI"/>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i-FI"/>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i-FI"/>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i-FI"/>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i-FI"/>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i-FI"/>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i-FI"/>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i-FI"/>
            </a:p>
          </p:txBody>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i-FI"/>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i-FI"/>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i-FI"/>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i-FI"/>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i-FI"/>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i-FI"/>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i-FI"/>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i-FI"/>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i-FI"/>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i-FI"/>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i-FI"/>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i-FI"/>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C750EC2-A5CC-42F4-B16F-3EC9FEF2D807}" type="datetimeFigureOut">
              <a:rPr lang="fi-FI" smtClean="0"/>
              <a:t>2.3.2026</a:t>
            </a:fld>
            <a:endParaRPr lang="fi-FI"/>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6326F77-E4B9-492B-8FC5-7FECAAEA3415}" type="slidenum">
              <a:rPr lang="fi-FI" smtClean="0"/>
              <a:t>‹#›</a:t>
            </a:fld>
            <a:endParaRPr lang="fi-FI"/>
          </a:p>
        </p:txBody>
      </p:sp>
    </p:spTree>
    <p:extLst>
      <p:ext uri="{BB962C8B-B14F-4D97-AF65-F5344CB8AC3E}">
        <p14:creationId xmlns:p14="http://schemas.microsoft.com/office/powerpoint/2010/main" val="303519478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Sobre la Ciudad | Cerdanyola">
            <a:extLst>
              <a:ext uri="{FF2B5EF4-FFF2-40B4-BE49-F238E27FC236}">
                <a16:creationId xmlns:a16="http://schemas.microsoft.com/office/drawing/2014/main" id="{AF33D36B-EAF6-3890-7F50-505CAC11B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Freeform: Shape 1032">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52343F">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Otsikko 1">
            <a:extLst>
              <a:ext uri="{FF2B5EF4-FFF2-40B4-BE49-F238E27FC236}">
                <a16:creationId xmlns:a16="http://schemas.microsoft.com/office/drawing/2014/main" id="{0248A7AD-239D-9AD9-D575-D11E6B3ABDB9}"/>
              </a:ext>
            </a:extLst>
          </p:cNvPr>
          <p:cNvSpPr>
            <a:spLocks noGrp="1"/>
          </p:cNvSpPr>
          <p:nvPr>
            <p:ph type="ctrTitle"/>
          </p:nvPr>
        </p:nvSpPr>
        <p:spPr>
          <a:xfrm>
            <a:off x="1083733" y="3962400"/>
            <a:ext cx="5454227" cy="958911"/>
          </a:xfrm>
        </p:spPr>
        <p:txBody>
          <a:bodyPr>
            <a:normAutofit/>
          </a:bodyPr>
          <a:lstStyle/>
          <a:p>
            <a:r>
              <a:rPr lang="fi-FI" sz="4400">
                <a:solidFill>
                  <a:srgbClr val="FEFFFF"/>
                </a:solidFill>
              </a:rPr>
              <a:t>Matkapäiväkirja</a:t>
            </a:r>
          </a:p>
        </p:txBody>
      </p:sp>
      <p:sp>
        <p:nvSpPr>
          <p:cNvPr id="3" name="Alaotsikko 2">
            <a:extLst>
              <a:ext uri="{FF2B5EF4-FFF2-40B4-BE49-F238E27FC236}">
                <a16:creationId xmlns:a16="http://schemas.microsoft.com/office/drawing/2014/main" id="{4B2A00FC-01F0-EA85-59A1-C42A4A1575CE}"/>
              </a:ext>
            </a:extLst>
          </p:cNvPr>
          <p:cNvSpPr>
            <a:spLocks noGrp="1"/>
          </p:cNvSpPr>
          <p:nvPr>
            <p:ph type="subTitle" idx="1"/>
          </p:nvPr>
        </p:nvSpPr>
        <p:spPr>
          <a:xfrm>
            <a:off x="1083733" y="4944531"/>
            <a:ext cx="5454227" cy="524935"/>
          </a:xfrm>
        </p:spPr>
        <p:txBody>
          <a:bodyPr>
            <a:normAutofit/>
          </a:bodyPr>
          <a:lstStyle/>
          <a:p>
            <a:pPr>
              <a:lnSpc>
                <a:spcPct val="90000"/>
              </a:lnSpc>
            </a:pPr>
            <a:r>
              <a:rPr lang="fi-FI" sz="1100">
                <a:solidFill>
                  <a:srgbClr val="FEFFFF"/>
                </a:solidFill>
              </a:rPr>
              <a:t>Cerdanyola Del Valles 3.-9.11.2025</a:t>
            </a:r>
          </a:p>
          <a:p>
            <a:pPr>
              <a:lnSpc>
                <a:spcPct val="90000"/>
              </a:lnSpc>
            </a:pPr>
            <a:r>
              <a:rPr lang="fi-FI" sz="1100">
                <a:solidFill>
                  <a:srgbClr val="FEFFFF"/>
                </a:solidFill>
              </a:rPr>
              <a:t>Arnis Begaj</a:t>
            </a:r>
          </a:p>
        </p:txBody>
      </p:sp>
    </p:spTree>
    <p:extLst>
      <p:ext uri="{BB962C8B-B14F-4D97-AF65-F5344CB8AC3E}">
        <p14:creationId xmlns:p14="http://schemas.microsoft.com/office/powerpoint/2010/main" val="26597959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54D4A50-E22F-D7E4-57DF-8A9CD5753BF9}"/>
              </a:ext>
            </a:extLst>
          </p:cNvPr>
          <p:cNvSpPr>
            <a:spLocks noGrp="1"/>
          </p:cNvSpPr>
          <p:nvPr>
            <p:ph type="title"/>
          </p:nvPr>
        </p:nvSpPr>
        <p:spPr>
          <a:xfrm>
            <a:off x="649224" y="645106"/>
            <a:ext cx="3650279" cy="1259894"/>
          </a:xfrm>
        </p:spPr>
        <p:txBody>
          <a:bodyPr>
            <a:normAutofit/>
          </a:bodyPr>
          <a:lstStyle/>
          <a:p>
            <a:r>
              <a:rPr lang="fi-FI" dirty="0"/>
              <a:t>Ennen matkaa</a:t>
            </a:r>
          </a:p>
        </p:txBody>
      </p:sp>
      <p:sp>
        <p:nvSpPr>
          <p:cNvPr id="3" name="Sisällön paikkamerkki 2">
            <a:extLst>
              <a:ext uri="{FF2B5EF4-FFF2-40B4-BE49-F238E27FC236}">
                <a16:creationId xmlns:a16="http://schemas.microsoft.com/office/drawing/2014/main" id="{88C3D22C-5954-2681-B2C1-183963EB9D77}"/>
              </a:ext>
            </a:extLst>
          </p:cNvPr>
          <p:cNvSpPr>
            <a:spLocks noGrp="1"/>
          </p:cNvSpPr>
          <p:nvPr>
            <p:ph idx="1"/>
          </p:nvPr>
        </p:nvSpPr>
        <p:spPr>
          <a:xfrm>
            <a:off x="649225" y="2133600"/>
            <a:ext cx="3650278" cy="3759253"/>
          </a:xfrm>
        </p:spPr>
        <p:txBody>
          <a:bodyPr>
            <a:normAutofit/>
          </a:bodyPr>
          <a:lstStyle/>
          <a:p>
            <a:pPr>
              <a:lnSpc>
                <a:spcPct val="90000"/>
              </a:lnSpc>
            </a:pPr>
            <a:r>
              <a:rPr lang="fi-FI" sz="1000"/>
              <a:t>Kuulin ensimmäistä kertaa kouluvaihtomahdollisuuksista melkein heti, kun aloitin Keudassa ja kiinnostuin saman tien. Minua on aina kiehtonut matkustaa, kokea ja nähdä erilaista. Tiesin jo ennen kuin matkasta mainittiin, että haen mukaan jos mahdollisuus tulee. </a:t>
            </a:r>
          </a:p>
          <a:p>
            <a:pPr>
              <a:lnSpc>
                <a:spcPct val="90000"/>
              </a:lnSpc>
            </a:pPr>
            <a:r>
              <a:rPr lang="fi-FI" sz="1000"/>
              <a:t>Ennen matkalle lähtöä minulla oli jonkinlainen ajatus siitä, millaisia Espanjalaiset opiskelijat voisivat olla, mutta he olivat hyvin erilaisia – äänekkäitä ja välillä ärsyttäviä. Ajattelin myös, että olisi koululle tyypillistä tehdä kirjallisia hommia, mutta niitä ei juurikaan ollut. Tiesin myös, että menisimme yhdessä katsomaan jotakin paikkoja, ja ne olivatkin mielenkiintoisia. </a:t>
            </a:r>
          </a:p>
          <a:p>
            <a:pPr>
              <a:lnSpc>
                <a:spcPct val="90000"/>
              </a:lnSpc>
            </a:pPr>
            <a:r>
              <a:rPr lang="fi-FI" sz="1000"/>
              <a:t>Ennen matkaa täytyi allekirjoittaa muutama apurahasopimus sekä ilmoittaa työnantajalle, että joudun lähtemään viikoksi vaihtoon. Ilmoitin lähdöstä kavereille ja vanhemmille ja pakkasin päivää ennen lähtöä. Tutkin kotona hieman julkista liikennettä ja paljonko alueella maksaa tyypilliset asiat, kuinka vaarallista turisteille on ja mitä taksit maksavat. </a:t>
            </a:r>
          </a:p>
        </p:txBody>
      </p:sp>
      <p:pic>
        <p:nvPicPr>
          <p:cNvPr id="5" name="Kuva 4">
            <a:extLst>
              <a:ext uri="{FF2B5EF4-FFF2-40B4-BE49-F238E27FC236}">
                <a16:creationId xmlns:a16="http://schemas.microsoft.com/office/drawing/2014/main" id="{FD31EBA8-16C6-FAC2-9638-9865896B6CA0}"/>
              </a:ext>
            </a:extLst>
          </p:cNvPr>
          <p:cNvPicPr>
            <a:picLocks noChangeAspect="1"/>
          </p:cNvPicPr>
          <p:nvPr/>
        </p:nvPicPr>
        <p:blipFill>
          <a:blip r:embed="rId2"/>
          <a:srcRect l="6465" r="18346" b="-1"/>
          <a:stretch>
            <a:fillRect/>
          </a:stretch>
        </p:blipFill>
        <p:spPr>
          <a:xfrm>
            <a:off x="4619543" y="4748"/>
            <a:ext cx="7572457" cy="6848504"/>
          </a:xfrm>
          <a:prstGeom prst="rect">
            <a:avLst/>
          </a:prstGeom>
        </p:spPr>
      </p:pic>
    </p:spTree>
    <p:extLst>
      <p:ext uri="{BB962C8B-B14F-4D97-AF65-F5344CB8AC3E}">
        <p14:creationId xmlns:p14="http://schemas.microsoft.com/office/powerpoint/2010/main" val="173958195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D794380-E38B-6B62-DE98-1C46A0B39EE0}"/>
              </a:ext>
            </a:extLst>
          </p:cNvPr>
          <p:cNvSpPr>
            <a:spLocks noGrp="1"/>
          </p:cNvSpPr>
          <p:nvPr>
            <p:ph type="title"/>
          </p:nvPr>
        </p:nvSpPr>
        <p:spPr>
          <a:xfrm>
            <a:off x="649224" y="645106"/>
            <a:ext cx="3650279" cy="1259894"/>
          </a:xfrm>
        </p:spPr>
        <p:txBody>
          <a:bodyPr>
            <a:normAutofit/>
          </a:bodyPr>
          <a:lstStyle/>
          <a:p>
            <a:r>
              <a:rPr lang="fi-FI" dirty="0"/>
              <a:t>Ensimmäinen päivä</a:t>
            </a:r>
          </a:p>
        </p:txBody>
      </p:sp>
      <p:sp>
        <p:nvSpPr>
          <p:cNvPr id="3" name="Sisällön paikkamerkki 2">
            <a:extLst>
              <a:ext uri="{FF2B5EF4-FFF2-40B4-BE49-F238E27FC236}">
                <a16:creationId xmlns:a16="http://schemas.microsoft.com/office/drawing/2014/main" id="{932360D6-6B42-A18D-BFEC-A8352F53444D}"/>
              </a:ext>
            </a:extLst>
          </p:cNvPr>
          <p:cNvSpPr>
            <a:spLocks noGrp="1"/>
          </p:cNvSpPr>
          <p:nvPr>
            <p:ph idx="1"/>
          </p:nvPr>
        </p:nvSpPr>
        <p:spPr>
          <a:xfrm>
            <a:off x="649225" y="2133600"/>
            <a:ext cx="3650278" cy="3759253"/>
          </a:xfrm>
        </p:spPr>
        <p:txBody>
          <a:bodyPr>
            <a:normAutofit/>
          </a:bodyPr>
          <a:lstStyle/>
          <a:p>
            <a:pPr>
              <a:lnSpc>
                <a:spcPct val="90000"/>
              </a:lnSpc>
            </a:pPr>
            <a:r>
              <a:rPr lang="fi-FI" sz="1300"/>
              <a:t>Ensimmäinen päivä oli varmasti yksi parhaimmista. Lennot olivat todella mukavia ja menivät nopeasti ja ensimmäisen päivän aikana avasin kaksi uutta maata eli Amsterdamin ja Espanjan. </a:t>
            </a:r>
          </a:p>
          <a:p>
            <a:pPr>
              <a:lnSpc>
                <a:spcPct val="90000"/>
              </a:lnSpc>
            </a:pPr>
            <a:r>
              <a:rPr lang="fi-FI" sz="1300"/>
              <a:t>Hotellille saapuminen avasi vihdoin silmät ja oli vähän epäuskoinen olo, että mihin oli saapunut. Lähdimme melkein heti tutkimaan lähikaupunkia ja syömään paikalliseen pizzeriaan. </a:t>
            </a:r>
          </a:p>
          <a:p>
            <a:pPr>
              <a:lnSpc>
                <a:spcPct val="90000"/>
              </a:lnSpc>
            </a:pPr>
            <a:r>
              <a:rPr lang="fi-FI" sz="1300"/>
              <a:t>Ensimmäinen ihmetyttävä asia oli se, että melkein kaikki kaupat olivat kiinni. Pian myös huomasimme, että melkein kukaan ei puhu englantia tai sitten puhuu todella huonosti. Vietimme kuitenkin loppu illan kaupunkia tutkiessa kahdestaan ystäväni kanssa. </a:t>
            </a:r>
          </a:p>
        </p:txBody>
      </p:sp>
      <p:pic>
        <p:nvPicPr>
          <p:cNvPr id="7" name="Kuva 6">
            <a:extLst>
              <a:ext uri="{FF2B5EF4-FFF2-40B4-BE49-F238E27FC236}">
                <a16:creationId xmlns:a16="http://schemas.microsoft.com/office/drawing/2014/main" id="{91365F24-48A8-26FB-CEC1-AD2D8DDA6EFA}"/>
              </a:ext>
            </a:extLst>
          </p:cNvPr>
          <p:cNvPicPr>
            <a:picLocks noChangeAspect="1"/>
          </p:cNvPicPr>
          <p:nvPr/>
        </p:nvPicPr>
        <p:blipFill>
          <a:blip r:embed="rId2"/>
          <a:srcRect l="12784" r="14238" b="-1"/>
          <a:stretch>
            <a:fillRect/>
          </a:stretch>
        </p:blipFill>
        <p:spPr>
          <a:xfrm>
            <a:off x="4619543" y="4748"/>
            <a:ext cx="7572457" cy="6848504"/>
          </a:xfrm>
          <a:prstGeom prst="rect">
            <a:avLst/>
          </a:prstGeom>
        </p:spPr>
      </p:pic>
    </p:spTree>
    <p:extLst>
      <p:ext uri="{BB962C8B-B14F-4D97-AF65-F5344CB8AC3E}">
        <p14:creationId xmlns:p14="http://schemas.microsoft.com/office/powerpoint/2010/main" val="121116374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399EBFD-D49E-FFB7-1D81-630A2F342CF0}"/>
              </a:ext>
            </a:extLst>
          </p:cNvPr>
          <p:cNvSpPr>
            <a:spLocks noGrp="1"/>
          </p:cNvSpPr>
          <p:nvPr>
            <p:ph type="title"/>
          </p:nvPr>
        </p:nvSpPr>
        <p:spPr>
          <a:xfrm>
            <a:off x="649224" y="645106"/>
            <a:ext cx="3650279" cy="1259894"/>
          </a:xfrm>
        </p:spPr>
        <p:txBody>
          <a:bodyPr>
            <a:normAutofit/>
          </a:bodyPr>
          <a:lstStyle/>
          <a:p>
            <a:r>
              <a:rPr lang="fi-FI" dirty="0"/>
              <a:t>Päivä 2</a:t>
            </a:r>
          </a:p>
        </p:txBody>
      </p:sp>
      <p:sp>
        <p:nvSpPr>
          <p:cNvPr id="3" name="Sisällön paikkamerkki 2">
            <a:extLst>
              <a:ext uri="{FF2B5EF4-FFF2-40B4-BE49-F238E27FC236}">
                <a16:creationId xmlns:a16="http://schemas.microsoft.com/office/drawing/2014/main" id="{A3517BED-D634-727C-5E61-FCF6E3090638}"/>
              </a:ext>
            </a:extLst>
          </p:cNvPr>
          <p:cNvSpPr>
            <a:spLocks noGrp="1"/>
          </p:cNvSpPr>
          <p:nvPr>
            <p:ph idx="1"/>
          </p:nvPr>
        </p:nvSpPr>
        <p:spPr>
          <a:xfrm>
            <a:off x="649225" y="2133600"/>
            <a:ext cx="3650278" cy="3759253"/>
          </a:xfrm>
        </p:spPr>
        <p:txBody>
          <a:bodyPr>
            <a:normAutofit/>
          </a:bodyPr>
          <a:lstStyle/>
          <a:p>
            <a:pPr>
              <a:lnSpc>
                <a:spcPct val="90000"/>
              </a:lnSpc>
            </a:pPr>
            <a:r>
              <a:rPr lang="fi-FI" sz="1100"/>
              <a:t>Tämä oli ohjelman pisin päivänä meillä oli </a:t>
            </a:r>
            <a:r>
              <a:rPr lang="fi-FI" sz="1100" err="1"/>
              <a:t>Jaume</a:t>
            </a:r>
            <a:r>
              <a:rPr lang="fi-FI" sz="1100"/>
              <a:t> </a:t>
            </a:r>
            <a:r>
              <a:rPr lang="fi-FI" sz="1100" err="1"/>
              <a:t>Mimo</a:t>
            </a:r>
            <a:r>
              <a:rPr lang="fi-FI" sz="1100"/>
              <a:t> koulun kiertue ja ohjattu kiertue </a:t>
            </a:r>
            <a:r>
              <a:rPr lang="fi-FI" sz="1100" err="1"/>
              <a:t>Cerdanyolassa</a:t>
            </a:r>
            <a:r>
              <a:rPr lang="fi-FI" sz="1100"/>
              <a:t>. Kävimme syömässä lounaan Bar </a:t>
            </a:r>
            <a:r>
              <a:rPr lang="fi-FI" sz="1100" err="1"/>
              <a:t>Graussa</a:t>
            </a:r>
            <a:r>
              <a:rPr lang="fi-FI" sz="1100"/>
              <a:t>, jossa otin itse pihviaterian. Olimme iltapäivällä koulun tunneilla ja tekemässä ryhmätehtäviä. Illalla suuntasimme yhdessä Espanjalaisten Erasmus oppilaiden kanssa Can </a:t>
            </a:r>
            <a:r>
              <a:rPr lang="fi-FI" sz="1100" err="1"/>
              <a:t>Feliu</a:t>
            </a:r>
            <a:r>
              <a:rPr lang="fi-FI" sz="1100"/>
              <a:t> ravintolaan ja siellä otin taas pihviaterian. </a:t>
            </a:r>
          </a:p>
          <a:p>
            <a:pPr>
              <a:lnSpc>
                <a:spcPct val="90000"/>
              </a:lnSpc>
            </a:pPr>
            <a:r>
              <a:rPr lang="fi-FI" sz="1100"/>
              <a:t>Päivä oli pitkä ja rankka, koska koulussa ei saa hanasta vettä ja omaa juomapulloa ei muistanut ikinä ottaa mukaan. Kiertue olikin ihan kiva vaikka koko ajan oli ”</a:t>
            </a:r>
            <a:r>
              <a:rPr lang="fi-FI" sz="1100" err="1"/>
              <a:t>one</a:t>
            </a:r>
            <a:r>
              <a:rPr lang="fi-FI" sz="1100"/>
              <a:t> </a:t>
            </a:r>
            <a:r>
              <a:rPr lang="fi-FI" sz="1100" err="1"/>
              <a:t>more</a:t>
            </a:r>
            <a:r>
              <a:rPr lang="fi-FI" sz="1100"/>
              <a:t> stop”. Pihviravintolat olivat molemmat mielestäni pettymyksiä. Ruoat olivat tylsiä ja mauttomia ja ei hintansa arvoisia. </a:t>
            </a:r>
          </a:p>
        </p:txBody>
      </p:sp>
      <p:pic>
        <p:nvPicPr>
          <p:cNvPr id="5" name="Kuva 4">
            <a:extLst>
              <a:ext uri="{FF2B5EF4-FFF2-40B4-BE49-F238E27FC236}">
                <a16:creationId xmlns:a16="http://schemas.microsoft.com/office/drawing/2014/main" id="{D65C8BE7-77AC-B5AC-B2D3-18F409172A6A}"/>
              </a:ext>
            </a:extLst>
          </p:cNvPr>
          <p:cNvPicPr>
            <a:picLocks noChangeAspect="1"/>
          </p:cNvPicPr>
          <p:nvPr/>
        </p:nvPicPr>
        <p:blipFill>
          <a:blip r:embed="rId2"/>
          <a:srcRect l="2745" r="14881" b="2"/>
          <a:stretch>
            <a:fillRect/>
          </a:stretch>
        </p:blipFill>
        <p:spPr>
          <a:xfrm>
            <a:off x="4619543" y="4748"/>
            <a:ext cx="7572457" cy="6848504"/>
          </a:xfrm>
          <a:prstGeom prst="rect">
            <a:avLst/>
          </a:prstGeom>
        </p:spPr>
      </p:pic>
    </p:spTree>
    <p:extLst>
      <p:ext uri="{BB962C8B-B14F-4D97-AF65-F5344CB8AC3E}">
        <p14:creationId xmlns:p14="http://schemas.microsoft.com/office/powerpoint/2010/main" val="277701205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7" name="Rectangle 50">
            <a:extLst>
              <a:ext uri="{FF2B5EF4-FFF2-40B4-BE49-F238E27FC236}">
                <a16:creationId xmlns:a16="http://schemas.microsoft.com/office/drawing/2014/main" id="{7C06572E-7C5F-4B92-B21E-938C04622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8" name="Rectangle 52">
            <a:extLst>
              <a:ext uri="{FF2B5EF4-FFF2-40B4-BE49-F238E27FC236}">
                <a16:creationId xmlns:a16="http://schemas.microsoft.com/office/drawing/2014/main" id="{5BD9A1B3-9001-4362-87B1-14DBBA9EE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0758"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pic>
        <p:nvPicPr>
          <p:cNvPr id="9" name="Kuva 8">
            <a:extLst>
              <a:ext uri="{FF2B5EF4-FFF2-40B4-BE49-F238E27FC236}">
                <a16:creationId xmlns:a16="http://schemas.microsoft.com/office/drawing/2014/main" id="{5F1E50ED-7C2C-A902-2632-D3500DC056A7}"/>
              </a:ext>
            </a:extLst>
          </p:cNvPr>
          <p:cNvPicPr>
            <a:picLocks noChangeAspect="1"/>
          </p:cNvPicPr>
          <p:nvPr/>
        </p:nvPicPr>
        <p:blipFill>
          <a:blip r:embed="rId2"/>
          <a:srcRect t="12655" b="2122"/>
          <a:stretch>
            <a:fillRect/>
          </a:stretch>
        </p:blipFill>
        <p:spPr>
          <a:xfrm>
            <a:off x="8229598" y="10"/>
            <a:ext cx="3962402" cy="2254042"/>
          </a:xfrm>
          <a:prstGeom prst="rect">
            <a:avLst/>
          </a:prstGeom>
        </p:spPr>
      </p:pic>
      <p:sp>
        <p:nvSpPr>
          <p:cNvPr id="89" name="Freeform 5">
            <a:extLst>
              <a:ext uri="{FF2B5EF4-FFF2-40B4-BE49-F238E27FC236}">
                <a16:creationId xmlns:a16="http://schemas.microsoft.com/office/drawing/2014/main" id="{6549C5B3-EF15-4511-A721-129034513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Otsikko 1">
            <a:extLst>
              <a:ext uri="{FF2B5EF4-FFF2-40B4-BE49-F238E27FC236}">
                <a16:creationId xmlns:a16="http://schemas.microsoft.com/office/drawing/2014/main" id="{40DF0A19-46FF-8F51-D1F7-50F025289AB3}"/>
              </a:ext>
            </a:extLst>
          </p:cNvPr>
          <p:cNvSpPr>
            <a:spLocks noGrp="1"/>
          </p:cNvSpPr>
          <p:nvPr>
            <p:ph type="title"/>
          </p:nvPr>
        </p:nvSpPr>
        <p:spPr>
          <a:xfrm>
            <a:off x="541867" y="787400"/>
            <a:ext cx="7145866" cy="778933"/>
          </a:xfrm>
        </p:spPr>
        <p:txBody>
          <a:bodyPr anchor="ctr">
            <a:normAutofit/>
          </a:bodyPr>
          <a:lstStyle/>
          <a:p>
            <a:r>
              <a:rPr lang="fi-FI" sz="3200">
                <a:solidFill>
                  <a:srgbClr val="FEFFFF"/>
                </a:solidFill>
              </a:rPr>
              <a:t>Päivä 3 	</a:t>
            </a:r>
          </a:p>
        </p:txBody>
      </p:sp>
      <p:sp>
        <p:nvSpPr>
          <p:cNvPr id="3" name="Sisällön paikkamerkki 2">
            <a:extLst>
              <a:ext uri="{FF2B5EF4-FFF2-40B4-BE49-F238E27FC236}">
                <a16:creationId xmlns:a16="http://schemas.microsoft.com/office/drawing/2014/main" id="{FDB09A4C-5626-4455-D833-28574D887D0F}"/>
              </a:ext>
            </a:extLst>
          </p:cNvPr>
          <p:cNvSpPr>
            <a:spLocks noGrp="1"/>
          </p:cNvSpPr>
          <p:nvPr>
            <p:ph idx="1"/>
          </p:nvPr>
        </p:nvSpPr>
        <p:spPr>
          <a:xfrm>
            <a:off x="541866" y="2032000"/>
            <a:ext cx="7145867" cy="3879222"/>
          </a:xfrm>
        </p:spPr>
        <p:txBody>
          <a:bodyPr>
            <a:normAutofit/>
          </a:bodyPr>
          <a:lstStyle/>
          <a:p>
            <a:r>
              <a:rPr lang="fi-FI">
                <a:solidFill>
                  <a:srgbClr val="FEFFFF"/>
                </a:solidFill>
              </a:rPr>
              <a:t>Päivän alkuperäinen tarkoitus oli vierailla D-INDIA nimisessä yrityksessä, mutta suunnitelma muuttui ja menimme käymään Igualadassa REC.0 tapahtumassa. Tapahtumassa oli vaateyrityksiä ja ruokapaikkoja. Tutkimme paikan läpi ja kävimme syömässä erittäin hyvät hampurilaiset. </a:t>
            </a:r>
          </a:p>
          <a:p>
            <a:r>
              <a:rPr lang="fi-FI">
                <a:solidFill>
                  <a:srgbClr val="FEFFFF"/>
                </a:solidFill>
              </a:rPr>
              <a:t>Illalla suuntasimme Barcelonan yöelämään junalla. Juna Kiersimme paikkoja ja näimme hienoja kauppoja, autoja ja veneitä. Hengasimme rannan lähellä ja tulimme takaisin hotellille 12 aikoihin. </a:t>
            </a:r>
          </a:p>
        </p:txBody>
      </p:sp>
      <p:pic>
        <p:nvPicPr>
          <p:cNvPr id="5" name="Kuva 4">
            <a:extLst>
              <a:ext uri="{FF2B5EF4-FFF2-40B4-BE49-F238E27FC236}">
                <a16:creationId xmlns:a16="http://schemas.microsoft.com/office/drawing/2014/main" id="{AB8D836A-F281-7D1B-E51F-B57ECF67F830}"/>
              </a:ext>
            </a:extLst>
          </p:cNvPr>
          <p:cNvPicPr>
            <a:picLocks noChangeAspect="1"/>
          </p:cNvPicPr>
          <p:nvPr/>
        </p:nvPicPr>
        <p:blipFill>
          <a:blip r:embed="rId3"/>
          <a:srcRect t="15357"/>
          <a:stretch>
            <a:fillRect/>
          </a:stretch>
        </p:blipFill>
        <p:spPr>
          <a:xfrm>
            <a:off x="8229598" y="2252669"/>
            <a:ext cx="3962402" cy="2339346"/>
          </a:xfrm>
          <a:prstGeom prst="rect">
            <a:avLst/>
          </a:prstGeom>
        </p:spPr>
      </p:pic>
      <p:cxnSp>
        <p:nvCxnSpPr>
          <p:cNvPr id="90" name="Straight Connector 56">
            <a:extLst>
              <a:ext uri="{FF2B5EF4-FFF2-40B4-BE49-F238E27FC236}">
                <a16:creationId xmlns:a16="http://schemas.microsoft.com/office/drawing/2014/main" id="{1B5A3BE4-9DA1-4A89-A4AD-7817ACA79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231405" y="2254053"/>
            <a:ext cx="3959352" cy="2766"/>
          </a:xfrm>
          <a:prstGeom prst="line">
            <a:avLst/>
          </a:prstGeom>
          <a:ln w="50800" cap="sq">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Kuva 6">
            <a:extLst>
              <a:ext uri="{FF2B5EF4-FFF2-40B4-BE49-F238E27FC236}">
                <a16:creationId xmlns:a16="http://schemas.microsoft.com/office/drawing/2014/main" id="{0F0D4DE4-CDDF-DF61-375F-A3ACD2191F15}"/>
              </a:ext>
            </a:extLst>
          </p:cNvPr>
          <p:cNvPicPr>
            <a:picLocks noChangeAspect="1"/>
          </p:cNvPicPr>
          <p:nvPr/>
        </p:nvPicPr>
        <p:blipFill>
          <a:blip r:embed="rId4"/>
          <a:srcRect t="15652" b="4742"/>
          <a:stretch>
            <a:fillRect/>
          </a:stretch>
        </p:blipFill>
        <p:spPr>
          <a:xfrm>
            <a:off x="8229598" y="4594782"/>
            <a:ext cx="3962402" cy="2263218"/>
          </a:xfrm>
          <a:prstGeom prst="rect">
            <a:avLst/>
          </a:prstGeom>
        </p:spPr>
      </p:pic>
      <p:cxnSp>
        <p:nvCxnSpPr>
          <p:cNvPr id="91" name="Straight Connector 58">
            <a:extLst>
              <a:ext uri="{FF2B5EF4-FFF2-40B4-BE49-F238E27FC236}">
                <a16:creationId xmlns:a16="http://schemas.microsoft.com/office/drawing/2014/main" id="{DCB03423-C48F-4516-8153-80FD9B9B49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231405" y="4594782"/>
            <a:ext cx="3959352" cy="2766"/>
          </a:xfrm>
          <a:prstGeom prst="line">
            <a:avLst/>
          </a:prstGeom>
          <a:ln w="50800" cap="sq">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9218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8" name="Rectangle 11">
            <a:extLst>
              <a:ext uri="{FF2B5EF4-FFF2-40B4-BE49-F238E27FC236}">
                <a16:creationId xmlns:a16="http://schemas.microsoft.com/office/drawing/2014/main" id="{53C55EE7-46F1-4FCE-8963-702DFF955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BD99BD9-5076-E5DC-0C9A-014C9A8FC986}"/>
              </a:ext>
            </a:extLst>
          </p:cNvPr>
          <p:cNvSpPr>
            <a:spLocks noGrp="1"/>
          </p:cNvSpPr>
          <p:nvPr>
            <p:ph type="title"/>
          </p:nvPr>
        </p:nvSpPr>
        <p:spPr>
          <a:xfrm>
            <a:off x="649224" y="645106"/>
            <a:ext cx="5122652" cy="1259894"/>
          </a:xfrm>
        </p:spPr>
        <p:txBody>
          <a:bodyPr>
            <a:normAutofit/>
          </a:bodyPr>
          <a:lstStyle/>
          <a:p>
            <a:r>
              <a:rPr lang="fi-FI" dirty="0"/>
              <a:t>Päivä 4 	</a:t>
            </a:r>
          </a:p>
        </p:txBody>
      </p:sp>
      <p:sp>
        <p:nvSpPr>
          <p:cNvPr id="49" name="Rectangle 13">
            <a:extLst>
              <a:ext uri="{FF2B5EF4-FFF2-40B4-BE49-F238E27FC236}">
                <a16:creationId xmlns:a16="http://schemas.microsoft.com/office/drawing/2014/main" id="{84EFD645-DA65-4344-9A09-F1A9ECA78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C8B96BC7-A70F-4262-6666-33FD09ED34AD}"/>
              </a:ext>
            </a:extLst>
          </p:cNvPr>
          <p:cNvSpPr>
            <a:spLocks noGrp="1"/>
          </p:cNvSpPr>
          <p:nvPr>
            <p:ph idx="1"/>
          </p:nvPr>
        </p:nvSpPr>
        <p:spPr>
          <a:xfrm>
            <a:off x="649225" y="2133600"/>
            <a:ext cx="5122652" cy="3759253"/>
          </a:xfrm>
        </p:spPr>
        <p:txBody>
          <a:bodyPr>
            <a:normAutofit/>
          </a:bodyPr>
          <a:lstStyle/>
          <a:p>
            <a:r>
              <a:rPr lang="fi-FI" dirty="0"/>
              <a:t>Aamupäivä oli vapaa, joten lähdimme kiertämään </a:t>
            </a:r>
            <a:r>
              <a:rPr lang="fi-FI" dirty="0" err="1"/>
              <a:t>Barceloonaa</a:t>
            </a:r>
            <a:r>
              <a:rPr lang="fi-FI" dirty="0"/>
              <a:t> ja valmistauduimme päivän aktiviteettiin, joka toteutettiin Park </a:t>
            </a:r>
            <a:r>
              <a:rPr lang="fi-FI" dirty="0" err="1"/>
              <a:t>Guelissa</a:t>
            </a:r>
            <a:r>
              <a:rPr lang="fi-FI" dirty="0"/>
              <a:t>. Jakauduimme ryhmiin ja teimme bingo tehtävää pienryhmissä. Loppu ilta oli vapaa aikaa, joten menimme taas kiertämään kaupunkia. </a:t>
            </a:r>
          </a:p>
        </p:txBody>
      </p:sp>
      <p:pic>
        <p:nvPicPr>
          <p:cNvPr id="5" name="Kuva 4">
            <a:extLst>
              <a:ext uri="{FF2B5EF4-FFF2-40B4-BE49-F238E27FC236}">
                <a16:creationId xmlns:a16="http://schemas.microsoft.com/office/drawing/2014/main" id="{38A7643F-67C8-C31D-6A1D-F4D241B35BC5}"/>
              </a:ext>
            </a:extLst>
          </p:cNvPr>
          <p:cNvPicPr>
            <a:picLocks noChangeAspect="1"/>
          </p:cNvPicPr>
          <p:nvPr/>
        </p:nvPicPr>
        <p:blipFill>
          <a:blip r:embed="rId2"/>
          <a:stretch>
            <a:fillRect/>
          </a:stretch>
        </p:blipFill>
        <p:spPr>
          <a:xfrm>
            <a:off x="6910428" y="645106"/>
            <a:ext cx="3814602" cy="2698831"/>
          </a:xfrm>
          <a:prstGeom prst="rect">
            <a:avLst/>
          </a:prstGeom>
        </p:spPr>
      </p:pic>
      <p:pic>
        <p:nvPicPr>
          <p:cNvPr id="7" name="Kuva 6">
            <a:extLst>
              <a:ext uri="{FF2B5EF4-FFF2-40B4-BE49-F238E27FC236}">
                <a16:creationId xmlns:a16="http://schemas.microsoft.com/office/drawing/2014/main" id="{B9117168-0226-0B10-EE1C-A5CB65041356}"/>
              </a:ext>
            </a:extLst>
          </p:cNvPr>
          <p:cNvPicPr>
            <a:picLocks noChangeAspect="1"/>
          </p:cNvPicPr>
          <p:nvPr/>
        </p:nvPicPr>
        <p:blipFill>
          <a:blip r:embed="rId3"/>
          <a:stretch>
            <a:fillRect/>
          </a:stretch>
        </p:blipFill>
        <p:spPr>
          <a:xfrm>
            <a:off x="6824917" y="3508529"/>
            <a:ext cx="3973873" cy="2384324"/>
          </a:xfrm>
          <a:prstGeom prst="rect">
            <a:avLst/>
          </a:prstGeom>
        </p:spPr>
      </p:pic>
      <p:sp>
        <p:nvSpPr>
          <p:cNvPr id="50" name="Freeform 12">
            <a:extLst>
              <a:ext uri="{FF2B5EF4-FFF2-40B4-BE49-F238E27FC236}">
                <a16:creationId xmlns:a16="http://schemas.microsoft.com/office/drawing/2014/main" id="{52E1387C-B186-463D-8EC6-72189C2FAD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5289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D3FB61-6AE9-4485-BE50-6A67D1BBD5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4" name="Group 13">
            <a:extLst>
              <a:ext uri="{FF2B5EF4-FFF2-40B4-BE49-F238E27FC236}">
                <a16:creationId xmlns:a16="http://schemas.microsoft.com/office/drawing/2014/main" id="{2315C98F-1CCA-4D5A-A03F-29B4BED6C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5" name="Freeform 11">
              <a:extLst>
                <a:ext uri="{FF2B5EF4-FFF2-40B4-BE49-F238E27FC236}">
                  <a16:creationId xmlns:a16="http://schemas.microsoft.com/office/drawing/2014/main" id="{8456C65E-3C59-4D40-864F-2A31AF2CC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i-FI"/>
            </a:p>
          </p:txBody>
        </p:sp>
        <p:sp>
          <p:nvSpPr>
            <p:cNvPr id="16" name="Freeform 12">
              <a:extLst>
                <a:ext uri="{FF2B5EF4-FFF2-40B4-BE49-F238E27FC236}">
                  <a16:creationId xmlns:a16="http://schemas.microsoft.com/office/drawing/2014/main" id="{2C3C90EF-2E9B-44A4-AB78-BEBD307C3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i-FI"/>
            </a:p>
          </p:txBody>
        </p:sp>
        <p:sp>
          <p:nvSpPr>
            <p:cNvPr id="17" name="Freeform 13">
              <a:extLst>
                <a:ext uri="{FF2B5EF4-FFF2-40B4-BE49-F238E27FC236}">
                  <a16:creationId xmlns:a16="http://schemas.microsoft.com/office/drawing/2014/main" id="{48E12179-609D-4AF7-96BF-E828E5852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i-FI"/>
            </a:p>
          </p:txBody>
        </p:sp>
        <p:sp>
          <p:nvSpPr>
            <p:cNvPr id="18" name="Freeform 14">
              <a:extLst>
                <a:ext uri="{FF2B5EF4-FFF2-40B4-BE49-F238E27FC236}">
                  <a16:creationId xmlns:a16="http://schemas.microsoft.com/office/drawing/2014/main" id="{E008B167-7073-455A-9573-FBDDF23F7C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i-FI"/>
            </a:p>
          </p:txBody>
        </p:sp>
        <p:sp>
          <p:nvSpPr>
            <p:cNvPr id="19" name="Freeform 15">
              <a:extLst>
                <a:ext uri="{FF2B5EF4-FFF2-40B4-BE49-F238E27FC236}">
                  <a16:creationId xmlns:a16="http://schemas.microsoft.com/office/drawing/2014/main" id="{9FC9F31E-3F8D-4B62-87C7-BBBD035E40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i-FI"/>
            </a:p>
          </p:txBody>
        </p:sp>
        <p:sp>
          <p:nvSpPr>
            <p:cNvPr id="20" name="Freeform 16">
              <a:extLst>
                <a:ext uri="{FF2B5EF4-FFF2-40B4-BE49-F238E27FC236}">
                  <a16:creationId xmlns:a16="http://schemas.microsoft.com/office/drawing/2014/main" id="{84F10612-C7D6-428E-9148-D931DFB237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i-FI"/>
            </a:p>
          </p:txBody>
        </p:sp>
        <p:sp>
          <p:nvSpPr>
            <p:cNvPr id="21" name="Freeform 17">
              <a:extLst>
                <a:ext uri="{FF2B5EF4-FFF2-40B4-BE49-F238E27FC236}">
                  <a16:creationId xmlns:a16="http://schemas.microsoft.com/office/drawing/2014/main" id="{043D6C36-269F-44CF-B0F2-349C66454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i-FI"/>
            </a:p>
          </p:txBody>
        </p:sp>
        <p:sp>
          <p:nvSpPr>
            <p:cNvPr id="22" name="Freeform 18">
              <a:extLst>
                <a:ext uri="{FF2B5EF4-FFF2-40B4-BE49-F238E27FC236}">
                  <a16:creationId xmlns:a16="http://schemas.microsoft.com/office/drawing/2014/main" id="{6C168F67-740E-466B-8BDA-26A6F2B7F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i-FI"/>
            </a:p>
          </p:txBody>
        </p:sp>
        <p:sp>
          <p:nvSpPr>
            <p:cNvPr id="23" name="Freeform 19">
              <a:extLst>
                <a:ext uri="{FF2B5EF4-FFF2-40B4-BE49-F238E27FC236}">
                  <a16:creationId xmlns:a16="http://schemas.microsoft.com/office/drawing/2014/main" id="{CF2E0909-CFBD-4E94-BEEA-9B6DF1DFB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i-FI"/>
            </a:p>
          </p:txBody>
        </p:sp>
        <p:sp>
          <p:nvSpPr>
            <p:cNvPr id="24" name="Freeform 20">
              <a:extLst>
                <a:ext uri="{FF2B5EF4-FFF2-40B4-BE49-F238E27FC236}">
                  <a16:creationId xmlns:a16="http://schemas.microsoft.com/office/drawing/2014/main" id="{5B8BB545-FACB-4642-8938-14D8CD792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i-FI"/>
            </a:p>
          </p:txBody>
        </p:sp>
        <p:sp>
          <p:nvSpPr>
            <p:cNvPr id="25" name="Freeform 21">
              <a:extLst>
                <a:ext uri="{FF2B5EF4-FFF2-40B4-BE49-F238E27FC236}">
                  <a16:creationId xmlns:a16="http://schemas.microsoft.com/office/drawing/2014/main" id="{E36904FB-4D24-4290-AD83-449182E6D0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i-FI"/>
            </a:p>
          </p:txBody>
        </p:sp>
        <p:sp>
          <p:nvSpPr>
            <p:cNvPr id="26" name="Freeform 22">
              <a:extLst>
                <a:ext uri="{FF2B5EF4-FFF2-40B4-BE49-F238E27FC236}">
                  <a16:creationId xmlns:a16="http://schemas.microsoft.com/office/drawing/2014/main" id="{F68AFD49-42C0-402C-8593-37AC0754F0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i-FI"/>
            </a:p>
          </p:txBody>
        </p:sp>
      </p:grpSp>
      <p:grpSp>
        <p:nvGrpSpPr>
          <p:cNvPr id="28" name="Group 27">
            <a:extLst>
              <a:ext uri="{FF2B5EF4-FFF2-40B4-BE49-F238E27FC236}">
                <a16:creationId xmlns:a16="http://schemas.microsoft.com/office/drawing/2014/main" id="{08C1A257-22D4-41EF-AF6A-CF2D5A1DCD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9" name="Freeform 27">
              <a:extLst>
                <a:ext uri="{FF2B5EF4-FFF2-40B4-BE49-F238E27FC236}">
                  <a16:creationId xmlns:a16="http://schemas.microsoft.com/office/drawing/2014/main" id="{95A189A6-9285-450E-9B7E-80B2D590B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i-FI"/>
            </a:p>
          </p:txBody>
        </p:sp>
        <p:sp>
          <p:nvSpPr>
            <p:cNvPr id="30" name="Freeform 28">
              <a:extLst>
                <a:ext uri="{FF2B5EF4-FFF2-40B4-BE49-F238E27FC236}">
                  <a16:creationId xmlns:a16="http://schemas.microsoft.com/office/drawing/2014/main" id="{D59B349F-5A32-4504-9284-1BE405A5C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i-FI"/>
            </a:p>
          </p:txBody>
        </p:sp>
        <p:sp>
          <p:nvSpPr>
            <p:cNvPr id="31" name="Freeform 29">
              <a:extLst>
                <a:ext uri="{FF2B5EF4-FFF2-40B4-BE49-F238E27FC236}">
                  <a16:creationId xmlns:a16="http://schemas.microsoft.com/office/drawing/2014/main" id="{79CEC7EC-900E-4C58-9230-308D5E4F5E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i-FI"/>
            </a:p>
          </p:txBody>
        </p:sp>
        <p:sp>
          <p:nvSpPr>
            <p:cNvPr id="32" name="Freeform 30">
              <a:extLst>
                <a:ext uri="{FF2B5EF4-FFF2-40B4-BE49-F238E27FC236}">
                  <a16:creationId xmlns:a16="http://schemas.microsoft.com/office/drawing/2014/main" id="{DC40C46F-A374-45DD-8616-ABBFD1F60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i-FI"/>
            </a:p>
          </p:txBody>
        </p:sp>
        <p:sp>
          <p:nvSpPr>
            <p:cNvPr id="33" name="Freeform 31">
              <a:extLst>
                <a:ext uri="{FF2B5EF4-FFF2-40B4-BE49-F238E27FC236}">
                  <a16:creationId xmlns:a16="http://schemas.microsoft.com/office/drawing/2014/main" id="{75A53528-B55E-4DEA-8E5D-041E3F2A87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i-FI"/>
            </a:p>
          </p:txBody>
        </p:sp>
        <p:sp>
          <p:nvSpPr>
            <p:cNvPr id="34" name="Freeform 32">
              <a:extLst>
                <a:ext uri="{FF2B5EF4-FFF2-40B4-BE49-F238E27FC236}">
                  <a16:creationId xmlns:a16="http://schemas.microsoft.com/office/drawing/2014/main" id="{E33C2044-55CC-4D24-83D6-56DA2A4D9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i-FI"/>
            </a:p>
          </p:txBody>
        </p:sp>
        <p:sp>
          <p:nvSpPr>
            <p:cNvPr id="35" name="Freeform 33">
              <a:extLst>
                <a:ext uri="{FF2B5EF4-FFF2-40B4-BE49-F238E27FC236}">
                  <a16:creationId xmlns:a16="http://schemas.microsoft.com/office/drawing/2014/main" id="{7FE42B80-0325-42E2-A066-69C44DD35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i-FI"/>
            </a:p>
          </p:txBody>
        </p:sp>
        <p:sp>
          <p:nvSpPr>
            <p:cNvPr id="36" name="Freeform 34">
              <a:extLst>
                <a:ext uri="{FF2B5EF4-FFF2-40B4-BE49-F238E27FC236}">
                  <a16:creationId xmlns:a16="http://schemas.microsoft.com/office/drawing/2014/main" id="{A0F3EB45-3286-4ACF-B3E0-E3C8CF23F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i-FI"/>
            </a:p>
          </p:txBody>
        </p:sp>
        <p:sp>
          <p:nvSpPr>
            <p:cNvPr id="37" name="Freeform 35">
              <a:extLst>
                <a:ext uri="{FF2B5EF4-FFF2-40B4-BE49-F238E27FC236}">
                  <a16:creationId xmlns:a16="http://schemas.microsoft.com/office/drawing/2014/main" id="{DABF753A-353D-49D9-8111-08D35B7A6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i-FI"/>
            </a:p>
          </p:txBody>
        </p:sp>
        <p:sp>
          <p:nvSpPr>
            <p:cNvPr id="38" name="Freeform 36">
              <a:extLst>
                <a:ext uri="{FF2B5EF4-FFF2-40B4-BE49-F238E27FC236}">
                  <a16:creationId xmlns:a16="http://schemas.microsoft.com/office/drawing/2014/main" id="{52FED251-392F-4094-8F4A-371A795ED3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i-FI"/>
            </a:p>
          </p:txBody>
        </p:sp>
        <p:sp>
          <p:nvSpPr>
            <p:cNvPr id="39" name="Freeform 37">
              <a:extLst>
                <a:ext uri="{FF2B5EF4-FFF2-40B4-BE49-F238E27FC236}">
                  <a16:creationId xmlns:a16="http://schemas.microsoft.com/office/drawing/2014/main" id="{82082796-8C4C-405B-9F59-11B4223D6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i-FI"/>
            </a:p>
          </p:txBody>
        </p:sp>
        <p:sp>
          <p:nvSpPr>
            <p:cNvPr id="40" name="Freeform 38">
              <a:extLst>
                <a:ext uri="{FF2B5EF4-FFF2-40B4-BE49-F238E27FC236}">
                  <a16:creationId xmlns:a16="http://schemas.microsoft.com/office/drawing/2014/main" id="{8358644C-7384-41C4-978E-1125B9BF8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i-FI"/>
            </a:p>
          </p:txBody>
        </p:sp>
      </p:grpSp>
      <p:sp>
        <p:nvSpPr>
          <p:cNvPr id="2" name="Otsikko 1">
            <a:extLst>
              <a:ext uri="{FF2B5EF4-FFF2-40B4-BE49-F238E27FC236}">
                <a16:creationId xmlns:a16="http://schemas.microsoft.com/office/drawing/2014/main" id="{372A6450-2B68-1F30-3BD9-B8B5AEEB1D21}"/>
              </a:ext>
            </a:extLst>
          </p:cNvPr>
          <p:cNvSpPr>
            <a:spLocks noGrp="1"/>
          </p:cNvSpPr>
          <p:nvPr>
            <p:ph type="title"/>
          </p:nvPr>
        </p:nvSpPr>
        <p:spPr>
          <a:xfrm>
            <a:off x="6483096" y="624110"/>
            <a:ext cx="5021516" cy="1280890"/>
          </a:xfrm>
        </p:spPr>
        <p:txBody>
          <a:bodyPr>
            <a:normAutofit/>
          </a:bodyPr>
          <a:lstStyle/>
          <a:p>
            <a:r>
              <a:rPr lang="fi-FI" dirty="0"/>
              <a:t>Päivä 5 	</a:t>
            </a:r>
          </a:p>
        </p:txBody>
      </p:sp>
      <p:pic>
        <p:nvPicPr>
          <p:cNvPr id="7" name="Kuva 6">
            <a:extLst>
              <a:ext uri="{FF2B5EF4-FFF2-40B4-BE49-F238E27FC236}">
                <a16:creationId xmlns:a16="http://schemas.microsoft.com/office/drawing/2014/main" id="{7E5F24DD-B809-0723-DCEB-3CFC9CFB1FED}"/>
              </a:ext>
            </a:extLst>
          </p:cNvPr>
          <p:cNvPicPr>
            <a:picLocks noChangeAspect="1"/>
          </p:cNvPicPr>
          <p:nvPr/>
        </p:nvPicPr>
        <p:blipFill>
          <a:blip r:embed="rId2"/>
          <a:srcRect r="4798" b="2"/>
          <a:stretch>
            <a:fillRect/>
          </a:stretch>
        </p:blipFill>
        <p:spPr>
          <a:xfrm>
            <a:off x="-2650" y="10"/>
            <a:ext cx="4646985" cy="3428990"/>
          </a:xfrm>
          <a:prstGeom prst="rect">
            <a:avLst/>
          </a:prstGeom>
        </p:spPr>
      </p:pic>
      <p:sp>
        <p:nvSpPr>
          <p:cNvPr id="42" name="Rectangle 41">
            <a:extLst>
              <a:ext uri="{FF2B5EF4-FFF2-40B4-BE49-F238E27FC236}">
                <a16:creationId xmlns:a16="http://schemas.microsoft.com/office/drawing/2014/main" id="{17E39382-3BDF-4F54-8585-82ACB0EE3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44" name="Freeform 11">
            <a:extLst>
              <a:ext uri="{FF2B5EF4-FFF2-40B4-BE49-F238E27FC236}">
                <a16:creationId xmlns:a16="http://schemas.microsoft.com/office/drawing/2014/main" id="{06E7B50D-4267-4B64-A59B-48EA8221E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i-FI"/>
          </a:p>
        </p:txBody>
      </p:sp>
      <p:pic>
        <p:nvPicPr>
          <p:cNvPr id="5" name="Kuva 4">
            <a:extLst>
              <a:ext uri="{FF2B5EF4-FFF2-40B4-BE49-F238E27FC236}">
                <a16:creationId xmlns:a16="http://schemas.microsoft.com/office/drawing/2014/main" id="{DCD65B62-8767-1113-2EC4-01CAB58A5FD6}"/>
              </a:ext>
            </a:extLst>
          </p:cNvPr>
          <p:cNvPicPr>
            <a:picLocks noChangeAspect="1"/>
          </p:cNvPicPr>
          <p:nvPr/>
        </p:nvPicPr>
        <p:blipFill>
          <a:blip r:embed="rId3"/>
          <a:srcRect r="9879"/>
          <a:stretch>
            <a:fillRect/>
          </a:stretch>
        </p:blipFill>
        <p:spPr>
          <a:xfrm>
            <a:off x="-1552" y="3429000"/>
            <a:ext cx="4646985" cy="3429000"/>
          </a:xfrm>
          <a:prstGeom prst="rect">
            <a:avLst/>
          </a:prstGeom>
        </p:spPr>
      </p:pic>
      <p:cxnSp>
        <p:nvCxnSpPr>
          <p:cNvPr id="46" name="Straight Connector 45">
            <a:extLst>
              <a:ext uri="{FF2B5EF4-FFF2-40B4-BE49-F238E27FC236}">
                <a16:creationId xmlns:a16="http://schemas.microsoft.com/office/drawing/2014/main" id="{B7A81025-7EA9-493C-A8AA-C2443AD2807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endCxn id="33" idx="1"/>
          </p:cNvCxnSpPr>
          <p:nvPr>
            <p:extLst>
              <p:ext uri="{386F3935-93C4-4BCD-93E2-E3B085C9AB24}">
                <p16:designElem xmlns:p16="http://schemas.microsoft.com/office/powerpoint/2015/main" val="1"/>
              </p:ext>
            </p:extLst>
          </p:nvPr>
        </p:nvCxnSpPr>
        <p:spPr>
          <a:xfrm>
            <a:off x="-16934" y="3429000"/>
            <a:ext cx="4662638" cy="0"/>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28903546-76D9-AA7C-B4A8-4D75CE456753}"/>
              </a:ext>
            </a:extLst>
          </p:cNvPr>
          <p:cNvSpPr>
            <a:spLocks noGrp="1"/>
          </p:cNvSpPr>
          <p:nvPr>
            <p:ph idx="1"/>
          </p:nvPr>
        </p:nvSpPr>
        <p:spPr>
          <a:xfrm>
            <a:off x="6438191" y="2133600"/>
            <a:ext cx="5066419" cy="3777622"/>
          </a:xfrm>
        </p:spPr>
        <p:txBody>
          <a:bodyPr>
            <a:normAutofit/>
          </a:bodyPr>
          <a:lstStyle/>
          <a:p>
            <a:pPr>
              <a:lnSpc>
                <a:spcPct val="90000"/>
              </a:lnSpc>
            </a:pPr>
            <a:r>
              <a:rPr lang="fi-FI" sz="1700" dirty="0"/>
              <a:t>Aamusta suuntasimme </a:t>
            </a:r>
            <a:r>
              <a:rPr lang="fi-FI" sz="1700" dirty="0" err="1"/>
              <a:t>Universitat</a:t>
            </a:r>
            <a:r>
              <a:rPr lang="fi-FI" sz="1700" dirty="0"/>
              <a:t> </a:t>
            </a:r>
            <a:r>
              <a:rPr lang="fi-FI" sz="1700" dirty="0" err="1"/>
              <a:t>Autònoma</a:t>
            </a:r>
            <a:r>
              <a:rPr lang="fi-FI" sz="1700" dirty="0"/>
              <a:t> de Barcelona nimiseen kouluun ja kävimme siellä kiertueen. Tutustuimme koulun muutamiin luokkiin ja markkinointi ryhmään, joka kertoi heidän toiminnastaan. Menimme UAB:N jälkeen takaisin </a:t>
            </a:r>
            <a:r>
              <a:rPr lang="fi-FI" sz="1700" dirty="0" err="1"/>
              <a:t>Jaume</a:t>
            </a:r>
            <a:r>
              <a:rPr lang="fi-FI" sz="1700" dirty="0"/>
              <a:t> </a:t>
            </a:r>
            <a:r>
              <a:rPr lang="fi-FI" sz="1700" dirty="0" err="1"/>
              <a:t>Mimoon</a:t>
            </a:r>
            <a:r>
              <a:rPr lang="fi-FI" sz="1700" dirty="0"/>
              <a:t>, jossa söimme meille valmistetun pastan, jossa oli mereneläviä. Pasta oli ihan syötävää, mutta ei välttämättä lempparia. </a:t>
            </a:r>
          </a:p>
          <a:p>
            <a:pPr>
              <a:lnSpc>
                <a:spcPct val="90000"/>
              </a:lnSpc>
            </a:pPr>
            <a:r>
              <a:rPr lang="fi-FI" sz="1700" dirty="0"/>
              <a:t>Illalla oli vapaa aikaa, joten suuntasimme Espanjalaisten opiskelijoiden kanssa heidän tuntemalle nuorten klubille. Vietimme siellä aikaa, puhuimme paikallisille ja palasimme lopulta takaisin hotellille. </a:t>
            </a:r>
          </a:p>
        </p:txBody>
      </p:sp>
    </p:spTree>
    <p:extLst>
      <p:ext uri="{BB962C8B-B14F-4D97-AF65-F5344CB8AC3E}">
        <p14:creationId xmlns:p14="http://schemas.microsoft.com/office/powerpoint/2010/main" val="74635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7C06572E-7C5F-4B92-B21E-938C04622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3" name="Rectangle 52">
            <a:extLst>
              <a:ext uri="{FF2B5EF4-FFF2-40B4-BE49-F238E27FC236}">
                <a16:creationId xmlns:a16="http://schemas.microsoft.com/office/drawing/2014/main" id="{5BD9A1B3-9001-4362-87B1-14DBBA9EE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0758"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pic>
        <p:nvPicPr>
          <p:cNvPr id="9" name="Kuva 8">
            <a:extLst>
              <a:ext uri="{FF2B5EF4-FFF2-40B4-BE49-F238E27FC236}">
                <a16:creationId xmlns:a16="http://schemas.microsoft.com/office/drawing/2014/main" id="{29EF93A8-0AE6-B70C-96D3-8F8174D97362}"/>
              </a:ext>
            </a:extLst>
          </p:cNvPr>
          <p:cNvPicPr>
            <a:picLocks noChangeAspect="1"/>
          </p:cNvPicPr>
          <p:nvPr/>
        </p:nvPicPr>
        <p:blipFill>
          <a:blip r:embed="rId2"/>
          <a:srcRect t="9345"/>
          <a:stretch>
            <a:fillRect/>
          </a:stretch>
        </p:blipFill>
        <p:spPr>
          <a:xfrm>
            <a:off x="8229598" y="10"/>
            <a:ext cx="3962402" cy="2254042"/>
          </a:xfrm>
          <a:prstGeom prst="rect">
            <a:avLst/>
          </a:prstGeom>
        </p:spPr>
      </p:pic>
      <p:sp>
        <p:nvSpPr>
          <p:cNvPr id="55" name="Freeform 5">
            <a:extLst>
              <a:ext uri="{FF2B5EF4-FFF2-40B4-BE49-F238E27FC236}">
                <a16:creationId xmlns:a16="http://schemas.microsoft.com/office/drawing/2014/main" id="{6549C5B3-EF15-4511-A721-129034513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Otsikko 1">
            <a:extLst>
              <a:ext uri="{FF2B5EF4-FFF2-40B4-BE49-F238E27FC236}">
                <a16:creationId xmlns:a16="http://schemas.microsoft.com/office/drawing/2014/main" id="{EB417E9E-3682-C34B-87F6-BDB7C2C85CF2}"/>
              </a:ext>
            </a:extLst>
          </p:cNvPr>
          <p:cNvSpPr>
            <a:spLocks noGrp="1"/>
          </p:cNvSpPr>
          <p:nvPr>
            <p:ph type="title"/>
          </p:nvPr>
        </p:nvSpPr>
        <p:spPr>
          <a:xfrm>
            <a:off x="541867" y="787400"/>
            <a:ext cx="7145866" cy="778933"/>
          </a:xfrm>
        </p:spPr>
        <p:txBody>
          <a:bodyPr anchor="ctr">
            <a:normAutofit/>
          </a:bodyPr>
          <a:lstStyle/>
          <a:p>
            <a:r>
              <a:rPr lang="fi-FI" sz="3200">
                <a:solidFill>
                  <a:srgbClr val="FEFFFF"/>
                </a:solidFill>
              </a:rPr>
              <a:t>Päivä 6	</a:t>
            </a:r>
          </a:p>
        </p:txBody>
      </p:sp>
      <p:sp>
        <p:nvSpPr>
          <p:cNvPr id="3" name="Sisällön paikkamerkki 2">
            <a:extLst>
              <a:ext uri="{FF2B5EF4-FFF2-40B4-BE49-F238E27FC236}">
                <a16:creationId xmlns:a16="http://schemas.microsoft.com/office/drawing/2014/main" id="{D5F6097B-62E4-F0E7-E92A-8AB2B3684D13}"/>
              </a:ext>
            </a:extLst>
          </p:cNvPr>
          <p:cNvSpPr>
            <a:spLocks noGrp="1"/>
          </p:cNvSpPr>
          <p:nvPr>
            <p:ph idx="1"/>
          </p:nvPr>
        </p:nvSpPr>
        <p:spPr>
          <a:xfrm>
            <a:off x="541866" y="2032000"/>
            <a:ext cx="7145867" cy="3879222"/>
          </a:xfrm>
        </p:spPr>
        <p:txBody>
          <a:bodyPr>
            <a:normAutofit/>
          </a:bodyPr>
          <a:lstStyle/>
          <a:p>
            <a:r>
              <a:rPr lang="fi-FI" dirty="0">
                <a:solidFill>
                  <a:srgbClr val="FEFFFF"/>
                </a:solidFill>
              </a:rPr>
              <a:t>Kävimme aamupäivästä syömässä </a:t>
            </a:r>
            <a:r>
              <a:rPr lang="fi-FI" dirty="0" err="1">
                <a:solidFill>
                  <a:srgbClr val="FEFFFF"/>
                </a:solidFill>
              </a:rPr>
              <a:t>kebabbia</a:t>
            </a:r>
            <a:r>
              <a:rPr lang="fi-FI" dirty="0">
                <a:solidFill>
                  <a:srgbClr val="FEFFFF"/>
                </a:solidFill>
              </a:rPr>
              <a:t> ja kävelimme </a:t>
            </a:r>
            <a:r>
              <a:rPr lang="fi-FI" dirty="0" err="1">
                <a:solidFill>
                  <a:srgbClr val="FEFFFF"/>
                </a:solidFill>
              </a:rPr>
              <a:t>Cerdanyolassa</a:t>
            </a:r>
            <a:r>
              <a:rPr lang="fi-FI" dirty="0">
                <a:solidFill>
                  <a:srgbClr val="FEFFFF"/>
                </a:solidFill>
              </a:rPr>
              <a:t>, koska siellä oli alkamassa paikallinen festivaali. Päätimme käydä päivän aikana Barcelonassa ja tulisimme illalla takaisin kiertelemään lisää. Kävimme katsomassa </a:t>
            </a:r>
            <a:r>
              <a:rPr lang="fi-FI" dirty="0" err="1">
                <a:solidFill>
                  <a:srgbClr val="FEFFFF"/>
                </a:solidFill>
              </a:rPr>
              <a:t>Sagrada</a:t>
            </a:r>
            <a:r>
              <a:rPr lang="fi-FI" dirty="0">
                <a:solidFill>
                  <a:srgbClr val="FEFFFF"/>
                </a:solidFill>
              </a:rPr>
              <a:t> </a:t>
            </a:r>
            <a:r>
              <a:rPr lang="fi-FI" dirty="0" err="1">
                <a:solidFill>
                  <a:srgbClr val="FEFFFF"/>
                </a:solidFill>
              </a:rPr>
              <a:t>Família</a:t>
            </a:r>
            <a:r>
              <a:rPr lang="fi-FI" dirty="0">
                <a:solidFill>
                  <a:srgbClr val="FEFFFF"/>
                </a:solidFill>
              </a:rPr>
              <a:t> kirkkoa. </a:t>
            </a:r>
          </a:p>
          <a:p>
            <a:r>
              <a:rPr lang="fi-FI" dirty="0">
                <a:solidFill>
                  <a:srgbClr val="FEFFFF"/>
                </a:solidFill>
              </a:rPr>
              <a:t>Festivaalissa oli paljon erilaisia kojuja joissa oli koruja, vaatteita ja kaikenlaista. Lisäksi myynnissä oli ruokaa ja juomaa. Kiertelimme ja kävimme myös katsomassa paikallista tivolia ja sitten suuntasimme muualle. </a:t>
            </a:r>
          </a:p>
        </p:txBody>
      </p:sp>
      <p:pic>
        <p:nvPicPr>
          <p:cNvPr id="5" name="Kuva 4">
            <a:extLst>
              <a:ext uri="{FF2B5EF4-FFF2-40B4-BE49-F238E27FC236}">
                <a16:creationId xmlns:a16="http://schemas.microsoft.com/office/drawing/2014/main" id="{8E9C9AC2-F2FB-BE3A-765F-047498501DCC}"/>
              </a:ext>
            </a:extLst>
          </p:cNvPr>
          <p:cNvPicPr>
            <a:picLocks noChangeAspect="1"/>
          </p:cNvPicPr>
          <p:nvPr/>
        </p:nvPicPr>
        <p:blipFill>
          <a:blip r:embed="rId3"/>
          <a:srcRect t="21019"/>
          <a:stretch>
            <a:fillRect/>
          </a:stretch>
        </p:blipFill>
        <p:spPr>
          <a:xfrm>
            <a:off x="8229598" y="2252669"/>
            <a:ext cx="3962402" cy="2339346"/>
          </a:xfrm>
          <a:prstGeom prst="rect">
            <a:avLst/>
          </a:prstGeom>
        </p:spPr>
      </p:pic>
      <p:cxnSp>
        <p:nvCxnSpPr>
          <p:cNvPr id="57" name="Straight Connector 56">
            <a:extLst>
              <a:ext uri="{FF2B5EF4-FFF2-40B4-BE49-F238E27FC236}">
                <a16:creationId xmlns:a16="http://schemas.microsoft.com/office/drawing/2014/main" id="{1B5A3BE4-9DA1-4A89-A4AD-7817ACA79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231405" y="2254053"/>
            <a:ext cx="3959352" cy="2766"/>
          </a:xfrm>
          <a:prstGeom prst="line">
            <a:avLst/>
          </a:prstGeom>
          <a:ln w="50800" cap="sq">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Kuva 6">
            <a:extLst>
              <a:ext uri="{FF2B5EF4-FFF2-40B4-BE49-F238E27FC236}">
                <a16:creationId xmlns:a16="http://schemas.microsoft.com/office/drawing/2014/main" id="{8953D355-4635-EC2E-1010-1AF51143EFC9}"/>
              </a:ext>
            </a:extLst>
          </p:cNvPr>
          <p:cNvPicPr>
            <a:picLocks noChangeAspect="1"/>
          </p:cNvPicPr>
          <p:nvPr/>
        </p:nvPicPr>
        <p:blipFill>
          <a:blip r:embed="rId4"/>
          <a:srcRect t="14419" b="9170"/>
          <a:stretch>
            <a:fillRect/>
          </a:stretch>
        </p:blipFill>
        <p:spPr>
          <a:xfrm>
            <a:off x="8229598" y="4594782"/>
            <a:ext cx="3962402" cy="2263218"/>
          </a:xfrm>
          <a:prstGeom prst="rect">
            <a:avLst/>
          </a:prstGeom>
        </p:spPr>
      </p:pic>
      <p:cxnSp>
        <p:nvCxnSpPr>
          <p:cNvPr id="59" name="Straight Connector 58">
            <a:extLst>
              <a:ext uri="{FF2B5EF4-FFF2-40B4-BE49-F238E27FC236}">
                <a16:creationId xmlns:a16="http://schemas.microsoft.com/office/drawing/2014/main" id="{DCB03423-C48F-4516-8153-80FD9B9B49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231405" y="4594782"/>
            <a:ext cx="3959352" cy="2766"/>
          </a:xfrm>
          <a:prstGeom prst="line">
            <a:avLst/>
          </a:prstGeom>
          <a:ln w="50800" cap="sq">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881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D30EA2-8070-48EC-BC41-2869CA1A91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E0284B6-2AD5-2316-38D6-D18EA874794E}"/>
              </a:ext>
            </a:extLst>
          </p:cNvPr>
          <p:cNvSpPr>
            <a:spLocks noGrp="1"/>
          </p:cNvSpPr>
          <p:nvPr>
            <p:ph type="title"/>
          </p:nvPr>
        </p:nvSpPr>
        <p:spPr>
          <a:xfrm>
            <a:off x="649224" y="645106"/>
            <a:ext cx="3650279" cy="1259894"/>
          </a:xfrm>
        </p:spPr>
        <p:txBody>
          <a:bodyPr>
            <a:normAutofit/>
          </a:bodyPr>
          <a:lstStyle/>
          <a:p>
            <a:r>
              <a:rPr lang="fi-FI" dirty="0"/>
              <a:t>Päivä 7	</a:t>
            </a:r>
          </a:p>
        </p:txBody>
      </p:sp>
      <p:sp>
        <p:nvSpPr>
          <p:cNvPr id="12" name="Rectangle 11">
            <a:extLst>
              <a:ext uri="{FF2B5EF4-FFF2-40B4-BE49-F238E27FC236}">
                <a16:creationId xmlns:a16="http://schemas.microsoft.com/office/drawing/2014/main" id="{BF40D12C-3EB2-43EA-A6B2-81D132519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A7AF94A1-B4E2-ACD5-7959-483EA52E407F}"/>
              </a:ext>
            </a:extLst>
          </p:cNvPr>
          <p:cNvSpPr>
            <a:spLocks noGrp="1"/>
          </p:cNvSpPr>
          <p:nvPr>
            <p:ph idx="1"/>
          </p:nvPr>
        </p:nvSpPr>
        <p:spPr>
          <a:xfrm>
            <a:off x="649225" y="2133600"/>
            <a:ext cx="3650278" cy="3759253"/>
          </a:xfrm>
        </p:spPr>
        <p:txBody>
          <a:bodyPr>
            <a:normAutofit/>
          </a:bodyPr>
          <a:lstStyle/>
          <a:p>
            <a:r>
              <a:rPr lang="fi-FI" dirty="0"/>
              <a:t>Aamusta lähtö lentokentälle. Hotelli tarjosi pienen aamupalan ja menimme tilakyydillä kohti kenttää. Pääsimme suoralla lennolla Suomeen ja olimme noin kello 15.00 perillä. </a:t>
            </a:r>
          </a:p>
        </p:txBody>
      </p:sp>
      <p:pic>
        <p:nvPicPr>
          <p:cNvPr id="5" name="Kuva 4">
            <a:extLst>
              <a:ext uri="{FF2B5EF4-FFF2-40B4-BE49-F238E27FC236}">
                <a16:creationId xmlns:a16="http://schemas.microsoft.com/office/drawing/2014/main" id="{4504C3DE-9AD2-055B-86B2-CC29A966E481}"/>
              </a:ext>
            </a:extLst>
          </p:cNvPr>
          <p:cNvPicPr>
            <a:picLocks noChangeAspect="1"/>
          </p:cNvPicPr>
          <p:nvPr/>
        </p:nvPicPr>
        <p:blipFill>
          <a:blip r:embed="rId2"/>
          <a:srcRect l="4356" r="2" b="2"/>
          <a:stretch>
            <a:fillRect/>
          </a:stretch>
        </p:blipFill>
        <p:spPr>
          <a:xfrm>
            <a:off x="4619543" y="640080"/>
            <a:ext cx="6953577" cy="5252773"/>
          </a:xfrm>
          <a:prstGeom prst="rect">
            <a:avLst/>
          </a:prstGeom>
        </p:spPr>
      </p:pic>
      <p:sp>
        <p:nvSpPr>
          <p:cNvPr id="14" name="Freeform 11">
            <a:extLst>
              <a:ext uri="{FF2B5EF4-FFF2-40B4-BE49-F238E27FC236}">
                <a16:creationId xmlns:a16="http://schemas.microsoft.com/office/drawing/2014/main" id="{A796071E-2EB3-4DB7-AC56-CCD969349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3303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1B7C3A-AFBC-CA7C-C257-B42A940B2FD7}"/>
              </a:ext>
            </a:extLst>
          </p:cNvPr>
          <p:cNvSpPr>
            <a:spLocks noGrp="1"/>
          </p:cNvSpPr>
          <p:nvPr>
            <p:ph type="title"/>
          </p:nvPr>
        </p:nvSpPr>
        <p:spPr/>
        <p:txBody>
          <a:bodyPr/>
          <a:lstStyle/>
          <a:p>
            <a:r>
              <a:rPr lang="fi-FI" dirty="0"/>
              <a:t>Matkan jälkeen</a:t>
            </a:r>
          </a:p>
        </p:txBody>
      </p:sp>
      <p:sp>
        <p:nvSpPr>
          <p:cNvPr id="3" name="Sisällön paikkamerkki 2">
            <a:extLst>
              <a:ext uri="{FF2B5EF4-FFF2-40B4-BE49-F238E27FC236}">
                <a16:creationId xmlns:a16="http://schemas.microsoft.com/office/drawing/2014/main" id="{EC2C34E0-D3D8-994D-333C-BBCE44117BD5}"/>
              </a:ext>
            </a:extLst>
          </p:cNvPr>
          <p:cNvSpPr>
            <a:spLocks noGrp="1"/>
          </p:cNvSpPr>
          <p:nvPr>
            <p:ph idx="1"/>
          </p:nvPr>
        </p:nvSpPr>
        <p:spPr/>
        <p:txBody>
          <a:bodyPr>
            <a:normAutofit fontScale="92500" lnSpcReduction="20000"/>
          </a:bodyPr>
          <a:lstStyle/>
          <a:p>
            <a:r>
              <a:rPr lang="fi-FI" dirty="0"/>
              <a:t>Havainnot: Espanjalaiset nuoret ovat paljon äänekkäämpiä, energisempiä ja ulospäinsuuntautuneita kuin suomalaiset. Espanjalaisilla ei ole kiire mihinkään ja ruoat syödään myös myöhempään kuin suomessa. Espanjassa viinit ja oluet ovat hyvin halpoja verrattuna suomeen verotuksen ja työvoiman hinnan takia.</a:t>
            </a:r>
          </a:p>
          <a:p>
            <a:r>
              <a:rPr lang="fi-FI" dirty="0"/>
              <a:t>Mielestäni Espanjalaisten bisneskoulutus oli paljon paremman näköinen kuin Suomen merkonomi koulutus, heillä oli esimerkiksi tarkat kuvaukset yrityksistä joihin heidän piti hakea töihin. Yritykset olivat kunnon bisneksiä eikä mitään K-Marketteja. </a:t>
            </a:r>
          </a:p>
          <a:p>
            <a:r>
              <a:rPr lang="fi-FI" dirty="0"/>
              <a:t>Vaikutelma Espanjasta oli kyllä todella positiivinen ja haluan todellakin käydä siellä jatkossa. Muuten kaikki meni oikein hyvin, mutta muutaman lisäpaidan olisi tarvinnut mukaan. </a:t>
            </a:r>
          </a:p>
          <a:p>
            <a:r>
              <a:rPr lang="fi-FI" dirty="0"/>
              <a:t>Koulun tekemän pastan lisäksi en kokeillut mitään ihmeellisiä paikallisia makuja. </a:t>
            </a:r>
          </a:p>
          <a:p>
            <a:r>
              <a:rPr lang="fi-FI" dirty="0"/>
              <a:t>Parhaat muistot: Ensimmäinen ilta Barcelonassa: Näkymät olivat todella kauniit. Espanjalaisten kanssa illanvietossa: Paikallinen yöelämä on mielenkiintoista </a:t>
            </a:r>
            <a:r>
              <a:rPr lang="fi-FI" dirty="0" err="1"/>
              <a:t>UAB:ssa</a:t>
            </a:r>
            <a:r>
              <a:rPr lang="fi-FI" dirty="0"/>
              <a:t> käynti: Mielestäni erittäin hieno ja mukavan oloinen koulu. </a:t>
            </a:r>
          </a:p>
        </p:txBody>
      </p:sp>
    </p:spTree>
    <p:extLst>
      <p:ext uri="{BB962C8B-B14F-4D97-AF65-F5344CB8AC3E}">
        <p14:creationId xmlns:p14="http://schemas.microsoft.com/office/powerpoint/2010/main" val="800759813"/>
      </p:ext>
    </p:extLst>
  </p:cSld>
  <p:clrMapOvr>
    <a:masterClrMapping/>
  </p:clrMapOvr>
</p:sld>
</file>

<file path=ppt/theme/theme1.xml><?xml version="1.0" encoding="utf-8"?>
<a:theme xmlns:a="http://schemas.openxmlformats.org/drawingml/2006/main" name="Kuiskaus">
  <a:themeElements>
    <a:clrScheme name="Kuiskaus">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Kuiskaus">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uiskaus">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944803-B843-4C03-93E9-1B83545B0CFD}">
  <ds:schemaRef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76be92a1-9c2e-45bd-bc7a-77e2bc8acba2"/>
    <ds:schemaRef ds:uri="99c4edd6-4692-4bdc-b7c2-f7fdb8cf042f"/>
  </ds:schemaRefs>
</ds:datastoreItem>
</file>

<file path=customXml/itemProps2.xml><?xml version="1.0" encoding="utf-8"?>
<ds:datastoreItem xmlns:ds="http://schemas.openxmlformats.org/officeDocument/2006/customXml" ds:itemID="{FF138576-DEF8-4B82-8834-E7C5CCE99503}">
  <ds:schemaRefs>
    <ds:schemaRef ds:uri="http://schemas.microsoft.com/sharepoint/v3/contenttype/forms"/>
  </ds:schemaRefs>
</ds:datastoreItem>
</file>

<file path=customXml/itemProps3.xml><?xml version="1.0" encoding="utf-8"?>
<ds:datastoreItem xmlns:ds="http://schemas.openxmlformats.org/officeDocument/2006/customXml" ds:itemID="{EB1FF703-D355-4304-A8D4-A0D2A555B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TM02892315[[fn=Kuiskaus]]</Template>
  <TotalTime>212</TotalTime>
  <Words>790</Words>
  <Application>Microsoft Office PowerPoint</Application>
  <PresentationFormat>Laajakuva</PresentationFormat>
  <Paragraphs>33</Paragraphs>
  <Slides>10</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10</vt:i4>
      </vt:variant>
    </vt:vector>
  </HeadingPairs>
  <TitlesOfParts>
    <vt:vector size="14" baseType="lpstr">
      <vt:lpstr>Arial</vt:lpstr>
      <vt:lpstr>Century Gothic</vt:lpstr>
      <vt:lpstr>Wingdings 3</vt:lpstr>
      <vt:lpstr>Kuiskaus</vt:lpstr>
      <vt:lpstr>Matkapäiväkirja</vt:lpstr>
      <vt:lpstr>Ennen matkaa</vt:lpstr>
      <vt:lpstr>Ensimmäinen päivä</vt:lpstr>
      <vt:lpstr>Päivä 2</vt:lpstr>
      <vt:lpstr>Päivä 3  </vt:lpstr>
      <vt:lpstr>Päivä 4  </vt:lpstr>
      <vt:lpstr>Päivä 5  </vt:lpstr>
      <vt:lpstr>Päivä 6 </vt:lpstr>
      <vt:lpstr>Päivä 7 </vt:lpstr>
      <vt:lpstr>Matkan jälkeen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Arnis B</dc:creator>
  <cp:lastModifiedBy>Oona Haanpää</cp:lastModifiedBy>
  <cp:revision>1</cp:revision>
  <dcterms:created xsi:type="dcterms:W3CDTF">2025-11-14T13:45:49Z</dcterms:created>
  <dcterms:modified xsi:type="dcterms:W3CDTF">2026-03-02T11:31:12Z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