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3D6"/>
    <a:srgbClr val="FAE7CF"/>
    <a:srgbClr val="F22E2E"/>
    <a:srgbClr val="BC9E82"/>
    <a:srgbClr val="978475"/>
    <a:srgbClr val="635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ona Haanpää" userId="ab63d3e7-854c-4d51-a062-aa8252006db0" providerId="ADAL" clId="{54486FF5-7199-46FD-B70D-3E23B298AE1C}"/>
    <pc:docChg chg="sldOrd">
      <pc:chgData name="Oona Haanpää" userId="ab63d3e7-854c-4d51-a062-aa8252006db0" providerId="ADAL" clId="{54486FF5-7199-46FD-B70D-3E23B298AE1C}" dt="2026-03-02T11:29:58.556" v="0" actId="20578"/>
      <pc:docMkLst>
        <pc:docMk/>
      </pc:docMkLst>
      <pc:sldChg chg="ord">
        <pc:chgData name="Oona Haanpää" userId="ab63d3e7-854c-4d51-a062-aa8252006db0" providerId="ADAL" clId="{54486FF5-7199-46FD-B70D-3E23B298AE1C}" dt="2026-03-02T11:29:58.556" v="0" actId="20578"/>
        <pc:sldMkLst>
          <pc:docMk/>
          <pc:sldMk cId="1270480895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4946" y="1089234"/>
            <a:ext cx="3807790" cy="2354469"/>
          </a:xfrm>
        </p:spPr>
        <p:txBody>
          <a:bodyPr>
            <a:normAutofit/>
          </a:bodyPr>
          <a:lstStyle/>
          <a:p>
            <a:pPr algn="l"/>
            <a:r>
              <a:rPr lang="fi-FI" sz="4000">
                <a:solidFill>
                  <a:schemeClr val="bg1"/>
                </a:solidFill>
                <a:latin typeface="Bahnschrift"/>
              </a:rPr>
              <a:t>Matkapäiväkirja</a:t>
            </a:r>
            <a:r>
              <a:rPr lang="fi-FI" sz="3700"/>
              <a:t>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3120" y="3204473"/>
            <a:ext cx="32004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br>
              <a:rPr lang="en-US" sz="1800"/>
            </a:br>
            <a:r>
              <a:rPr lang="en-US" err="1">
                <a:solidFill>
                  <a:schemeClr val="bg1"/>
                </a:solidFill>
                <a:latin typeface="Bahnschrift"/>
              </a:rPr>
              <a:t>Cerdanyola</a:t>
            </a:r>
            <a:r>
              <a:rPr lang="en-US">
                <a:solidFill>
                  <a:schemeClr val="bg1"/>
                </a:solidFill>
                <a:latin typeface="Bahnschrift"/>
              </a:rPr>
              <a:t> del </a:t>
            </a:r>
            <a:r>
              <a:rPr lang="en-US" err="1">
                <a:solidFill>
                  <a:schemeClr val="bg1"/>
                </a:solidFill>
                <a:latin typeface="Bahnschrift"/>
              </a:rPr>
              <a:t>vallés</a:t>
            </a:r>
            <a:endParaRPr lang="en-US">
              <a:solidFill>
                <a:schemeClr val="bg1"/>
              </a:solidFill>
              <a:latin typeface="Bahnschrift"/>
            </a:endParaRPr>
          </a:p>
        </p:txBody>
      </p:sp>
      <p:pic>
        <p:nvPicPr>
          <p:cNvPr id="7" name="Picture 6" descr="IMG_3817.jpeg">
            <a:extLst>
              <a:ext uri="{FF2B5EF4-FFF2-40B4-BE49-F238E27FC236}">
                <a16:creationId xmlns:a16="http://schemas.microsoft.com/office/drawing/2014/main" id="{C209001C-6D1A-0532-48EA-972F91CE83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8" r="22835"/>
          <a:stretch>
            <a:fillRect/>
          </a:stretch>
        </p:blipFill>
        <p:spPr>
          <a:xfrm rot="5400000">
            <a:off x="4702651" y="-49025"/>
            <a:ext cx="4515954" cy="4614002"/>
          </a:xfrm>
          <a:prstGeom prst="rect">
            <a:avLst/>
          </a:prstGeom>
        </p:spPr>
      </p:pic>
      <p:pic>
        <p:nvPicPr>
          <p:cNvPr id="6" name="Picture 5" descr="IMG_3781.jpeg">
            <a:extLst>
              <a:ext uri="{FF2B5EF4-FFF2-40B4-BE49-F238E27FC236}">
                <a16:creationId xmlns:a16="http://schemas.microsoft.com/office/drawing/2014/main" id="{31048D8C-641B-DB1F-DC8C-FD4324AAF7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49" r="34682" b="3"/>
          <a:stretch>
            <a:fillRect/>
          </a:stretch>
        </p:blipFill>
        <p:spPr>
          <a:xfrm rot="5400000">
            <a:off x="9678433" y="-323081"/>
            <a:ext cx="2183054" cy="2829214"/>
          </a:xfrm>
          <a:prstGeom prst="rect">
            <a:avLst/>
          </a:prstGeom>
        </p:spPr>
      </p:pic>
      <p:pic>
        <p:nvPicPr>
          <p:cNvPr id="10" name="Picture 9" descr="Lippu tietovisa - tunnista EU maiden liput ! - suomivisat.fi">
            <a:extLst>
              <a:ext uri="{FF2B5EF4-FFF2-40B4-BE49-F238E27FC236}">
                <a16:creationId xmlns:a16="http://schemas.microsoft.com/office/drawing/2014/main" id="{E0711233-7390-D890-2E5E-9FCAC81C4B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177" b="5"/>
          <a:stretch>
            <a:fillRect/>
          </a:stretch>
        </p:blipFill>
        <p:spPr>
          <a:xfrm>
            <a:off x="9355353" y="2274491"/>
            <a:ext cx="2825496" cy="2241463"/>
          </a:xfrm>
          <a:prstGeom prst="rect">
            <a:avLst/>
          </a:prstGeom>
        </p:spPr>
      </p:pic>
      <p:pic>
        <p:nvPicPr>
          <p:cNvPr id="4" name="Picture 3" descr="IMG_3768.jpeg">
            <a:extLst>
              <a:ext uri="{FF2B5EF4-FFF2-40B4-BE49-F238E27FC236}">
                <a16:creationId xmlns:a16="http://schemas.microsoft.com/office/drawing/2014/main" id="{E5712F29-B83A-D100-6814-36C29CC403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7" r="36916" b="3"/>
          <a:stretch>
            <a:fillRect/>
          </a:stretch>
        </p:blipFill>
        <p:spPr>
          <a:xfrm rot="5400000">
            <a:off x="4947501" y="4322662"/>
            <a:ext cx="2241464" cy="2829212"/>
          </a:xfrm>
          <a:prstGeom prst="rect">
            <a:avLst/>
          </a:prstGeom>
        </p:spPr>
      </p:pic>
      <p:pic>
        <p:nvPicPr>
          <p:cNvPr id="8" name="Picture 7" descr="IMG_8646.jpeg">
            <a:extLst>
              <a:ext uri="{FF2B5EF4-FFF2-40B4-BE49-F238E27FC236}">
                <a16:creationId xmlns:a16="http://schemas.microsoft.com/office/drawing/2014/main" id="{AA51A766-24D6-5B7F-80AD-A70D75E0B7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416" r="49000"/>
          <a:stretch>
            <a:fillRect/>
          </a:stretch>
        </p:blipFill>
        <p:spPr>
          <a:xfrm rot="5400000">
            <a:off x="8752262" y="3425695"/>
            <a:ext cx="2250607" cy="461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E516E-34AA-EB4B-3CCC-6AF35436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US" sz="3200">
                <a:latin typeface="Bahnschrift"/>
              </a:rPr>
              <a:t>Ennen </a:t>
            </a:r>
            <a:r>
              <a:rPr lang="en-US" sz="3200" err="1">
                <a:latin typeface="Bahnschrift"/>
              </a:rPr>
              <a:t>matkaa</a:t>
            </a:r>
            <a:endParaRPr lang="en-US" sz="3200">
              <a:latin typeface="Bahnschrif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910A8-50D2-483F-DA8F-CF50E589E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latin typeface="Bahnschrift"/>
              </a:rPr>
              <a:t>Halusin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lähteä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vaihtoon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että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oppisin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uudesta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kulttuurista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saisin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uusia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kokemuksia</a:t>
            </a:r>
            <a:r>
              <a:rPr lang="en-US" sz="2400">
                <a:latin typeface="Bahnschrift"/>
              </a:rPr>
              <a:t>.</a:t>
            </a:r>
          </a:p>
          <a:p>
            <a:r>
              <a:rPr lang="en-US" sz="2400" err="1">
                <a:latin typeface="Bahnschrift"/>
              </a:rPr>
              <a:t>Minua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motivoi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lähtemään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ulkomaille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uudet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kokemukset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ystävät</a:t>
            </a:r>
            <a:r>
              <a:rPr lang="en-US" sz="2400">
                <a:latin typeface="Bahnschrift"/>
              </a:rPr>
              <a:t>.</a:t>
            </a:r>
          </a:p>
          <a:p>
            <a:r>
              <a:rPr lang="en-US" sz="2400" err="1">
                <a:latin typeface="Bahnschrift"/>
              </a:rPr>
              <a:t>Odotin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oppivani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Espanjalaisesta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kulttuurista</a:t>
            </a:r>
            <a:r>
              <a:rPr lang="en-US" sz="2400">
                <a:latin typeface="Bahnschrift"/>
              </a:rPr>
              <a:t>.</a:t>
            </a:r>
          </a:p>
          <a:p>
            <a:endParaRPr lang="en-US" sz="2400">
              <a:latin typeface="Bahnschrift"/>
            </a:endParaRPr>
          </a:p>
          <a:p>
            <a:r>
              <a:rPr lang="en-US" sz="2400">
                <a:latin typeface="Bahnschrift"/>
              </a:rPr>
              <a:t>Ennen </a:t>
            </a:r>
            <a:r>
              <a:rPr lang="en-US" sz="2400" err="1">
                <a:latin typeface="Bahnschrift"/>
              </a:rPr>
              <a:t>matkaa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tarvitsin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vanhempieni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suostumuksen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matkatavaravakuutuksen</a:t>
            </a:r>
            <a:r>
              <a:rPr lang="en-US" sz="2400">
                <a:latin typeface="Bahnschrif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2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C7866-F6FF-ED1D-180B-7790254F1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US" sz="3200" err="1">
                <a:latin typeface="Bahnschrift"/>
              </a:rPr>
              <a:t>Matkan</a:t>
            </a:r>
            <a:r>
              <a:rPr lang="en-US" sz="3200">
                <a:latin typeface="Bahnschrift"/>
              </a:rPr>
              <a:t> </a:t>
            </a:r>
            <a:r>
              <a:rPr lang="en-US" sz="3200" err="1">
                <a:latin typeface="Bahnschrift"/>
              </a:rPr>
              <a:t>aikana</a:t>
            </a:r>
            <a:endParaRPr lang="en-US" sz="3200">
              <a:latin typeface="Bahnschrif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FBF8-7FF3-B07B-075F-6330474DA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>
                <a:latin typeface="Bahnschrift"/>
              </a:rPr>
              <a:t>Ensimmäinen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päivä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oli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jännittävä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raskas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matkustamisesta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mutta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myös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mukava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ensivaikutelma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maasta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oli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rento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eloisa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Cerdanyola</a:t>
            </a:r>
            <a:r>
              <a:rPr lang="en-US" sz="2400">
                <a:latin typeface="Bahnschrift"/>
              </a:rPr>
              <a:t> del </a:t>
            </a:r>
            <a:r>
              <a:rPr lang="en-US" sz="2400" err="1">
                <a:latin typeface="Bahnschrift"/>
              </a:rPr>
              <a:t>vallés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oli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mielestäni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hieno</a:t>
            </a:r>
            <a:r>
              <a:rPr lang="en-US" sz="2400">
                <a:latin typeface="Bahnschrift"/>
              </a:rPr>
              <a:t> ja </a:t>
            </a:r>
            <a:r>
              <a:rPr lang="en-US" sz="2400" err="1">
                <a:latin typeface="Bahnschrift"/>
              </a:rPr>
              <a:t>rauhallinen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pieni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paikka</a:t>
            </a:r>
            <a:r>
              <a:rPr lang="en-US" sz="2400">
                <a:latin typeface="Bahnschrift"/>
              </a:rPr>
              <a:t>.</a:t>
            </a:r>
          </a:p>
          <a:p>
            <a:endParaRPr lang="en-US" sz="2400">
              <a:latin typeface="Bahnschrift"/>
            </a:endParaRPr>
          </a:p>
          <a:p>
            <a:r>
              <a:rPr lang="en-US" sz="2400" err="1">
                <a:latin typeface="Bahnschrift"/>
              </a:rPr>
              <a:t>Erilaista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Suomeen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verrattuna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oli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sää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kieli</a:t>
            </a:r>
            <a:r>
              <a:rPr lang="en-US" sz="2400">
                <a:latin typeface="Bahnschrift"/>
              </a:rPr>
              <a:t> ja </a:t>
            </a:r>
            <a:r>
              <a:rPr lang="en-US" sz="2400" err="1">
                <a:latin typeface="Bahnschrift"/>
              </a:rPr>
              <a:t>kulttuuri</a:t>
            </a:r>
            <a:r>
              <a:rPr lang="en-US" sz="2400">
                <a:latin typeface="Bahnschrift"/>
              </a:rPr>
              <a:t>.</a:t>
            </a:r>
          </a:p>
          <a:p>
            <a:endParaRPr lang="en-US" sz="2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48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Slide Background">
            <a:extLst>
              <a:ext uri="{FF2B5EF4-FFF2-40B4-BE49-F238E27FC236}">
                <a16:creationId xmlns:a16="http://schemas.microsoft.com/office/drawing/2014/main" id="{5F642B1C-ADBA-5B39-37F5-F3BE3D782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388CF4BA-41BC-FF21-844C-1F2262244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A13C7-AD5B-473F-2981-E0E7CD93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5" y="761999"/>
            <a:ext cx="3373557" cy="581810"/>
          </a:xfrm>
        </p:spPr>
        <p:txBody>
          <a:bodyPr>
            <a:normAutofit fontScale="90000"/>
          </a:bodyPr>
          <a:lstStyle/>
          <a:p>
            <a:endParaRPr lang="en-US" sz="4000"/>
          </a:p>
        </p:txBody>
      </p: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831C75FA-AE0A-6B5D-9E65-F338FBE83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5416672" cy="6858005"/>
          </a:xfrm>
          <a:prstGeom prst="rect">
            <a:avLst/>
          </a:prstGeom>
          <a:ln>
            <a:noFill/>
          </a:ln>
          <a:effectLst>
            <a:outerShdw blurRad="596900" dist="215900" dir="6600000" sx="92000" sy="92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G_3765.jpeg">
            <a:extLst>
              <a:ext uri="{FF2B5EF4-FFF2-40B4-BE49-F238E27FC236}">
                <a16:creationId xmlns:a16="http://schemas.microsoft.com/office/drawing/2014/main" id="{FBFADB59-9B7E-ACF8-F42D-F560E859C8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90" b="-3"/>
          <a:stretch>
            <a:fillRect/>
          </a:stretch>
        </p:blipFill>
        <p:spPr>
          <a:xfrm rot="5400000">
            <a:off x="-365275" y="365267"/>
            <a:ext cx="3442024" cy="2711475"/>
          </a:xfrm>
          <a:prstGeom prst="rect">
            <a:avLst/>
          </a:prstGeom>
          <a:effectLst>
            <a:outerShdw blurRad="254000" dist="139700" dir="5400000" sx="96000" sy="96000" algn="t" rotWithShape="0">
              <a:prstClr val="black">
                <a:alpha val="25000"/>
              </a:prstClr>
            </a:outerShdw>
          </a:effectLst>
        </p:spPr>
      </p:pic>
      <p:pic>
        <p:nvPicPr>
          <p:cNvPr id="5" name="Picture 4" descr="IMG_3768.jpeg">
            <a:extLst>
              <a:ext uri="{FF2B5EF4-FFF2-40B4-BE49-F238E27FC236}">
                <a16:creationId xmlns:a16="http://schemas.microsoft.com/office/drawing/2014/main" id="{5D1CF826-3C8C-1834-BBB7-ECB14C454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50" b="-3"/>
          <a:stretch>
            <a:fillRect/>
          </a:stretch>
        </p:blipFill>
        <p:spPr>
          <a:xfrm rot="5400000">
            <a:off x="2346432" y="358759"/>
            <a:ext cx="3429008" cy="2711474"/>
          </a:xfrm>
          <a:prstGeom prst="rect">
            <a:avLst/>
          </a:prstGeom>
          <a:effectLst>
            <a:outerShdw blurRad="254000" dist="190500" dir="5580000" sx="90000" sy="90000" algn="ctr" rotWithShape="0">
              <a:srgbClr val="000000">
                <a:alpha val="25000"/>
              </a:srgbClr>
            </a:outerShdw>
          </a:effectLst>
        </p:spPr>
      </p:pic>
      <p:pic>
        <p:nvPicPr>
          <p:cNvPr id="7" name="Picture 6" descr="IMG_3794.jpeg">
            <a:extLst>
              <a:ext uri="{FF2B5EF4-FFF2-40B4-BE49-F238E27FC236}">
                <a16:creationId xmlns:a16="http://schemas.microsoft.com/office/drawing/2014/main" id="{EC91B415-D39F-BECE-EC0C-4FDF1F7B38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50" b="-3"/>
          <a:stretch>
            <a:fillRect/>
          </a:stretch>
        </p:blipFill>
        <p:spPr>
          <a:xfrm rot="5400000">
            <a:off x="-358763" y="3787764"/>
            <a:ext cx="3429000" cy="2711474"/>
          </a:xfrm>
          <a:prstGeom prst="rect">
            <a:avLst/>
          </a:prstGeom>
          <a:effectLst>
            <a:outerShdw blurRad="254000" dist="139700" dir="5400000" sx="95000" sy="95000" algn="t" rotWithShape="0">
              <a:prstClr val="black">
                <a:alpha val="36000"/>
              </a:prstClr>
            </a:outerShdw>
          </a:effectLst>
        </p:spPr>
      </p:pic>
      <p:pic>
        <p:nvPicPr>
          <p:cNvPr id="6" name="Picture 5" descr="IMG_3792.jpeg">
            <a:extLst>
              <a:ext uri="{FF2B5EF4-FFF2-40B4-BE49-F238E27FC236}">
                <a16:creationId xmlns:a16="http://schemas.microsoft.com/office/drawing/2014/main" id="{AC59CEEB-6D2A-BE32-3640-105685F764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50" b="-3"/>
          <a:stretch>
            <a:fillRect/>
          </a:stretch>
        </p:blipFill>
        <p:spPr>
          <a:xfrm rot="5400000">
            <a:off x="2346435" y="3787764"/>
            <a:ext cx="3429000" cy="27114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5E784-3A36-3879-27BE-F7506137B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605" y="1498419"/>
            <a:ext cx="4687731" cy="44214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200">
                <a:latin typeface="Bahnschrift"/>
              </a:rPr>
              <a:t>3.11.oli </a:t>
            </a:r>
            <a:r>
              <a:rPr lang="en-US" sz="2200" err="1">
                <a:latin typeface="Bahnschrift"/>
              </a:rPr>
              <a:t>raskas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matkustuspäivä</a:t>
            </a:r>
            <a:r>
              <a:rPr lang="en-US" sz="2200">
                <a:latin typeface="Bahnschrift"/>
              </a:rPr>
              <a:t>, </a:t>
            </a:r>
            <a:r>
              <a:rPr lang="en-US" sz="2200" err="1">
                <a:latin typeface="Bahnschrift"/>
              </a:rPr>
              <a:t>hotelille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päästyämme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lähdimme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kiertelemään</a:t>
            </a:r>
            <a:r>
              <a:rPr lang="en-US" sz="2200">
                <a:latin typeface="Bahnschrift"/>
              </a:rPr>
              <a:t> ja </a:t>
            </a:r>
            <a:r>
              <a:rPr lang="en-US" sz="2200" err="1">
                <a:latin typeface="Bahnschrift"/>
              </a:rPr>
              <a:t>syömään</a:t>
            </a:r>
            <a:r>
              <a:rPr lang="en-US" sz="2200">
                <a:latin typeface="Bahnschrift"/>
              </a:rPr>
              <a:t>.</a:t>
            </a:r>
          </a:p>
          <a:p>
            <a:r>
              <a:rPr lang="en-US" sz="2200">
                <a:latin typeface="Bahnschrift"/>
              </a:rPr>
              <a:t>4.11. </a:t>
            </a:r>
            <a:r>
              <a:rPr lang="en-US" sz="2200" err="1">
                <a:latin typeface="Bahnschrift"/>
              </a:rPr>
              <a:t>olimme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tustumassa</a:t>
            </a:r>
            <a:r>
              <a:rPr lang="en-US" sz="2200">
                <a:latin typeface="Bahnschrift"/>
              </a:rPr>
              <a:t> Jaume </a:t>
            </a:r>
            <a:r>
              <a:rPr lang="en-US" sz="2200" err="1">
                <a:latin typeface="Bahnschrift"/>
              </a:rPr>
              <a:t>Mimó:oon</a:t>
            </a:r>
            <a:r>
              <a:rPr lang="en-US" sz="2200">
                <a:latin typeface="Bahnschrift"/>
              </a:rPr>
              <a:t> ja </a:t>
            </a:r>
            <a:r>
              <a:rPr lang="en-US" sz="2200" err="1">
                <a:latin typeface="Bahnschrift"/>
              </a:rPr>
              <a:t>Cerdanyolan</a:t>
            </a:r>
            <a:r>
              <a:rPr lang="en-US" sz="2200">
                <a:latin typeface="Bahnschrift"/>
              </a:rPr>
              <a:t> </a:t>
            </a:r>
            <a:r>
              <a:rPr lang="en-US" sz="2200" err="1">
                <a:latin typeface="Bahnschrift"/>
              </a:rPr>
              <a:t>kaupunkiin</a:t>
            </a:r>
            <a:r>
              <a:rPr lang="en-US" sz="2200">
                <a:latin typeface="Bahnschrift"/>
              </a:rPr>
              <a:t> ja </a:t>
            </a:r>
            <a:r>
              <a:rPr lang="en-US" sz="2200" err="1">
                <a:latin typeface="Bahnschrift"/>
              </a:rPr>
              <a:t>kävelimme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paljon</a:t>
            </a:r>
            <a:r>
              <a:rPr lang="en-US" sz="2200">
                <a:latin typeface="Bahnschrift"/>
              </a:rPr>
              <a:t>, </a:t>
            </a:r>
            <a:r>
              <a:rPr lang="en-US" sz="2200" err="1">
                <a:latin typeface="Bahnschrift"/>
              </a:rPr>
              <a:t>illalla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kävimme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syömässä</a:t>
            </a:r>
            <a:r>
              <a:rPr lang="en-US" sz="2200">
                <a:latin typeface="Bahnschrift"/>
              </a:rPr>
              <a:t> </a:t>
            </a:r>
            <a:r>
              <a:rPr lang="en-US" sz="2200" err="1">
                <a:latin typeface="Bahnschrift"/>
              </a:rPr>
              <a:t>Espnajalaisten</a:t>
            </a:r>
            <a:r>
              <a:rPr lang="en-US" sz="2200">
                <a:latin typeface="Bahnschrift"/>
              </a:rPr>
              <a:t> </a:t>
            </a:r>
            <a:r>
              <a:rPr lang="en-US" sz="2200" err="1">
                <a:latin typeface="Bahnschrift"/>
              </a:rPr>
              <a:t>opiskelijoiden</a:t>
            </a:r>
            <a:r>
              <a:rPr lang="en-US" sz="2200">
                <a:latin typeface="Bahnschrift"/>
              </a:rPr>
              <a:t> </a:t>
            </a:r>
            <a:r>
              <a:rPr lang="en-US" sz="2200" err="1">
                <a:latin typeface="Bahnschrift"/>
              </a:rPr>
              <a:t>kanssa</a:t>
            </a:r>
            <a:r>
              <a:rPr lang="en-US" sz="2200">
                <a:latin typeface="Bahnschrift"/>
              </a:rPr>
              <a:t>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395034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IMG_3825.JPG">
            <a:extLst>
              <a:ext uri="{FF2B5EF4-FFF2-40B4-BE49-F238E27FC236}">
                <a16:creationId xmlns:a16="http://schemas.microsoft.com/office/drawing/2014/main" id="{31EFE806-D865-51FC-52BB-878B219A2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5932"/>
          <a:stretch>
            <a:fillRect/>
          </a:stretch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8" name="Picture 7" descr="IMG_3866.JPG">
            <a:extLst>
              <a:ext uri="{FF2B5EF4-FFF2-40B4-BE49-F238E27FC236}">
                <a16:creationId xmlns:a16="http://schemas.microsoft.com/office/drawing/2014/main" id="{A2E71979-F40F-E83B-0ECF-78C24ED9C8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89" r="5" b="7292"/>
          <a:stretch>
            <a:fillRect/>
          </a:stretch>
        </p:blipFill>
        <p:spPr>
          <a:xfrm>
            <a:off x="-874" y="3474213"/>
            <a:ext cx="2970465" cy="3383268"/>
          </a:xfrm>
          <a:prstGeom prst="rect">
            <a:avLst/>
          </a:prstGeom>
        </p:spPr>
      </p:pic>
      <p:pic>
        <p:nvPicPr>
          <p:cNvPr id="5" name="Picture 4" descr="IMG_3816.jpeg">
            <a:extLst>
              <a:ext uri="{FF2B5EF4-FFF2-40B4-BE49-F238E27FC236}">
                <a16:creationId xmlns:a16="http://schemas.microsoft.com/office/drawing/2014/main" id="{2DB946EE-C154-A49E-9E80-97619B0F06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922" r="12202" b="4"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9" name="Picture 8" descr="IMG_3796.jpeg">
            <a:extLst>
              <a:ext uri="{FF2B5EF4-FFF2-40B4-BE49-F238E27FC236}">
                <a16:creationId xmlns:a16="http://schemas.microsoft.com/office/drawing/2014/main" id="{D4FB2018-884E-ACC1-91BF-46830157B2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511" r="18613" b="4"/>
          <a:stretch>
            <a:fillRect/>
          </a:stretch>
        </p:blipFill>
        <p:spPr>
          <a:xfrm>
            <a:off x="3124200" y="3474214"/>
            <a:ext cx="2971800" cy="3383268"/>
          </a:xfrm>
          <a:prstGeom prst="rect">
            <a:avLst/>
          </a:prstGeom>
        </p:spPr>
      </p:pic>
      <p:pic>
        <p:nvPicPr>
          <p:cNvPr id="6" name="Picture 5" descr="IMG_3824.jpeg">
            <a:extLst>
              <a:ext uri="{FF2B5EF4-FFF2-40B4-BE49-F238E27FC236}">
                <a16:creationId xmlns:a16="http://schemas.microsoft.com/office/drawing/2014/main" id="{0F169DA3-ABE4-6BEA-34A8-102A0B64665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4581" b="5"/>
          <a:stretch>
            <a:fillRect/>
          </a:stretch>
        </p:blipFill>
        <p:spPr>
          <a:xfrm rot="5400000">
            <a:off x="2918068" y="206923"/>
            <a:ext cx="3383280" cy="297046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FA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IMG_3810.jpeg">
            <a:extLst>
              <a:ext uri="{FF2B5EF4-FFF2-40B4-BE49-F238E27FC236}">
                <a16:creationId xmlns:a16="http://schemas.microsoft.com/office/drawing/2014/main" id="{6E142DB9-5E33-DB18-2E33-F19EB5B8398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4581" b="5"/>
          <a:stretch>
            <a:fillRect/>
          </a:stretch>
        </p:blipFill>
        <p:spPr>
          <a:xfrm rot="5400000">
            <a:off x="9014071" y="206923"/>
            <a:ext cx="3383280" cy="29704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0C088-791A-6B2B-3C71-ABC595548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3847976"/>
            <a:ext cx="5366610" cy="17587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solidFill>
                  <a:schemeClr val="bg1"/>
                </a:solidFill>
                <a:latin typeface="Bahnschrift"/>
              </a:rPr>
              <a:t>5.11.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Kävimme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rec.0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markkinoilla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Igualadassa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siellä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oli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paljon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erilaisia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kojuja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paljon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ihmisiä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ja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kova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meteli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mutta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sää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oli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lämmin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.</a:t>
            </a:r>
          </a:p>
          <a:p>
            <a:endParaRPr lang="en-US" sz="2000">
              <a:solidFill>
                <a:schemeClr val="bg1"/>
              </a:solidFill>
              <a:latin typeface="Bahnschrift"/>
            </a:endParaRPr>
          </a:p>
          <a:p>
            <a:r>
              <a:rPr lang="en-US" sz="2000">
                <a:solidFill>
                  <a:schemeClr val="bg1"/>
                </a:solidFill>
                <a:latin typeface="Bahnschrift"/>
              </a:rPr>
              <a:t>6.11.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Menimme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Barceloonaan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ensin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ostoksille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ja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sen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jälkeen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Parc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Güelliin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jossa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tehtiin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mukava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 bingo </a:t>
            </a:r>
            <a:r>
              <a:rPr lang="en-US" sz="2000" err="1">
                <a:solidFill>
                  <a:schemeClr val="bg1"/>
                </a:solidFill>
                <a:latin typeface="Bahnschrift"/>
              </a:rPr>
              <a:t>tehtävä</a:t>
            </a:r>
            <a:r>
              <a:rPr lang="en-US" sz="2000">
                <a:solidFill>
                  <a:schemeClr val="bg1"/>
                </a:solidFill>
                <a:latin typeface="Bahnschrift"/>
              </a:rPr>
              <a:t>.</a:t>
            </a:r>
            <a:endParaRPr lang="en-US" sz="2000" u="sng">
              <a:solidFill>
                <a:schemeClr val="bg1"/>
              </a:solidFill>
              <a:latin typeface="Bahnschrift"/>
            </a:endParaRPr>
          </a:p>
        </p:txBody>
      </p:sp>
    </p:spTree>
    <p:extLst>
      <p:ext uri="{BB962C8B-B14F-4D97-AF65-F5344CB8AC3E}">
        <p14:creationId xmlns:p14="http://schemas.microsoft.com/office/powerpoint/2010/main" val="225887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IMG_3851.jpeg">
            <a:extLst>
              <a:ext uri="{FF2B5EF4-FFF2-40B4-BE49-F238E27FC236}">
                <a16:creationId xmlns:a16="http://schemas.microsoft.com/office/drawing/2014/main" id="{EBC45A3D-F8AB-1CC8-81E5-300121B7D9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581" b="5"/>
          <a:stretch>
            <a:fillRect/>
          </a:stretch>
        </p:blipFill>
        <p:spPr>
          <a:xfrm rot="5400000">
            <a:off x="-206406" y="206408"/>
            <a:ext cx="3383279" cy="2970465"/>
          </a:xfrm>
          <a:prstGeom prst="rect">
            <a:avLst/>
          </a:prstGeom>
        </p:spPr>
      </p:pic>
      <p:pic>
        <p:nvPicPr>
          <p:cNvPr id="5" name="Picture 4" descr="IMG_3852.jpeg">
            <a:extLst>
              <a:ext uri="{FF2B5EF4-FFF2-40B4-BE49-F238E27FC236}">
                <a16:creationId xmlns:a16="http://schemas.microsoft.com/office/drawing/2014/main" id="{43BF887F-2D9D-3AC3-A31A-E52C9B0248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581" b="5"/>
          <a:stretch>
            <a:fillRect/>
          </a:stretch>
        </p:blipFill>
        <p:spPr>
          <a:xfrm rot="5400000">
            <a:off x="2866549" y="206406"/>
            <a:ext cx="3383278" cy="2970465"/>
          </a:xfrm>
          <a:prstGeom prst="rect">
            <a:avLst/>
          </a:prstGeom>
        </p:spPr>
      </p:pic>
      <p:pic>
        <p:nvPicPr>
          <p:cNvPr id="9" name="Picture 8" descr="IMG_3847.jpeg">
            <a:extLst>
              <a:ext uri="{FF2B5EF4-FFF2-40B4-BE49-F238E27FC236}">
                <a16:creationId xmlns:a16="http://schemas.microsoft.com/office/drawing/2014/main" id="{10441AFB-213B-EACA-B3DB-B58A491912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615"/>
          <a:stretch>
            <a:fillRect/>
          </a:stretch>
        </p:blipFill>
        <p:spPr>
          <a:xfrm rot="5400000">
            <a:off x="-207491" y="3679942"/>
            <a:ext cx="3383278" cy="2971800"/>
          </a:xfrm>
          <a:prstGeom prst="rect">
            <a:avLst/>
          </a:prstGeom>
        </p:spPr>
      </p:pic>
      <p:pic>
        <p:nvPicPr>
          <p:cNvPr id="7" name="Picture 6" descr="IMG_3868.JPG">
            <a:extLst>
              <a:ext uri="{FF2B5EF4-FFF2-40B4-BE49-F238E27FC236}">
                <a16:creationId xmlns:a16="http://schemas.microsoft.com/office/drawing/2014/main" id="{42C0CAD4-A7F7-8409-CEE4-745E0FBEBB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616"/>
          <a:stretch>
            <a:fillRect/>
          </a:stretch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8" name="Picture 7" descr="IMG_3869.JPG">
            <a:extLst>
              <a:ext uri="{FF2B5EF4-FFF2-40B4-BE49-F238E27FC236}">
                <a16:creationId xmlns:a16="http://schemas.microsoft.com/office/drawing/2014/main" id="{7B8780DE-7256-407A-BCA7-9D96B5F941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576" r="5" b="5"/>
          <a:stretch>
            <a:fillRect/>
          </a:stretch>
        </p:blipFill>
        <p:spPr>
          <a:xfrm>
            <a:off x="6146644" y="517"/>
            <a:ext cx="2970465" cy="33832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C4E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IMG_3867.JPG">
            <a:extLst>
              <a:ext uri="{FF2B5EF4-FFF2-40B4-BE49-F238E27FC236}">
                <a16:creationId xmlns:a16="http://schemas.microsoft.com/office/drawing/2014/main" id="{20A0DB0E-D85F-480F-281A-C935CDBA13C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902" r="5" b="8679"/>
          <a:stretch>
            <a:fillRect/>
          </a:stretch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8BD39-C459-1517-BAEB-D07C80294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>
                <a:solidFill>
                  <a:srgbClr val="FFFFFF"/>
                </a:solidFill>
                <a:latin typeface="Bahnschrift"/>
              </a:rPr>
              <a:t>7.11. Kävimme tutustumassa UAB campukseen ja olimme Jaume Mimó koululla.</a:t>
            </a:r>
          </a:p>
          <a:p>
            <a:endParaRPr lang="en-US" sz="1400">
              <a:solidFill>
                <a:srgbClr val="FFFFFF"/>
              </a:solidFill>
              <a:latin typeface="Bahnschrift"/>
            </a:endParaRPr>
          </a:p>
          <a:p>
            <a:r>
              <a:rPr lang="en-US" sz="1400">
                <a:solidFill>
                  <a:srgbClr val="FFFFFF"/>
                </a:solidFill>
                <a:latin typeface="Bahnschrift"/>
              </a:rPr>
              <a:t>8.11. Oli vapaapäivä ja lepäsimme myöhään hotellissa ja kävimme sant cugat ostoskeskuksessa, illalla kävimme vielä katsomassa paikallisia festivaaleja, siellä oli paljon ihmisä, kojuja ja tuli-teemaisia estityksiä.</a:t>
            </a:r>
          </a:p>
        </p:txBody>
      </p:sp>
    </p:spTree>
    <p:extLst>
      <p:ext uri="{BB962C8B-B14F-4D97-AF65-F5344CB8AC3E}">
        <p14:creationId xmlns:p14="http://schemas.microsoft.com/office/powerpoint/2010/main" val="793583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3F0C1-E018-4DD9-F9ED-BE656CCD2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latin typeface="Bahnschrift"/>
              </a:rPr>
              <a:t>8.11. Oli </a:t>
            </a:r>
            <a:r>
              <a:rPr lang="en-US" sz="2400" err="1">
                <a:latin typeface="Bahnschrift"/>
              </a:rPr>
              <a:t>lähtöpäivämme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Lentokentällä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ehdimme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vielä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käydä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shoppailemassa</a:t>
            </a:r>
            <a:r>
              <a:rPr lang="en-US" sz="2400">
                <a:latin typeface="Bahnschrift"/>
              </a:rPr>
              <a:t> ja lento </a:t>
            </a:r>
            <a:r>
              <a:rPr lang="en-US" sz="2400" err="1">
                <a:latin typeface="Bahnschrift"/>
              </a:rPr>
              <a:t>Suomeen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tuntui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pitkältä</a:t>
            </a:r>
            <a:r>
              <a:rPr lang="en-US" sz="2400">
                <a:latin typeface="Bahnschrift"/>
              </a:rPr>
              <a:t>.</a:t>
            </a:r>
            <a:r>
              <a:rPr lang="en-US" sz="2200"/>
              <a:t> </a:t>
            </a:r>
          </a:p>
        </p:txBody>
      </p:sp>
      <p:pic>
        <p:nvPicPr>
          <p:cNvPr id="4" name="Picture 3" descr="IMG_3870.JPG">
            <a:extLst>
              <a:ext uri="{FF2B5EF4-FFF2-40B4-BE49-F238E27FC236}">
                <a16:creationId xmlns:a16="http://schemas.microsoft.com/office/drawing/2014/main" id="{75B1CFD4-750C-4E53-6DB0-E8088E0962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375" r="-1" b="854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834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BCDEA-E505-1EF7-5865-86607E6B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US" sz="3200" err="1">
                <a:latin typeface="Bahnschrift"/>
              </a:rPr>
              <a:t>Paikallinen</a:t>
            </a:r>
            <a:r>
              <a:rPr lang="en-US" sz="3200">
                <a:latin typeface="Bahnschrift"/>
              </a:rPr>
              <a:t> </a:t>
            </a:r>
            <a:r>
              <a:rPr lang="en-US" sz="3200" err="1">
                <a:latin typeface="Bahnschrift"/>
              </a:rPr>
              <a:t>kulttuuri</a:t>
            </a:r>
            <a:r>
              <a:rPr lang="en-US" sz="3200">
                <a:latin typeface="Bahnschrift"/>
              </a:rPr>
              <a:t> ja </a:t>
            </a:r>
            <a:r>
              <a:rPr lang="en-US" sz="3200" err="1">
                <a:latin typeface="Bahnschrift"/>
              </a:rPr>
              <a:t>ruoka</a:t>
            </a:r>
            <a:endParaRPr lang="en-US" sz="3200">
              <a:latin typeface="Bahnschrif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1266C-54BD-F6FC-117F-1E50B981E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latin typeface="Bahnschrift"/>
              </a:rPr>
              <a:t>Uusina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makuina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kokeilin</a:t>
            </a:r>
            <a:r>
              <a:rPr lang="en-US" sz="2400">
                <a:latin typeface="Bahnschrift"/>
              </a:rPr>
              <a:t> crema </a:t>
            </a:r>
            <a:r>
              <a:rPr lang="en-US" sz="2400" err="1">
                <a:latin typeface="Bahnschrift"/>
              </a:rPr>
              <a:t>catalana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mustekala</a:t>
            </a:r>
            <a:r>
              <a:rPr lang="en-US" sz="2400">
                <a:latin typeface="Bahnschrift"/>
              </a:rPr>
              <a:t>/</a:t>
            </a:r>
            <a:r>
              <a:rPr lang="en-US" sz="2400" err="1">
                <a:latin typeface="Bahnschrift"/>
              </a:rPr>
              <a:t>simpukka</a:t>
            </a:r>
            <a:r>
              <a:rPr lang="en-US" sz="2400">
                <a:latin typeface="Bahnschrift"/>
              </a:rPr>
              <a:t> pasta.</a:t>
            </a:r>
          </a:p>
          <a:p>
            <a:pPr marL="0" indent="0">
              <a:buNone/>
            </a:pPr>
            <a:endParaRPr lang="en-US" sz="2400">
              <a:latin typeface="Bahnschrift"/>
            </a:endParaRPr>
          </a:p>
          <a:p>
            <a:r>
              <a:rPr lang="en-US" sz="2400" err="1">
                <a:latin typeface="Bahnschrift"/>
              </a:rPr>
              <a:t>Elämäntapa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suomalaisesta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erosi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siinä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että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monet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kaupat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ravintolat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ovat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kiinni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siestan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aijan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siellä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syötiin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paljon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myöhemmin</a:t>
            </a:r>
            <a:r>
              <a:rPr lang="en-US" sz="2400">
                <a:latin typeface="Bahnschrift"/>
              </a:rPr>
              <a:t>, </a:t>
            </a:r>
            <a:r>
              <a:rPr lang="en-US" sz="2400" err="1">
                <a:latin typeface="Bahnschrift"/>
              </a:rPr>
              <a:t>valoisaa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pitkään</a:t>
            </a:r>
            <a:r>
              <a:rPr lang="en-US" sz="2400">
                <a:latin typeface="Bahnschrift"/>
              </a:rPr>
              <a:t>.</a:t>
            </a:r>
          </a:p>
          <a:p>
            <a:pPr marL="0" indent="0">
              <a:buNone/>
            </a:pPr>
            <a:endParaRPr lang="en-US" sz="2400">
              <a:latin typeface="Bahnschrift"/>
            </a:endParaRPr>
          </a:p>
          <a:p>
            <a:r>
              <a:rPr lang="en-US" sz="2400" err="1">
                <a:latin typeface="Bahnschrift"/>
              </a:rPr>
              <a:t>Eniten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mieleen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reissusta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jäi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vierailu</a:t>
            </a:r>
            <a:r>
              <a:rPr lang="en-US" sz="2400">
                <a:latin typeface="Bahnschrift"/>
              </a:rPr>
              <a:t> Parc </a:t>
            </a:r>
            <a:r>
              <a:rPr lang="en-US" sz="2400" err="1">
                <a:latin typeface="Bahnschrift"/>
              </a:rPr>
              <a:t>Güell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puistoon</a:t>
            </a:r>
            <a:r>
              <a:rPr lang="en-US" sz="2400">
                <a:latin typeface="Bahnschrif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444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F24B7-48A6-5986-2F14-BD718060A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en-US" sz="3200" err="1">
                <a:latin typeface="Bahnschrift"/>
              </a:rPr>
              <a:t>Matkan</a:t>
            </a:r>
            <a:r>
              <a:rPr lang="en-US" sz="3200">
                <a:latin typeface="Bahnschrift"/>
              </a:rPr>
              <a:t> </a:t>
            </a:r>
            <a:r>
              <a:rPr lang="en-US" sz="3200" err="1">
                <a:latin typeface="Bahnschrift"/>
              </a:rPr>
              <a:t>jälkeen</a:t>
            </a:r>
            <a:r>
              <a:rPr lang="en-US" sz="320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BCCF1-036F-5A65-0A62-A3CE45C51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>
                <a:latin typeface="Bahnschrift"/>
              </a:rPr>
              <a:t>Opin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kulttuurista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että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Espanjalaiset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ovat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kovaäänisä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verrattuna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suomalaisiin</a:t>
            </a:r>
            <a:r>
              <a:rPr lang="en-US" sz="2400">
                <a:latin typeface="Bahnschrift"/>
              </a:rPr>
              <a:t>, he </a:t>
            </a:r>
            <a:r>
              <a:rPr lang="en-US" sz="2400" err="1">
                <a:latin typeface="Bahnschrift"/>
              </a:rPr>
              <a:t>ovat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myös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paljon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avoimempia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yhteilöllisempiä</a:t>
            </a:r>
            <a:r>
              <a:rPr lang="en-US" sz="2400">
                <a:latin typeface="Bahnschrift"/>
              </a:rPr>
              <a:t> ja he </a:t>
            </a:r>
            <a:r>
              <a:rPr lang="en-US" sz="2400" err="1">
                <a:latin typeface="Bahnschrift"/>
              </a:rPr>
              <a:t>ovat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aina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myöhässä</a:t>
            </a:r>
            <a:r>
              <a:rPr lang="en-US" sz="2400">
                <a:latin typeface="Bahnschrift"/>
              </a:rPr>
              <a:t>.</a:t>
            </a:r>
          </a:p>
          <a:p>
            <a:pPr marL="0" indent="0">
              <a:buNone/>
            </a:pPr>
            <a:endParaRPr lang="en-US" sz="2400">
              <a:latin typeface="Bahnschrift"/>
            </a:endParaRPr>
          </a:p>
          <a:p>
            <a:r>
              <a:rPr lang="en-US" sz="2400">
                <a:latin typeface="Bahnschrift"/>
              </a:rPr>
              <a:t>Omasta </a:t>
            </a:r>
            <a:r>
              <a:rPr lang="en-US" sz="2400" err="1">
                <a:latin typeface="Bahnschrift"/>
              </a:rPr>
              <a:t>alastani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opin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sen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että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Espanjassa</a:t>
            </a:r>
            <a:r>
              <a:rPr lang="en-US" sz="2400">
                <a:latin typeface="Bahnschrift"/>
              </a:rPr>
              <a:t> on </a:t>
            </a:r>
            <a:r>
              <a:rPr lang="en-US" sz="2400" err="1">
                <a:latin typeface="Bahnschrift"/>
              </a:rPr>
              <a:t>opinnoissa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eri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leveleitä</a:t>
            </a:r>
            <a:r>
              <a:rPr lang="en-US" sz="2400">
                <a:latin typeface="Bahnschrift"/>
              </a:rPr>
              <a:t> ja Jaume </a:t>
            </a:r>
            <a:r>
              <a:rPr lang="en-US" sz="2400" err="1">
                <a:latin typeface="Bahnschrift"/>
              </a:rPr>
              <a:t>Mimó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koulussa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ainakin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toisen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asteen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opiskelijat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opiskelevat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vasta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iltapäivisin</a:t>
            </a:r>
            <a:r>
              <a:rPr lang="en-US" sz="2400">
                <a:latin typeface="Bahnschrif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318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AECDF-1D21-0FB8-BBE1-956B96740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576" y="1842079"/>
            <a:ext cx="8959892" cy="31694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latin typeface="Bahnschrift"/>
              </a:rPr>
              <a:t>Huomioon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kannattaa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ottaa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ainakin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kulkeminen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maassa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julkinenliikenne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hieman</a:t>
            </a:r>
            <a:r>
              <a:rPr lang="en-US" sz="2400">
                <a:latin typeface="Bahnschrift"/>
              </a:rPr>
              <a:t> </a:t>
            </a:r>
            <a:r>
              <a:rPr lang="en-US" sz="2400" err="1">
                <a:latin typeface="Bahnschrift"/>
              </a:rPr>
              <a:t>monimutkaisempi</a:t>
            </a:r>
            <a:r>
              <a:rPr lang="en-US" sz="2400">
                <a:latin typeface="Bahnschrift"/>
              </a:rPr>
              <a:t> ja </a:t>
            </a:r>
            <a:r>
              <a:rPr lang="en-US" sz="2400" err="1">
                <a:latin typeface="Bahnschrift"/>
              </a:rPr>
              <a:t>kärsivällisyyttä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koska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välillä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joutuu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odottelemaan</a:t>
            </a:r>
            <a:r>
              <a:rPr lang="en-US" sz="2400">
                <a:latin typeface="Bahnschrift"/>
              </a:rPr>
              <a:t>.</a:t>
            </a:r>
          </a:p>
          <a:p>
            <a:endParaRPr lang="en-US" sz="2400">
              <a:latin typeface="Bahnschrift"/>
            </a:endParaRPr>
          </a:p>
          <a:p>
            <a:pPr marL="0" indent="0">
              <a:buNone/>
            </a:pPr>
            <a:r>
              <a:rPr lang="en-US" sz="2400" err="1">
                <a:latin typeface="Bahnschrift"/>
              </a:rPr>
              <a:t>Parhaat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muistot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olivat</a:t>
            </a:r>
            <a:endParaRPr lang="en-US" sz="2400">
              <a:latin typeface="Bahnschrift"/>
            </a:endParaRPr>
          </a:p>
          <a:p>
            <a:pPr marL="0" indent="0">
              <a:buNone/>
            </a:pPr>
            <a:r>
              <a:rPr lang="en-US" sz="2400">
                <a:latin typeface="Bahnschrift"/>
              </a:rPr>
              <a:t> -</a:t>
            </a:r>
            <a:r>
              <a:rPr lang="en-US" sz="2400" err="1">
                <a:latin typeface="Bahnschrift"/>
              </a:rPr>
              <a:t>Tutustuminen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Espanjalaisiin</a:t>
            </a:r>
            <a:endParaRPr lang="en-US" sz="2400">
              <a:latin typeface="Bahnschrift"/>
            </a:endParaRPr>
          </a:p>
          <a:p>
            <a:pPr marL="0" indent="0">
              <a:buNone/>
            </a:pPr>
            <a:r>
              <a:rPr lang="en-US" sz="2400">
                <a:latin typeface="Bahnschrift"/>
              </a:rPr>
              <a:t> -Parc </a:t>
            </a:r>
            <a:r>
              <a:rPr lang="en-US" sz="2400" err="1">
                <a:latin typeface="Bahnschrift"/>
              </a:rPr>
              <a:t>Güell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puisto</a:t>
            </a:r>
            <a:endParaRPr lang="en-US" sz="2400">
              <a:latin typeface="Bahnschrift"/>
            </a:endParaRPr>
          </a:p>
          <a:p>
            <a:pPr marL="0" indent="0">
              <a:buNone/>
            </a:pPr>
            <a:r>
              <a:rPr lang="en-US" sz="2400">
                <a:latin typeface="Bahnschrift"/>
              </a:rPr>
              <a:t> -</a:t>
            </a:r>
            <a:r>
              <a:rPr lang="en-US" sz="2400" err="1">
                <a:latin typeface="Bahnschrift"/>
              </a:rPr>
              <a:t>Yhdessäolo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ystävien</a:t>
            </a:r>
            <a:r>
              <a:rPr lang="en-US" sz="2400">
                <a:latin typeface="Bahnschrift"/>
              </a:rPr>
              <a:t> </a:t>
            </a:r>
            <a:r>
              <a:rPr lang="en-US" sz="2400" err="1">
                <a:latin typeface="Bahnschrift"/>
              </a:rPr>
              <a:t>kanssa</a:t>
            </a:r>
            <a:endParaRPr lang="en-US" sz="2400">
              <a:latin typeface="Bahnschrift"/>
            </a:endParaRPr>
          </a:p>
          <a:p>
            <a:pPr marL="0" indent="0">
              <a:buNone/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Bahnschrift"/>
            </a:endParaRPr>
          </a:p>
          <a:p>
            <a:pPr marL="0" indent="0">
              <a:buNone/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CF28071C79A14B9F22182B9B92C540" ma:contentTypeVersion="14" ma:contentTypeDescription="Create a new document." ma:contentTypeScope="" ma:versionID="dc2d486b1b5202d9ea42fa2b242b440d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5018669356a6664ef4da8e484e0aa53a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FBFA39-6F52-4B6B-ABED-FA80F46F0F01}">
  <ds:schemaRefs>
    <ds:schemaRef ds:uri="76be92a1-9c2e-45bd-bc7a-77e2bc8acba2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9c4edd6-4692-4bdc-b7c2-f7fdb8cf042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0DC16E-AAB3-4C06-A195-6C8F236786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369BA-93FA-40B5-9657-1C72B3494D7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Laajakuva</PresentationFormat>
  <Paragraphs>38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Bahnschrift</vt:lpstr>
      <vt:lpstr>Calibri</vt:lpstr>
      <vt:lpstr>Office-teema</vt:lpstr>
      <vt:lpstr>Matkapäiväkirja </vt:lpstr>
      <vt:lpstr>Ennen matkaa</vt:lpstr>
      <vt:lpstr>Matkan aikana</vt:lpstr>
      <vt:lpstr>PowerPoint-esitys</vt:lpstr>
      <vt:lpstr>PowerPoint-esitys</vt:lpstr>
      <vt:lpstr>PowerPoint-esitys</vt:lpstr>
      <vt:lpstr>PowerPoint-esitys</vt:lpstr>
      <vt:lpstr>Paikallinen kulttuuri ja ruoka</vt:lpstr>
      <vt:lpstr>Matkan jälkeen 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1</cp:revision>
  <dcterms:created xsi:type="dcterms:W3CDTF">2025-11-13T12:57:12Z</dcterms:created>
  <dcterms:modified xsi:type="dcterms:W3CDTF">2026-03-02T11:30:04Z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  <property fmtid="{D5CDD505-2E9C-101B-9397-08002B2CF9AE}" pid="3" name="MediaServiceImageTags">
    <vt:lpwstr/>
  </property>
</Properties>
</file>