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80" r:id="rId5"/>
    <p:sldId id="379" r:id="rId6"/>
    <p:sldId id="376" r:id="rId7"/>
    <p:sldId id="276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AF6A4-6124-BE83-0ED8-BF8713C0FC85}" v="78" dt="2026-01-19T12:27:19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vi Kylmälä" userId="S::suvi.kylmala@keuda.fi::e8391dc6-d51d-490e-806f-9f28be3e3736" providerId="AD" clId="Web-{2D1AF6A4-6124-BE83-0ED8-BF8713C0FC85}"/>
    <pc:docChg chg="addSld delSld modSld sldOrd">
      <pc:chgData name="Suvi Kylmälä" userId="S::suvi.kylmala@keuda.fi::e8391dc6-d51d-490e-806f-9f28be3e3736" providerId="AD" clId="Web-{2D1AF6A4-6124-BE83-0ED8-BF8713C0FC85}" dt="2026-01-19T12:27:19.261" v="88" actId="20577"/>
      <pc:docMkLst>
        <pc:docMk/>
      </pc:docMkLst>
      <pc:sldChg chg="modSp ord">
        <pc:chgData name="Suvi Kylmälä" userId="S::suvi.kylmala@keuda.fi::e8391dc6-d51d-490e-806f-9f28be3e3736" providerId="AD" clId="Web-{2D1AF6A4-6124-BE83-0ED8-BF8713C0FC85}" dt="2026-01-19T12:27:19.261" v="88" actId="20577"/>
        <pc:sldMkLst>
          <pc:docMk/>
          <pc:sldMk cId="474308612" sldId="380"/>
        </pc:sldMkLst>
        <pc:spChg chg="mod">
          <ac:chgData name="Suvi Kylmälä" userId="S::suvi.kylmala@keuda.fi::e8391dc6-d51d-490e-806f-9f28be3e3736" providerId="AD" clId="Web-{2D1AF6A4-6124-BE83-0ED8-BF8713C0FC85}" dt="2026-01-19T12:27:19.261" v="88" actId="20577"/>
          <ac:spMkLst>
            <pc:docMk/>
            <pc:sldMk cId="474308612" sldId="380"/>
            <ac:spMk id="7" creationId="{EB0FAB65-04DA-FC8A-BA62-4245B43DBE8F}"/>
          </ac:spMkLst>
        </pc:spChg>
      </pc:sldChg>
      <pc:sldChg chg="modSp add del ord replId">
        <pc:chgData name="Suvi Kylmälä" userId="S::suvi.kylmala@keuda.fi::e8391dc6-d51d-490e-806f-9f28be3e3736" providerId="AD" clId="Web-{2D1AF6A4-6124-BE83-0ED8-BF8713C0FC85}" dt="2026-01-19T12:25:51.837" v="17"/>
        <pc:sldMkLst>
          <pc:docMk/>
          <pc:sldMk cId="1447174465" sldId="381"/>
        </pc:sldMkLst>
        <pc:spChg chg="mod">
          <ac:chgData name="Suvi Kylmälä" userId="S::suvi.kylmala@keuda.fi::e8391dc6-d51d-490e-806f-9f28be3e3736" providerId="AD" clId="Web-{2D1AF6A4-6124-BE83-0ED8-BF8713C0FC85}" dt="2026-01-19T12:25:42.165" v="15" actId="20577"/>
          <ac:spMkLst>
            <pc:docMk/>
            <pc:sldMk cId="1447174465" sldId="381"/>
            <ac:spMk id="2" creationId="{6F360525-2C23-CEA3-F4B9-C83FBBD0C5B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42D6922-D878-46CC-90AB-0D35F5331E57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B9D2C7-87C0-4392-A53F-BBEBDA07FC7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609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www.if.fi%2Fyritysasiakkaat%2Filmoita-vahingosta%2Fmatkavahinko%23hoitokulut&amp;data=05%7C02%7Csuvi.kylmala%40keuda.fi%7Cb563d465fc6a40e5f9e108dcffee59e4%7Cba611cbd35cc412db52f4cb2198b6645%7C0%7C0%7C638666646448609512%7CUnknown%7CTWFpbGZsb3d8eyJFbXB0eU1hcGkiOnRydWUsIlYiOiIwLjAuMDAwMCIsIlAiOiJXaW4zMiIsIkFOIjoiTWFpbCIsIldUIjoyfQ%3D%3D%7C0%7C%7C%7C&amp;sdata=11V%2Fl7J5TAPRPYzYPyTlSplFcF8k5MUJHZIrKRbFqyc%3D&amp;reserved=0" TargetMode="External"/><Relationship Id="rId2" Type="http://schemas.openxmlformats.org/officeDocument/2006/relationships/hyperlink" Target="https://eur03.safelinks.protection.outlook.com/?url=https%3A%2F%2Fwww.if.fi%2Fyritysasiakkaat%2Filmoita-vahingosta%2Fmatkavahinko%23kartta&amp;data=05%7C02%7Csuvi.kylmala%40keuda.fi%7Cb563d465fc6a40e5f9e108dcffee59e4%7Cba611cbd35cc412db52f4cb2198b6645%7C0%7C0%7C638666646448587877%7CUnknown%7CTWFpbGZsb3d8eyJFbXB0eU1hcGkiOnRydWUsIlYiOiIwLjAuMDAwMCIsIlAiOiJXaW4zMiIsIkFOIjoiTWFpbCIsIldUIjoyfQ%3D%3D%7C0%7C%7C%7C&amp;sdata=vfwXau9XSvBHGPYO7eqsvaz8YG0K5xWcPSgLWOUVE70%3D&amp;reserved=0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www.if.fi%2Fyritysasiakkaat%2Filmoita-vahingosta%2Fmatkavahinko%23hoitokulut&amp;data=05%7C02%7Csuvi.kylmala%40keuda.fi%7Cb563d465fc6a40e5f9e108dcffee59e4%7Cba611cbd35cc412db52f4cb2198b6645%7C0%7C0%7C638666646448609512%7CUnknown%7CTWFpbGZsb3d8eyJFbXB0eU1hcGkiOnRydWUsIlYiOiIwLjAuMDAwMCIsIlAiOiJXaW4zMiIsIkFOIjoiTWFpbCIsIldUIjoyfQ%3D%3D%7C0%7C%7C%7C&amp;sdata=11V%2Fl7J5TAPRPYzYPyTlSplFcF8k5MUJHZIrKRbFqyc%3D&amp;reserved=0" TargetMode="External"/><Relationship Id="rId2" Type="http://schemas.openxmlformats.org/officeDocument/2006/relationships/hyperlink" Target="https://eur03.safelinks.protection.outlook.com/?url=https%3A%2F%2Fwww.if.fi%2Fyritysasiakkaat%2Filmoita-vahingosta%2Fmatkavahinko%23kartta&amp;data=05%7C02%7Csuvi.kylmala%40keuda.fi%7Cb563d465fc6a40e5f9e108dcffee59e4%7Cba611cbd35cc412db52f4cb2198b6645%7C0%7C0%7C638666646448587877%7CUnknown%7CTWFpbGZsb3d8eyJFbXB0eU1hcGkiOnRydWUsIlYiOiIwLjAuMDAwMCIsIlAiOiJXaW4zMiIsIkFOIjoiTWFpbCIsIldUIjoyfQ%3D%3D%7C0%7C%7C%7C&amp;sdata=vfwXau9XSvBHGPYO7eqsvaz8YG0K5xWcPSgLWOUVE70%3D&amp;reserved=0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DE947A-75E0-F271-BD49-6E2E54925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722AF210-51EB-BCA1-EA7C-F9167A21A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13">
            <a:extLst>
              <a:ext uri="{FF2B5EF4-FFF2-40B4-BE49-F238E27FC236}">
                <a16:creationId xmlns:a16="http://schemas.microsoft.com/office/drawing/2014/main" id="{20EEB791-B37C-B756-902B-485D603C8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B0FAB65-04DA-FC8A-BA62-4245B43DBE8F}"/>
              </a:ext>
            </a:extLst>
          </p:cNvPr>
          <p:cNvSpPr txBox="1"/>
          <p:nvPr/>
        </p:nvSpPr>
        <p:spPr>
          <a:xfrm>
            <a:off x="761803" y="350196"/>
            <a:ext cx="4646904" cy="1624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atin typeface="+mj-lt"/>
                <a:ea typeface="+mj-ea"/>
                <a:cs typeface="+mj-cs"/>
              </a:rPr>
              <a:t>Keuda Insurance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 err="1">
                <a:latin typeface="+mj-lt"/>
                <a:ea typeface="+mj-ea"/>
                <a:cs typeface="+mj-cs"/>
              </a:rPr>
              <a:t>Keuda</a:t>
            </a:r>
            <a:r>
              <a:rPr lang="en-US" sz="3200" b="1" dirty="0">
                <a:latin typeface="+mj-lt"/>
                <a:ea typeface="+mj-ea"/>
                <a:cs typeface="+mj-cs"/>
              </a:rPr>
              <a:t> offers the following insurance </a:t>
            </a:r>
            <a:r>
              <a:rPr lang="en-US" sz="3200" b="1">
                <a:latin typeface="+mj-lt"/>
                <a:ea typeface="+mj-ea"/>
                <a:cs typeface="+mj-cs"/>
              </a:rPr>
              <a:t>coverage to all its students</a:t>
            </a:r>
            <a:endParaRPr lang="en-US" sz="3200" b="1" dirty="0">
              <a:latin typeface="Aptos Display"/>
              <a:ea typeface="+mj-ea"/>
              <a:cs typeface="+mj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6399797-B6EC-3E13-CE75-8CD5988B2767}"/>
              </a:ext>
            </a:extLst>
          </p:cNvPr>
          <p:cNvSpPr txBox="1"/>
          <p:nvPr/>
        </p:nvSpPr>
        <p:spPr>
          <a:xfrm>
            <a:off x="761802" y="2743200"/>
            <a:ext cx="4646905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en-US" sz="1100" b="1" dirty="0"/>
              <a:t>Travel Insurance no. If SP0003353997</a:t>
            </a:r>
            <a:br>
              <a:rPr lang="en-US" sz="1100" dirty="0"/>
            </a:br>
            <a:r>
              <a:rPr lang="en-US" sz="1100" dirty="0"/>
              <a:t>Worldwide coverage</a:t>
            </a:r>
            <a:br>
              <a:rPr lang="en-US" sz="1100" dirty="0"/>
            </a:br>
            <a:r>
              <a:rPr lang="en-US" sz="1100" dirty="0"/>
              <a:t>(for unexpected illness and accident treatment costs)</a:t>
            </a:r>
          </a:p>
          <a:p>
            <a:pPr>
              <a:buNone/>
            </a:pPr>
            <a:endParaRPr lang="en-US" sz="1100" dirty="0"/>
          </a:p>
          <a:p>
            <a:pPr>
              <a:buNone/>
            </a:pPr>
            <a:r>
              <a:rPr lang="en-US" sz="1100" b="1" dirty="0"/>
              <a:t>Occupational Accident Insurance: If SP0003364149</a:t>
            </a:r>
          </a:p>
          <a:p>
            <a:pPr>
              <a:buNone/>
            </a:pPr>
            <a:endParaRPr lang="en-US" sz="1100" dirty="0"/>
          </a:p>
          <a:p>
            <a:pPr>
              <a:buNone/>
            </a:pPr>
            <a:r>
              <a:rPr lang="en-US" sz="1100" b="1" dirty="0"/>
              <a:t>Liability Insurance for Internship SP0003353997</a:t>
            </a:r>
            <a:br>
              <a:rPr lang="en-US" sz="1100" dirty="0"/>
            </a:br>
            <a:r>
              <a:rPr lang="en-US" sz="1100" dirty="0"/>
              <a:t>Note: excludes USA and Canada</a:t>
            </a:r>
          </a:p>
          <a:p>
            <a:pPr>
              <a:buNone/>
            </a:pPr>
            <a:endParaRPr lang="en-US" sz="1100" dirty="0"/>
          </a:p>
          <a:p>
            <a:pPr>
              <a:buNone/>
            </a:pPr>
            <a:r>
              <a:rPr lang="en-US" sz="1100" b="1" dirty="0"/>
              <a:t>Voluntary Accident Insurance: If SP0003353997</a:t>
            </a:r>
            <a:br>
              <a:rPr lang="en-US" sz="1100" dirty="0"/>
            </a:br>
            <a:r>
              <a:rPr lang="en-US" sz="1100" dirty="0"/>
              <a:t>Worldwide coverage</a:t>
            </a:r>
          </a:p>
          <a:p>
            <a:pPr>
              <a:buNone/>
            </a:pPr>
            <a:endParaRPr lang="en-US" sz="1100" dirty="0"/>
          </a:p>
          <a:p>
            <a:r>
              <a:rPr lang="en-US" sz="1100" b="1" dirty="0"/>
              <a:t>Note:</a:t>
            </a:r>
            <a:r>
              <a:rPr lang="en-US" sz="1100" dirty="0"/>
              <a:t> Keuda does not provide baggage insurance.</a:t>
            </a:r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Always keep all receipts and documents from clinic or hospital visits and prescriptions.</a:t>
            </a:r>
            <a:br>
              <a:rPr lang="en-US" sz="1100" dirty="0"/>
            </a:br>
            <a:r>
              <a:rPr lang="en-US" sz="1100" dirty="0"/>
              <a:t>Ask the doctor for an English-language medical report.</a:t>
            </a:r>
            <a:br>
              <a:rPr lang="en-US" sz="1100" dirty="0"/>
            </a:br>
            <a:r>
              <a:rPr lang="en-US" sz="1100" dirty="0"/>
              <a:t>Travel insurance covers the costs of both private and public healthcare.</a:t>
            </a:r>
          </a:p>
        </p:txBody>
      </p:sp>
      <p:pic>
        <p:nvPicPr>
          <p:cNvPr id="2" name="Kuva 1" descr="Kannettava tietokone kyniä silmälaseja ja kasvonaamio pöydällä">
            <a:extLst>
              <a:ext uri="{FF2B5EF4-FFF2-40B4-BE49-F238E27FC236}">
                <a16:creationId xmlns:a16="http://schemas.microsoft.com/office/drawing/2014/main" id="{897A78C9-AFFA-9FD7-3993-E0CCD7CE40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84" r="17515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E68B43BB-D0C4-6661-6FAF-558F632416D9}"/>
              </a:ext>
            </a:extLst>
          </p:cNvPr>
          <p:cNvSpPr txBox="1"/>
          <p:nvPr/>
        </p:nvSpPr>
        <p:spPr>
          <a:xfrm>
            <a:off x="155619" y="988498"/>
            <a:ext cx="6315075" cy="4109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308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D56C4-2E48-7275-4358-E78153905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1E377E8D-6103-2F1D-184A-83FF2BACD56E}"/>
              </a:ext>
            </a:extLst>
          </p:cNvPr>
          <p:cNvSpPr txBox="1"/>
          <p:nvPr/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English: </a:t>
            </a:r>
            <a:r>
              <a:rPr lang="en-US" sz="24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Keuda's</a:t>
            </a: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insurance during an international mobility period.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should I do if I need to see a doctor abroad?</a:t>
            </a:r>
            <a:endParaRPr lang="fi-FI" sz="2400" b="1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0C16095-ADD2-14BE-3780-4594291AA07B}"/>
              </a:ext>
            </a:extLst>
          </p:cNvPr>
          <p:cNvSpPr txBox="1"/>
          <p:nvPr/>
        </p:nvSpPr>
        <p:spPr>
          <a:xfrm>
            <a:off x="838200" y="1825625"/>
            <a:ext cx="6787551" cy="45751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1200" b="1" dirty="0"/>
              <a:t>If you get sick during your mobility period and need to see a doctor, first contact this number:</a:t>
            </a:r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b="1" dirty="0"/>
              <a:t>+358 10 19 19 99</a:t>
            </a:r>
          </a:p>
          <a:p>
            <a:pPr>
              <a:buNone/>
            </a:pPr>
            <a:br>
              <a:rPr lang="en-US" sz="1200" dirty="0"/>
            </a:br>
            <a:r>
              <a:rPr lang="en-US" sz="1200" dirty="0"/>
              <a:t>(if it’s an acute emergency, the general emergency number in Europe is </a:t>
            </a:r>
            <a:r>
              <a:rPr lang="en-US" sz="1200" b="1" dirty="0"/>
              <a:t>112</a:t>
            </a:r>
            <a:r>
              <a:rPr lang="en-US" sz="1200" dirty="0"/>
              <a:t>)</a:t>
            </a:r>
          </a:p>
          <a:p>
            <a:pPr>
              <a:buNone/>
            </a:pPr>
            <a:r>
              <a:rPr lang="en-US" sz="1200" dirty="0"/>
              <a:t>You will receive service in Finnish 24/7 at this number.</a:t>
            </a:r>
          </a:p>
          <a:p>
            <a:pPr>
              <a:buNone/>
            </a:pPr>
            <a:br>
              <a:rPr lang="en-US" sz="1200" dirty="0"/>
            </a:br>
            <a:r>
              <a:rPr lang="en-US" sz="1200" dirty="0"/>
              <a:t>When calling, mention that you are studying at </a:t>
            </a:r>
            <a:r>
              <a:rPr lang="en-US" sz="1200" b="1" dirty="0"/>
              <a:t>Keuda – </a:t>
            </a:r>
            <a:r>
              <a:rPr lang="en-US" sz="1200" b="1" dirty="0" err="1"/>
              <a:t>Keski-Uudenmaan</a:t>
            </a:r>
            <a:r>
              <a:rPr lang="en-US" sz="1200" b="1" dirty="0"/>
              <a:t> </a:t>
            </a:r>
            <a:r>
              <a:rPr lang="en-US" sz="1200" b="1" dirty="0" err="1"/>
              <a:t>koulutuskuntayhtymä</a:t>
            </a:r>
            <a:r>
              <a:rPr lang="en-US" sz="1200" b="1" dirty="0"/>
              <a:t>, </a:t>
            </a:r>
            <a:r>
              <a:rPr lang="en-US" sz="1200" dirty="0"/>
              <a:t>and provide the </a:t>
            </a:r>
            <a:r>
              <a:rPr lang="en-US" sz="1200" b="1" dirty="0"/>
              <a:t>insurance number: SP3353997</a:t>
            </a:r>
            <a:r>
              <a:rPr lang="en-US" sz="1200" dirty="0"/>
              <a:t>.</a:t>
            </a:r>
          </a:p>
          <a:p>
            <a:pPr>
              <a:buNone/>
            </a:pPr>
            <a:r>
              <a:rPr lang="en-US" sz="1200" dirty="0"/>
              <a:t>They will assist you, for example, with getting hospital treatment, organizing care and possible payment guarantees, and arranging potential repatriation if needed.</a:t>
            </a:r>
          </a:p>
          <a:p>
            <a:pPr>
              <a:buNone/>
            </a:pPr>
            <a:br>
              <a:rPr lang="en-US" sz="1200" dirty="0"/>
            </a:br>
            <a:r>
              <a:rPr lang="en-US" sz="1200" dirty="0"/>
              <a:t>You can also go directly to a public or private healthcare provider.</a:t>
            </a:r>
          </a:p>
          <a:p>
            <a:pPr>
              <a:buNone/>
            </a:pPr>
            <a:r>
              <a:rPr lang="en-US" sz="1200" dirty="0"/>
              <a:t>Show your </a:t>
            </a:r>
            <a:r>
              <a:rPr lang="en-US" sz="1200" b="1" dirty="0"/>
              <a:t>European Health Insurance Card</a:t>
            </a:r>
            <a:r>
              <a:rPr lang="en-US" sz="1200" dirty="0"/>
              <a:t> at the doctor.</a:t>
            </a:r>
          </a:p>
          <a:p>
            <a:pPr>
              <a:buNone/>
            </a:pPr>
            <a:br>
              <a:rPr lang="en-US" sz="1200" dirty="0"/>
            </a:br>
            <a:r>
              <a:rPr lang="en-US" sz="1200" b="1" dirty="0"/>
              <a:t>Pay the expenses yourself and keep copies of the receipts.</a:t>
            </a:r>
            <a:r>
              <a:rPr lang="en-US" sz="1200" dirty="0"/>
              <a:t> Request an </a:t>
            </a:r>
            <a:r>
              <a:rPr lang="en-US" sz="1200" b="1" dirty="0"/>
              <a:t>English-language medical report.</a:t>
            </a:r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dirty="0"/>
              <a:t>You can apply for reimbursement from the insurance company later with the receipts, together with the international office of Keuda.</a:t>
            </a:r>
          </a:p>
          <a:p>
            <a:pPr>
              <a:buNone/>
            </a:pPr>
            <a:r>
              <a:rPr lang="en-US" sz="1200" dirty="0">
                <a:hlinkClick r:id="rId2"/>
              </a:rPr>
              <a:t>Check the map </a:t>
            </a:r>
            <a:r>
              <a:rPr lang="en-US" sz="1200" dirty="0"/>
              <a:t>for the nearest recommended healthcare provider by IF.</a:t>
            </a:r>
            <a:br>
              <a:rPr lang="en-US" sz="1200" dirty="0"/>
            </a:br>
            <a:r>
              <a:rPr lang="en-US" sz="1200" dirty="0"/>
              <a:t>More information on what to do can be found on </a:t>
            </a:r>
            <a:r>
              <a:rPr lang="en-US" sz="1200" dirty="0">
                <a:hlinkClick r:id="rId3"/>
              </a:rPr>
              <a:t>IF’s website.</a:t>
            </a:r>
            <a:endParaRPr lang="en-US" sz="1200" dirty="0"/>
          </a:p>
          <a:p>
            <a:r>
              <a:rPr lang="en-US" sz="1200" b="1" dirty="0"/>
              <a:t>Also inform your workplace, your contact person at the destination, and the international office about your illness as soon as possible.</a:t>
            </a:r>
            <a:endParaRPr lang="en-US" sz="1200" dirty="0"/>
          </a:p>
          <a:p>
            <a:endParaRPr lang="fi-FI" sz="1200" dirty="0">
              <a:latin typeface="Aptos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i-FI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i-FI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5DCAD30-BE19-2972-F47E-3AD4A24EE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" b="1737"/>
          <a:stretch/>
        </p:blipFill>
        <p:spPr>
          <a:xfrm>
            <a:off x="7539593" y="1690688"/>
            <a:ext cx="4244286" cy="4244286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4437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B233B-59D2-A75C-124E-EAD48B76E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962BEFF-478A-9C0C-2D4E-E12732A31A73}"/>
              </a:ext>
            </a:extLst>
          </p:cNvPr>
          <p:cNvSpPr txBox="1"/>
          <p:nvPr/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i-FI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</a:t>
            </a:r>
            <a:r>
              <a:rPr lang="fi-FI" sz="24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Finnish</a:t>
            </a:r>
            <a:r>
              <a:rPr lang="fi-FI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i-FI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Keudan v</a:t>
            </a:r>
            <a:r>
              <a:rPr lang="fi-FI" sz="24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akuutus kansainvälisellä jaksolla.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i-FI" sz="24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Mitä teen, jos tarvitsen käydä lääkärissä ulkomailla?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BC9B2F4-0C69-E71A-9D8F-A88B10CB8C27}"/>
              </a:ext>
            </a:extLst>
          </p:cNvPr>
          <p:cNvSpPr txBox="1"/>
          <p:nvPr/>
        </p:nvSpPr>
        <p:spPr>
          <a:xfrm>
            <a:off x="838200" y="1825625"/>
            <a:ext cx="6315075" cy="41093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fi-FI" sz="1200" dirty="0">
              <a:ea typeface="+mn-lt"/>
              <a:cs typeface="+mn-lt"/>
            </a:endParaRPr>
          </a:p>
          <a:p>
            <a:r>
              <a:rPr lang="fi-FI" sz="1200" dirty="0">
                <a:ea typeface="+mn-lt"/>
                <a:cs typeface="+mn-lt"/>
              </a:rPr>
              <a:t>J</a:t>
            </a:r>
            <a:r>
              <a:rPr lang="fi-FI" sz="1200" dirty="0">
                <a:effectLst/>
                <a:ea typeface="+mn-lt"/>
                <a:cs typeface="+mn-lt"/>
              </a:rPr>
              <a:t>os sairastut jaksollasi ja tarvitset lääkärikäyntiä, ota ensin yhteyttä tähän numeroon:</a:t>
            </a:r>
            <a:endParaRPr lang="fi-FI" dirty="0">
              <a:ea typeface="+mn-lt"/>
              <a:cs typeface="+mn-lt"/>
            </a:endParaRPr>
          </a:p>
          <a:p>
            <a:r>
              <a:rPr lang="fi-FI" sz="1200" u="sng" dirty="0">
                <a:ea typeface="+mn-lt"/>
                <a:cs typeface="+mn-lt"/>
              </a:rPr>
              <a:t>+358 10 19 19 99</a:t>
            </a:r>
          </a:p>
          <a:p>
            <a:endParaRPr lang="fi-FI" sz="1200" u="sng" dirty="0">
              <a:effectLst/>
              <a:ea typeface="+mn-lt"/>
              <a:cs typeface="+mn-lt"/>
            </a:endParaRPr>
          </a:p>
          <a:p>
            <a:r>
              <a:rPr lang="fi-FI" sz="1200" dirty="0">
                <a:effectLst/>
                <a:ea typeface="+mn-lt"/>
                <a:cs typeface="+mn-lt"/>
              </a:rPr>
              <a:t>(jos on akuutti hätätapaus, yleinen hätänumero Euroopassa on 112)</a:t>
            </a:r>
            <a:endParaRPr lang="fi-FI" dirty="0">
              <a:ea typeface="+mn-lt"/>
              <a:cs typeface="+mn-lt"/>
            </a:endParaRPr>
          </a:p>
          <a:p>
            <a:endParaRPr lang="fi-FI" dirty="0">
              <a:ea typeface="+mn-lt"/>
              <a:cs typeface="+mn-lt"/>
            </a:endParaRPr>
          </a:p>
          <a:p>
            <a:pPr marL="285750" lvl="0" indent="-285750">
              <a:buFont typeface="Arial"/>
              <a:buChar char="•"/>
            </a:pPr>
            <a:r>
              <a:rPr lang="fi-FI" sz="1200" dirty="0">
                <a:effectLst/>
                <a:ea typeface="+mn-lt"/>
                <a:cs typeface="+mn-lt"/>
              </a:rPr>
              <a:t>saat numerosta suomenkielistä palvelua 24/7</a:t>
            </a:r>
            <a:endParaRPr lang="fi-FI" dirty="0">
              <a:ea typeface="+mn-lt"/>
              <a:cs typeface="+mn-lt"/>
            </a:endParaRPr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</a:pPr>
            <a:r>
              <a:rPr lang="fi-FI" sz="1200" dirty="0">
                <a:effectLst/>
                <a:ea typeface="+mn-lt"/>
                <a:cs typeface="+mn-lt"/>
              </a:rPr>
              <a:t>soittaessasi numeroon mainitse, että opiskelet</a:t>
            </a:r>
            <a:r>
              <a:rPr lang="fi-FI" sz="1200" b="1" dirty="0">
                <a:effectLst/>
                <a:ea typeface="+mn-lt"/>
                <a:cs typeface="+mn-lt"/>
              </a:rPr>
              <a:t> Keski-Uudenmaan koulutuskuntayhtymässä, </a:t>
            </a:r>
            <a:r>
              <a:rPr lang="fi-FI" sz="1200" b="1" dirty="0" err="1">
                <a:effectLst/>
                <a:ea typeface="+mn-lt"/>
                <a:cs typeface="+mn-lt"/>
              </a:rPr>
              <a:t>Keudassa</a:t>
            </a:r>
            <a:r>
              <a:rPr lang="fi-FI" sz="1200" b="1" dirty="0">
                <a:effectLst/>
                <a:ea typeface="+mn-lt"/>
                <a:cs typeface="+mn-lt"/>
              </a:rPr>
              <a:t> ja vakuutusnumero: SP3353997</a:t>
            </a:r>
            <a:endParaRPr lang="fi-FI" dirty="0">
              <a:ea typeface="+mn-lt"/>
              <a:cs typeface="+mn-lt"/>
            </a:endParaRPr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</a:pPr>
            <a:r>
              <a:rPr lang="fi-FI" sz="1200" dirty="0">
                <a:effectLst/>
                <a:ea typeface="+mn-lt"/>
                <a:cs typeface="+mn-lt"/>
              </a:rPr>
              <a:t>auttavat mm. sairaalahoitoon pääsemiseksi, hoidon ja mahdollisen maksusitoumusten järjestämisessä</a:t>
            </a:r>
            <a:r>
              <a:rPr lang="fi-FI" sz="1200" dirty="0">
                <a:ea typeface="+mn-lt"/>
                <a:cs typeface="+mn-lt"/>
              </a:rPr>
              <a:t> sekä</a:t>
            </a:r>
            <a:r>
              <a:rPr lang="fi-FI" sz="1200" dirty="0">
                <a:effectLst/>
                <a:ea typeface="+mn-lt"/>
                <a:cs typeface="+mn-lt"/>
              </a:rPr>
              <a:t> mahdollisissa kotiinkuljetuksissa.</a:t>
            </a:r>
            <a:endParaRPr lang="fi-FI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  <a:tabLst>
                <a:tab pos="457200" algn="l"/>
              </a:tabLst>
            </a:pPr>
            <a:r>
              <a:rPr lang="fi-FI" sz="1200" dirty="0">
                <a:ea typeface="+mn-lt"/>
                <a:cs typeface="+mn-lt"/>
              </a:rPr>
              <a:t>voit myös suoraan hakeutua hoitoon julkiselle tai yksityiselle palveluntarjoajalle. </a:t>
            </a:r>
            <a:endParaRPr lang="fi-FI" dirty="0"/>
          </a:p>
          <a:p>
            <a:pPr marL="285750" indent="-285750">
              <a:buFont typeface="Arial"/>
              <a:buChar char="•"/>
              <a:tabLst>
                <a:tab pos="457200" algn="l"/>
              </a:tabLst>
            </a:pPr>
            <a:r>
              <a:rPr lang="fi-FI" sz="1200" dirty="0">
                <a:ea typeface="+mn-lt"/>
                <a:cs typeface="+mn-lt"/>
              </a:rPr>
              <a:t>näytä lääkärissä eurooppalainen sairaanhoitokortti</a:t>
            </a:r>
            <a:endParaRPr lang="fi-FI" dirty="0"/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</a:pPr>
            <a:r>
              <a:rPr lang="fi-FI" sz="1200" dirty="0">
                <a:ea typeface="+mn-lt"/>
                <a:cs typeface="+mn-lt"/>
              </a:rPr>
              <a:t>m</a:t>
            </a:r>
            <a:r>
              <a:rPr lang="fi-FI" sz="1200" dirty="0">
                <a:effectLst/>
                <a:ea typeface="+mn-lt"/>
                <a:cs typeface="+mn-lt"/>
              </a:rPr>
              <a:t>aksa kulut ja ota kuittikopiot. Pyydä englanninkielinen </a:t>
            </a:r>
            <a:r>
              <a:rPr lang="fi-FI" sz="1200" dirty="0">
                <a:ea typeface="+mn-lt"/>
                <a:cs typeface="+mn-lt"/>
              </a:rPr>
              <a:t>potilaskertomus. </a:t>
            </a:r>
            <a:endParaRPr lang="fi-FI" dirty="0">
              <a:ea typeface="+mn-lt"/>
              <a:cs typeface="+mn-lt"/>
            </a:endParaRPr>
          </a:p>
          <a:p>
            <a:pPr marL="285750" lvl="0" indent="-285750">
              <a:buFont typeface="Arial"/>
              <a:buChar char="•"/>
              <a:tabLst>
                <a:tab pos="457200" algn="l"/>
              </a:tabLst>
            </a:pPr>
            <a:r>
              <a:rPr lang="fi-FI" sz="1200" dirty="0">
                <a:ea typeface="+mn-lt"/>
                <a:cs typeface="+mn-lt"/>
              </a:rPr>
              <a:t>h</a:t>
            </a:r>
            <a:r>
              <a:rPr lang="fi-FI" sz="1200" dirty="0">
                <a:effectLst/>
                <a:ea typeface="+mn-lt"/>
                <a:cs typeface="+mn-lt"/>
              </a:rPr>
              <a:t>aet kulut takaisin vakuutusyhtiöltä kuitteja vastaan jälkikäteen yhdessä </a:t>
            </a:r>
            <a:r>
              <a:rPr lang="fi-FI" sz="1200" dirty="0" err="1">
                <a:effectLst/>
                <a:ea typeface="+mn-lt"/>
                <a:cs typeface="+mn-lt"/>
              </a:rPr>
              <a:t>kv</a:t>
            </a:r>
            <a:r>
              <a:rPr lang="fi-FI" sz="1200" dirty="0">
                <a:effectLst/>
                <a:ea typeface="+mn-lt"/>
                <a:cs typeface="+mn-lt"/>
              </a:rPr>
              <a:t>-toimiston kanssa.  </a:t>
            </a:r>
            <a:endParaRPr lang="fi-FI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fi-FI" sz="1200" u="sng" dirty="0">
                <a:effectLst/>
                <a:ea typeface="+mn-lt"/>
                <a:cs typeface="+mn-lt"/>
                <a:hlinkClick r:id="rId2"/>
              </a:rPr>
              <a:t>Katso kartasta</a:t>
            </a:r>
            <a:r>
              <a:rPr lang="fi-FI" sz="1200" dirty="0">
                <a:effectLst/>
                <a:ea typeface="+mn-lt"/>
                <a:cs typeface="+mn-lt"/>
              </a:rPr>
              <a:t> lähin </a:t>
            </a:r>
            <a:r>
              <a:rPr lang="fi-FI" sz="1200" dirty="0" err="1">
                <a:effectLst/>
                <a:ea typeface="+mn-lt"/>
                <a:cs typeface="+mn-lt"/>
              </a:rPr>
              <a:t>IF:in</a:t>
            </a:r>
            <a:r>
              <a:rPr lang="fi-FI" sz="1200" dirty="0">
                <a:effectLst/>
                <a:ea typeface="+mn-lt"/>
                <a:cs typeface="+mn-lt"/>
              </a:rPr>
              <a:t> suosittelema hoitopaikka</a:t>
            </a:r>
            <a:endParaRPr lang="fi-FI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fi-FI" sz="1200" u="sng" dirty="0">
                <a:effectLst/>
                <a:ea typeface="+mn-lt"/>
                <a:cs typeface="+mn-lt"/>
                <a:hlinkClick r:id="rId3"/>
              </a:rPr>
              <a:t>Katso</a:t>
            </a:r>
            <a:r>
              <a:rPr lang="fi-FI" sz="1200" dirty="0">
                <a:effectLst/>
                <a:ea typeface="+mn-lt"/>
                <a:cs typeface="+mn-lt"/>
              </a:rPr>
              <a:t> infoa miten toimia Ifin sivuilta</a:t>
            </a:r>
            <a:endParaRPr lang="fi-FI" dirty="0">
              <a:ea typeface="+mn-lt"/>
              <a:cs typeface="+mn-lt"/>
            </a:endParaRPr>
          </a:p>
          <a:p>
            <a:pPr lvl="1"/>
            <a:endParaRPr lang="fi-FI" dirty="0">
              <a:ea typeface="+mn-lt"/>
              <a:cs typeface="+mn-lt"/>
            </a:endParaRPr>
          </a:p>
          <a:p>
            <a:pPr lvl="1"/>
            <a:r>
              <a:rPr lang="fi-FI" sz="1200" dirty="0">
                <a:effectLst/>
                <a:ea typeface="+mn-lt"/>
                <a:cs typeface="+mn-lt"/>
              </a:rPr>
              <a:t>Infoa sairastumisestasi myös </a:t>
            </a:r>
            <a:r>
              <a:rPr lang="fi-FI" sz="1200" b="1" dirty="0">
                <a:effectLst/>
                <a:ea typeface="+mn-lt"/>
                <a:cs typeface="+mn-lt"/>
              </a:rPr>
              <a:t>työpaikkaa</a:t>
            </a:r>
            <a:r>
              <a:rPr lang="fi-FI" sz="1200" b="1" dirty="0">
                <a:ea typeface="+mn-lt"/>
                <a:cs typeface="+mn-lt"/>
              </a:rPr>
              <a:t>, kohteen yhteyshenkilöä</a:t>
            </a:r>
            <a:r>
              <a:rPr lang="fi-FI" sz="1200" b="1" dirty="0">
                <a:effectLst/>
                <a:ea typeface="+mn-lt"/>
                <a:cs typeface="+mn-lt"/>
              </a:rPr>
              <a:t> ja </a:t>
            </a:r>
            <a:r>
              <a:rPr lang="fi-FI" sz="1200" b="1" dirty="0" err="1">
                <a:effectLst/>
                <a:ea typeface="+mn-lt"/>
                <a:cs typeface="+mn-lt"/>
              </a:rPr>
              <a:t>kv</a:t>
            </a:r>
            <a:r>
              <a:rPr lang="fi-FI" sz="1200" b="1" dirty="0">
                <a:effectLst/>
                <a:ea typeface="+mn-lt"/>
                <a:cs typeface="+mn-lt"/>
              </a:rPr>
              <a:t>-toimistoa</a:t>
            </a:r>
            <a:r>
              <a:rPr lang="fi-FI" sz="1200" dirty="0">
                <a:effectLst/>
                <a:ea typeface="+mn-lt"/>
                <a:cs typeface="+mn-lt"/>
              </a:rPr>
              <a:t> niin pian kuin pystyt.  </a:t>
            </a:r>
            <a:endParaRPr lang="fi-FI" dirty="0">
              <a:ea typeface="+mn-lt"/>
              <a:cs typeface="+mn-lt"/>
            </a:endParaRPr>
          </a:p>
          <a:p>
            <a:endParaRPr lang="fi-FI" sz="1200" dirty="0">
              <a:latin typeface="Aptos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i-FI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i-FI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91280AD-44D9-FF0D-0FAB-25B4A08F8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" b="1737"/>
          <a:stretch/>
        </p:blipFill>
        <p:spPr>
          <a:xfrm>
            <a:off x="7539593" y="1690688"/>
            <a:ext cx="4244286" cy="4244286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2043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1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3C3832A-07B8-B896-8C84-036B681A1D38}"/>
              </a:ext>
            </a:extLst>
          </p:cNvPr>
          <p:cNvSpPr txBox="1"/>
          <p:nvPr/>
        </p:nvSpPr>
        <p:spPr>
          <a:xfrm>
            <a:off x="761803" y="350196"/>
            <a:ext cx="4646904" cy="1624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atin typeface="+mj-lt"/>
                <a:ea typeface="+mj-ea"/>
                <a:cs typeface="+mj-cs"/>
              </a:rPr>
              <a:t>Keudan</a:t>
            </a:r>
            <a:r>
              <a:rPr lang="en-US" sz="4000" b="1" dirty="0">
                <a:latin typeface="+mj-lt"/>
                <a:ea typeface="+mj-ea"/>
                <a:cs typeface="+mj-cs"/>
              </a:rPr>
              <a:t> </a:t>
            </a:r>
            <a:r>
              <a:rPr lang="en-US" sz="4000" b="1" dirty="0" err="1">
                <a:latin typeface="+mj-lt"/>
                <a:ea typeface="+mj-ea"/>
                <a:cs typeface="+mj-cs"/>
              </a:rPr>
              <a:t>vakuutus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>
              <a:latin typeface="+mj-lt"/>
              <a:ea typeface="+mj-ea"/>
              <a:cs typeface="+mj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1E7C107-F225-C33F-AEAF-3BA4A8BC0561}"/>
              </a:ext>
            </a:extLst>
          </p:cNvPr>
          <p:cNvSpPr txBox="1"/>
          <p:nvPr/>
        </p:nvSpPr>
        <p:spPr>
          <a:xfrm>
            <a:off x="761802" y="2743200"/>
            <a:ext cx="4646905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effectLst/>
              </a:rPr>
              <a:t>Matkavakuutus</a:t>
            </a:r>
            <a:r>
              <a:rPr lang="en-US" sz="1100" b="1" dirty="0">
                <a:effectLst/>
              </a:rPr>
              <a:t> no. If SP0003353997</a:t>
            </a:r>
            <a:r>
              <a:rPr lang="en-US" sz="1100" dirty="0">
                <a:effectLst/>
              </a:rPr>
              <a:t> </a:t>
            </a:r>
            <a:r>
              <a:rPr lang="en-US" sz="1100" dirty="0" err="1">
                <a:effectLst/>
              </a:rPr>
              <a:t>kaikkialla</a:t>
            </a:r>
            <a:r>
              <a:rPr lang="en-US" sz="1100" dirty="0">
                <a:effectLst/>
              </a:rPr>
              <a:t> </a:t>
            </a:r>
            <a:r>
              <a:rPr lang="en-US" sz="1100" dirty="0" err="1">
                <a:effectLst/>
              </a:rPr>
              <a:t>maailmassa</a:t>
            </a:r>
            <a:endParaRPr lang="en-US" sz="1100" dirty="0">
              <a:effectLst/>
            </a:endParaRPr>
          </a:p>
          <a:p>
            <a:pPr marL="571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 (</a:t>
            </a:r>
            <a:r>
              <a:rPr lang="en-US" sz="1100" dirty="0" err="1"/>
              <a:t>odottamattoman</a:t>
            </a:r>
            <a:r>
              <a:rPr lang="en-US" sz="1100" dirty="0"/>
              <a:t> </a:t>
            </a:r>
            <a:r>
              <a:rPr lang="en-US" sz="1100" dirty="0" err="1"/>
              <a:t>sairauden</a:t>
            </a:r>
            <a:r>
              <a:rPr lang="en-US" sz="1100" dirty="0"/>
              <a:t> ja </a:t>
            </a:r>
            <a:r>
              <a:rPr lang="en-US" sz="1100" dirty="0" err="1"/>
              <a:t>tapaturman</a:t>
            </a:r>
            <a:r>
              <a:rPr lang="en-US" sz="1100" dirty="0"/>
              <a:t> </a:t>
            </a:r>
            <a:r>
              <a:rPr lang="en-US" sz="1100" dirty="0" err="1"/>
              <a:t>hoitokulut</a:t>
            </a:r>
            <a:r>
              <a:rPr lang="en-US" sz="1100" dirty="0"/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effectLst/>
              </a:rPr>
              <a:t>Työtapaturmavakuutus</a:t>
            </a:r>
            <a:r>
              <a:rPr lang="en-US" sz="1100" b="1" dirty="0">
                <a:effectLst/>
              </a:rPr>
              <a:t>: If SP0003364149 </a:t>
            </a:r>
            <a:endParaRPr lang="en-US" sz="1100" dirty="0">
              <a:effectLst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effectLst/>
              </a:rPr>
              <a:t>Työharjoitteluvastuu</a:t>
            </a:r>
            <a:r>
              <a:rPr lang="en-US" sz="1100" b="1" dirty="0">
                <a:effectLst/>
              </a:rPr>
              <a:t> SP0003353997</a:t>
            </a:r>
            <a:r>
              <a:rPr lang="en-US" sz="1100" dirty="0">
                <a:effectLst/>
              </a:rPr>
              <a:t> </a:t>
            </a:r>
            <a:r>
              <a:rPr lang="en-US" sz="1100" dirty="0" err="1">
                <a:effectLst/>
              </a:rPr>
              <a:t>huom</a:t>
            </a:r>
            <a:r>
              <a:rPr lang="en-US" sz="1100" dirty="0">
                <a:effectLst/>
              </a:rPr>
              <a:t>: </a:t>
            </a:r>
            <a:r>
              <a:rPr lang="en-US" sz="1100" dirty="0" err="1">
                <a:effectLst/>
              </a:rPr>
              <a:t>poislukien</a:t>
            </a:r>
            <a:r>
              <a:rPr lang="en-US" sz="1100" dirty="0">
                <a:effectLst/>
              </a:rPr>
              <a:t> USA ja Kanada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effectLst/>
              </a:rPr>
              <a:t>Vapaaehtoinen</a:t>
            </a:r>
            <a:r>
              <a:rPr lang="en-US" sz="1100" b="1" dirty="0">
                <a:effectLst/>
              </a:rPr>
              <a:t> </a:t>
            </a:r>
            <a:r>
              <a:rPr lang="en-US" sz="1100" b="1" dirty="0" err="1">
                <a:effectLst/>
              </a:rPr>
              <a:t>tapaturmavakuutus</a:t>
            </a:r>
            <a:r>
              <a:rPr lang="en-US" sz="1100" b="1" dirty="0">
                <a:effectLst/>
              </a:rPr>
              <a:t>: If SP0003353997</a:t>
            </a:r>
            <a:r>
              <a:rPr lang="en-US" sz="1100" dirty="0">
                <a:effectLst/>
              </a:rPr>
              <a:t> </a:t>
            </a:r>
            <a:r>
              <a:rPr lang="en-US" sz="1100" dirty="0" err="1">
                <a:effectLst/>
              </a:rPr>
              <a:t>kaikkialla</a:t>
            </a:r>
            <a:r>
              <a:rPr lang="en-US" sz="1100" dirty="0">
                <a:effectLst/>
              </a:rPr>
              <a:t> </a:t>
            </a:r>
            <a:r>
              <a:rPr lang="en-US" sz="1100" dirty="0" err="1">
                <a:effectLst/>
              </a:rPr>
              <a:t>maailmassa</a:t>
            </a:r>
            <a:endParaRPr lang="en-US" sz="1100" dirty="0">
              <a:effectLst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Huom. Keuda </a:t>
            </a:r>
            <a:r>
              <a:rPr lang="en-US" sz="1100" dirty="0" err="1"/>
              <a:t>ei</a:t>
            </a:r>
            <a:r>
              <a:rPr lang="en-US" sz="1100" dirty="0"/>
              <a:t> </a:t>
            </a:r>
            <a:r>
              <a:rPr lang="en-US" sz="1100" dirty="0" err="1"/>
              <a:t>tarjoa</a:t>
            </a:r>
            <a:r>
              <a:rPr lang="en-US" sz="1100" dirty="0"/>
              <a:t> </a:t>
            </a:r>
            <a:r>
              <a:rPr lang="en-US" sz="1100" dirty="0" err="1"/>
              <a:t>matkatavaravakuutusta</a:t>
            </a:r>
            <a:endParaRPr lang="en-US" sz="1100" dirty="0"/>
          </a:p>
          <a:p>
            <a:pPr marL="571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571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/>
              <a:t>Ota </a:t>
            </a:r>
            <a:r>
              <a:rPr lang="en-US" sz="1100" b="1" dirty="0" err="1"/>
              <a:t>aina</a:t>
            </a:r>
            <a:r>
              <a:rPr lang="en-US" sz="1100" b="1" dirty="0"/>
              <a:t> </a:t>
            </a:r>
            <a:r>
              <a:rPr lang="en-US" sz="1100" b="1" dirty="0" err="1"/>
              <a:t>kaikki</a:t>
            </a:r>
            <a:r>
              <a:rPr lang="en-US" sz="1100" b="1" dirty="0"/>
              <a:t> </a:t>
            </a:r>
            <a:r>
              <a:rPr lang="en-US" sz="1100" b="1" dirty="0" err="1"/>
              <a:t>kuitit</a:t>
            </a:r>
            <a:r>
              <a:rPr lang="en-US" sz="1100" b="1" dirty="0"/>
              <a:t> ja </a:t>
            </a:r>
            <a:r>
              <a:rPr lang="en-US" sz="1100" b="1" dirty="0" err="1"/>
              <a:t>tositteet</a:t>
            </a:r>
            <a:r>
              <a:rPr lang="en-US" sz="1100" b="1" dirty="0"/>
              <a:t> </a:t>
            </a:r>
            <a:r>
              <a:rPr lang="en-US" sz="1100" b="1" dirty="0" err="1"/>
              <a:t>talteen</a:t>
            </a:r>
            <a:r>
              <a:rPr lang="en-US" sz="1100" b="1" dirty="0"/>
              <a:t> </a:t>
            </a:r>
            <a:r>
              <a:rPr lang="en-US" sz="1100" b="1" dirty="0" err="1"/>
              <a:t>terveysasema</a:t>
            </a:r>
            <a:r>
              <a:rPr lang="en-US" sz="1100" b="1" dirty="0"/>
              <a:t>- tai </a:t>
            </a:r>
            <a:r>
              <a:rPr lang="en-US" sz="1100" b="1" dirty="0" err="1"/>
              <a:t>sairaalakäynnin</a:t>
            </a:r>
            <a:r>
              <a:rPr lang="en-US" sz="1100" b="1" dirty="0"/>
              <a:t> </a:t>
            </a:r>
            <a:r>
              <a:rPr lang="en-US" sz="1100" b="1" dirty="0" err="1"/>
              <a:t>laskuista</a:t>
            </a:r>
            <a:r>
              <a:rPr lang="en-US" sz="1100" b="1" dirty="0"/>
              <a:t> ja </a:t>
            </a:r>
            <a:r>
              <a:rPr lang="en-US" sz="1100" b="1" dirty="0" err="1"/>
              <a:t>resepteistä</a:t>
            </a:r>
            <a:r>
              <a:rPr lang="en-US" sz="1100" b="1" dirty="0"/>
              <a:t>.  </a:t>
            </a:r>
            <a:r>
              <a:rPr lang="en-US" sz="1100" b="1" dirty="0" err="1"/>
              <a:t>Pyydä</a:t>
            </a:r>
            <a:r>
              <a:rPr lang="en-US" sz="1100" b="1" dirty="0"/>
              <a:t> </a:t>
            </a:r>
            <a:r>
              <a:rPr lang="en-US" sz="1100" b="1" dirty="0" err="1"/>
              <a:t>lääkäriltä</a:t>
            </a:r>
            <a:r>
              <a:rPr lang="en-US" sz="1100" b="1" dirty="0"/>
              <a:t> </a:t>
            </a:r>
            <a:r>
              <a:rPr lang="en-US" sz="1100" b="1" dirty="0" err="1"/>
              <a:t>englanninkielinen</a:t>
            </a:r>
            <a:r>
              <a:rPr lang="en-US" sz="1100" b="1" dirty="0"/>
              <a:t> </a:t>
            </a:r>
            <a:r>
              <a:rPr lang="en-US" sz="1100" b="1" dirty="0" err="1"/>
              <a:t>potilaskertomus</a:t>
            </a:r>
            <a:r>
              <a:rPr lang="en-US" sz="1100" b="1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Matkavakuutus</a:t>
            </a:r>
            <a:r>
              <a:rPr lang="en-US" sz="1100" dirty="0"/>
              <a:t> </a:t>
            </a:r>
            <a:r>
              <a:rPr lang="en-US" sz="1100" dirty="0" err="1"/>
              <a:t>kattaa</a:t>
            </a:r>
            <a:r>
              <a:rPr lang="en-US" sz="1100" dirty="0"/>
              <a:t> </a:t>
            </a:r>
            <a:r>
              <a:rPr lang="en-US" sz="1100" dirty="0" err="1"/>
              <a:t>niin</a:t>
            </a:r>
            <a:r>
              <a:rPr lang="en-US" sz="1100" dirty="0"/>
              <a:t> </a:t>
            </a:r>
            <a:r>
              <a:rPr lang="en-US" sz="1100" dirty="0" err="1"/>
              <a:t>yksityisen</a:t>
            </a:r>
            <a:r>
              <a:rPr lang="en-US" sz="1100" dirty="0"/>
              <a:t> </a:t>
            </a:r>
            <a:r>
              <a:rPr lang="en-US" sz="1100" dirty="0" err="1"/>
              <a:t>kuin</a:t>
            </a:r>
            <a:r>
              <a:rPr lang="en-US" sz="1100" dirty="0"/>
              <a:t> </a:t>
            </a:r>
            <a:r>
              <a:rPr lang="en-US" sz="1100" dirty="0" err="1"/>
              <a:t>julkisen</a:t>
            </a:r>
            <a:r>
              <a:rPr lang="en-US" sz="1100" dirty="0"/>
              <a:t> </a:t>
            </a:r>
            <a:r>
              <a:rPr lang="en-US" sz="1100" dirty="0" err="1"/>
              <a:t>sairaanhoidon</a:t>
            </a:r>
            <a:r>
              <a:rPr lang="en-US" sz="1100" dirty="0"/>
              <a:t> </a:t>
            </a:r>
            <a:r>
              <a:rPr lang="en-US" sz="1100" dirty="0" err="1"/>
              <a:t>kuluja</a:t>
            </a:r>
            <a:r>
              <a:rPr lang="en-US" sz="1100" dirty="0"/>
              <a:t>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pic>
        <p:nvPicPr>
          <p:cNvPr id="2" name="Kuva 1" descr="Kannettava tietokone kyniä silmälaseja ja kasvonaamio pöydällä">
            <a:extLst>
              <a:ext uri="{FF2B5EF4-FFF2-40B4-BE49-F238E27FC236}">
                <a16:creationId xmlns:a16="http://schemas.microsoft.com/office/drawing/2014/main" id="{35ABF0E8-651E-4528-28BB-078F1C8BAD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84" r="17515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155619" y="988498"/>
            <a:ext cx="6315075" cy="4109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917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c4edd6-4692-4bdc-b7c2-f7fdb8cf042f">
      <Terms xmlns="http://schemas.microsoft.com/office/infopath/2007/PartnerControls"/>
    </lcf76f155ced4ddcb4097134ff3c332f>
    <TaxCatchAll xmlns="76be92a1-9c2e-45bd-bc7a-77e2bc8acba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CF28071C79A14B9F22182B9B92C540" ma:contentTypeVersion="14" ma:contentTypeDescription="Create a new document." ma:contentTypeScope="" ma:versionID="dc2d486b1b5202d9ea42fa2b242b440d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5018669356a6664ef4da8e484e0aa53a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9AD59E-F524-4941-A5CA-C6096513F3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E04747-54E4-4580-A0FD-933AC6A9A0ED}">
  <ds:schemaRefs>
    <ds:schemaRef ds:uri="http://schemas.microsoft.com/office/2006/metadata/properties"/>
    <ds:schemaRef ds:uri="http://schemas.microsoft.com/office/infopath/2007/PartnerControls"/>
    <ds:schemaRef ds:uri="b94f0ea4-1378-4443-81c2-6750b6312211"/>
    <ds:schemaRef ds:uri="2a06f0db-dbf8-46f9-a525-66c6095d9d9f"/>
    <ds:schemaRef ds:uri="99c4edd6-4692-4bdc-b7c2-f7fdb8cf042f"/>
    <ds:schemaRef ds:uri="76be92a1-9c2e-45bd-bc7a-77e2bc8acba2"/>
  </ds:schemaRefs>
</ds:datastoreItem>
</file>

<file path=customXml/itemProps3.xml><?xml version="1.0" encoding="utf-8"?>
<ds:datastoreItem xmlns:ds="http://schemas.openxmlformats.org/officeDocument/2006/customXml" ds:itemID="{394FB120-BB42-4502-9999-93029B0D56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551</Words>
  <Application>Microsoft Office PowerPoint</Application>
  <PresentationFormat>Widescreen</PresentationFormat>
  <Paragraphs>65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Office-teema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Suvi Kylmälä</dc:creator>
  <cp:lastModifiedBy>Suvi Kylmälä</cp:lastModifiedBy>
  <cp:revision>43</cp:revision>
  <dcterms:created xsi:type="dcterms:W3CDTF">2024-11-08T11:40:54Z</dcterms:created>
  <dcterms:modified xsi:type="dcterms:W3CDTF">2026-01-19T12:27:20Z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  <property fmtid="{D5CDD505-2E9C-101B-9397-08002B2CF9AE}" pid="3" name="MediaServiceImageTags">
    <vt:lpwstr/>
  </property>
</Properties>
</file>