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63" r:id="rId7"/>
    <p:sldId id="258" r:id="rId8"/>
    <p:sldId id="259" r:id="rId9"/>
    <p:sldId id="261" r:id="rId10"/>
    <p:sldId id="265" r:id="rId11"/>
    <p:sldId id="260" r:id="rId12"/>
    <p:sldId id="268" r:id="rId13"/>
    <p:sldId id="262" r:id="rId14"/>
    <p:sldId id="269" r:id="rId15"/>
    <p:sldId id="264" r:id="rId16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81D3FF1-C7DC-A9E8-610D-CC7190C81282}" v="202" dt="2025-11-28T13:29:53.091"/>
    <p1510:client id="{652924A8-CBF6-B1AF-03CD-2F081DBEBE2D}" v="114" dt="2025-11-28T15:28:14.944"/>
    <p1510:client id="{FC36C754-91A5-804B-B33D-ABED2C2358CF}" v="62" dt="2025-11-28T15:26:12.25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51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20.2.2026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224435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20.2.2026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18757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20.2.2026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257720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20.2.2026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683715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20.2.2026</a:t>
            </a:fld>
            <a:endParaRPr lang="fi-FI"/>
          </a:p>
        </p:txBody>
      </p:sp>
      <p:sp>
        <p:nvSpPr>
          <p:cNvPr id="8" name="Alatunnisteen paikkamerk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343650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20.2.2026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38764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20.2.2026</a:t>
            </a:fld>
            <a:endParaRPr lang="fi-FI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836157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20.2.2026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270746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20.2.2026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399815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20.2.2026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120343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20.2.2026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064553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02ABAE3-D89C-4001-9AEC-5083F82B749C}" type="datetimeFigureOut">
              <a:rPr lang="fi-FI" smtClean="0"/>
              <a:t>20.2.2026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34520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12" Type="http://schemas.openxmlformats.org/officeDocument/2006/relationships/image" Target="../media/image16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11" Type="http://schemas.openxmlformats.org/officeDocument/2006/relationships/image" Target="../media/image15.jpeg"/><Relationship Id="rId5" Type="http://schemas.openxmlformats.org/officeDocument/2006/relationships/image" Target="../media/image9.jpeg"/><Relationship Id="rId10" Type="http://schemas.openxmlformats.org/officeDocument/2006/relationships/image" Target="../media/image14.jpeg"/><Relationship Id="rId4" Type="http://schemas.openxmlformats.org/officeDocument/2006/relationships/image" Target="../media/image8.jpeg"/><Relationship Id="rId9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13" Type="http://schemas.openxmlformats.org/officeDocument/2006/relationships/image" Target="../media/image37.jpeg"/><Relationship Id="rId3" Type="http://schemas.openxmlformats.org/officeDocument/2006/relationships/image" Target="../media/image27.jpeg"/><Relationship Id="rId7" Type="http://schemas.openxmlformats.org/officeDocument/2006/relationships/image" Target="../media/image31.jpeg"/><Relationship Id="rId12" Type="http://schemas.openxmlformats.org/officeDocument/2006/relationships/image" Target="../media/image36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jpeg"/><Relationship Id="rId11" Type="http://schemas.openxmlformats.org/officeDocument/2006/relationships/image" Target="../media/image35.jpeg"/><Relationship Id="rId5" Type="http://schemas.openxmlformats.org/officeDocument/2006/relationships/image" Target="../media/image29.jpeg"/><Relationship Id="rId15" Type="http://schemas.openxmlformats.org/officeDocument/2006/relationships/image" Target="../media/image39.jpeg"/><Relationship Id="rId10" Type="http://schemas.openxmlformats.org/officeDocument/2006/relationships/image" Target="../media/image34.jpeg"/><Relationship Id="rId4" Type="http://schemas.openxmlformats.org/officeDocument/2006/relationships/image" Target="../media/image28.jpeg"/><Relationship Id="rId9" Type="http://schemas.openxmlformats.org/officeDocument/2006/relationships/image" Target="../media/image33.jpeg"/><Relationship Id="rId14" Type="http://schemas.openxmlformats.org/officeDocument/2006/relationships/image" Target="../media/image38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B31E3B4-744B-8B47-8750-CF6F892F40D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rcRect t="24749"/>
          <a:stretch>
            <a:fillRect/>
          </a:stretch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900518"/>
          </a:xfrm>
        </p:spPr>
        <p:txBody>
          <a:bodyPr>
            <a:normAutofit/>
          </a:bodyPr>
          <a:lstStyle/>
          <a:p>
            <a:r>
              <a:rPr lang="fi-FI">
                <a:solidFill>
                  <a:srgbClr val="FFFFFF"/>
                </a:solidFill>
              </a:rPr>
              <a:t>Matkaraportti</a:t>
            </a:r>
            <a:br>
              <a:rPr lang="fi-FI">
                <a:solidFill>
                  <a:srgbClr val="FFFFFF"/>
                </a:solidFill>
              </a:rPr>
            </a:br>
            <a:r>
              <a:rPr lang="fi-FI">
                <a:solidFill>
                  <a:srgbClr val="FFFFFF"/>
                </a:solidFill>
              </a:rPr>
              <a:t>Sevilla, Espanja</a:t>
            </a:r>
            <a:br>
              <a:rPr lang="fi-FI">
                <a:solidFill>
                  <a:srgbClr val="FFFFFF"/>
                </a:solidFill>
              </a:rPr>
            </a:br>
            <a:endParaRPr lang="fi-FI">
              <a:solidFill>
                <a:srgbClr val="FFFFFF"/>
              </a:solidFill>
            </a:endParaRP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524000" y="4159404"/>
            <a:ext cx="9144000" cy="1098395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fi-FI" err="1">
                <a:solidFill>
                  <a:srgbClr val="FFFFFF"/>
                </a:solidFill>
              </a:rPr>
              <a:t>Rimääl</a:t>
            </a:r>
            <a:r>
              <a:rPr lang="fi-FI">
                <a:solidFill>
                  <a:srgbClr val="FFFFFF"/>
                </a:solidFill>
              </a:rPr>
              <a:t> </a:t>
            </a:r>
            <a:r>
              <a:rPr lang="fi-FI" err="1">
                <a:solidFill>
                  <a:srgbClr val="FFFFFF"/>
                </a:solidFill>
              </a:rPr>
              <a:t>Cherif</a:t>
            </a:r>
          </a:p>
          <a:p>
            <a:endParaRPr lang="fi-FI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238567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54B7921-3EAB-90F7-8FC6-2E6FF9D6EC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D4B4AE-BE7F-BD64-509B-61F7ABB387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>
                <a:latin typeface="Arial"/>
                <a:cs typeface="Arial"/>
              </a:rPr>
              <a:t>Oma </a:t>
            </a:r>
            <a:r>
              <a:rPr lang="en-US" err="1">
                <a:latin typeface="Arial"/>
                <a:cs typeface="Arial"/>
              </a:rPr>
              <a:t>nimi</a:t>
            </a:r>
            <a:r>
              <a:rPr lang="en-US">
                <a:latin typeface="Arial"/>
                <a:cs typeface="Arial"/>
              </a:rPr>
              <a:t>: </a:t>
            </a:r>
            <a:r>
              <a:rPr lang="en-US" err="1">
                <a:latin typeface="Arial"/>
                <a:cs typeface="Arial"/>
              </a:rPr>
              <a:t>Rimääl</a:t>
            </a:r>
            <a:r>
              <a:rPr lang="en-US">
                <a:latin typeface="Arial"/>
                <a:cs typeface="Arial"/>
              </a:rPr>
              <a:t> Cherif</a:t>
            </a:r>
            <a:endParaRPr lang="en-US">
              <a:latin typeface="Aptos" panose="020B0004020202020204"/>
              <a:cs typeface="Arial"/>
            </a:endParaRPr>
          </a:p>
          <a:p>
            <a:r>
              <a:rPr lang="en-US" err="1">
                <a:latin typeface="Arial"/>
                <a:cs typeface="Arial"/>
              </a:rPr>
              <a:t>Opiskeltava</a:t>
            </a:r>
            <a:r>
              <a:rPr lang="en-US">
                <a:latin typeface="Arial"/>
                <a:cs typeface="Arial"/>
              </a:rPr>
              <a:t> ala: </a:t>
            </a:r>
            <a:r>
              <a:rPr lang="en-US" err="1">
                <a:latin typeface="Arial"/>
                <a:cs typeface="Arial"/>
              </a:rPr>
              <a:t>Matkailuala</a:t>
            </a:r>
            <a:endParaRPr lang="en-US" err="1">
              <a:latin typeface="Aptos" panose="020B0004020202020204"/>
              <a:cs typeface="Arial"/>
            </a:endParaRPr>
          </a:p>
          <a:p>
            <a:r>
              <a:rPr lang="en-US" err="1">
                <a:latin typeface="Arial"/>
                <a:cs typeface="Arial"/>
              </a:rPr>
              <a:t>Kv-vaihdon</a:t>
            </a:r>
            <a:r>
              <a:rPr lang="en-US">
                <a:latin typeface="Arial"/>
                <a:cs typeface="Arial"/>
              </a:rPr>
              <a:t> </a:t>
            </a:r>
            <a:r>
              <a:rPr lang="en-US" err="1">
                <a:latin typeface="Arial"/>
                <a:cs typeface="Arial"/>
              </a:rPr>
              <a:t>ajankohta</a:t>
            </a:r>
            <a:r>
              <a:rPr lang="en-US">
                <a:latin typeface="Arial"/>
                <a:cs typeface="Arial"/>
              </a:rPr>
              <a:t>: 22.9.2025 - 2.11.2025</a:t>
            </a:r>
            <a:endParaRPr lang="en-US">
              <a:latin typeface="Aptos" panose="020B0004020202020204"/>
              <a:cs typeface="Arial"/>
            </a:endParaRPr>
          </a:p>
          <a:p>
            <a:r>
              <a:rPr lang="en-US" err="1">
                <a:latin typeface="Arial"/>
                <a:cs typeface="Arial"/>
              </a:rPr>
              <a:t>Kaupunki</a:t>
            </a:r>
            <a:r>
              <a:rPr lang="en-US">
                <a:latin typeface="Arial"/>
                <a:cs typeface="Arial"/>
              </a:rPr>
              <a:t> ja maa: </a:t>
            </a:r>
            <a:r>
              <a:rPr lang="en-US" err="1">
                <a:latin typeface="Arial"/>
                <a:cs typeface="Arial"/>
              </a:rPr>
              <a:t>Espanja</a:t>
            </a:r>
            <a:r>
              <a:rPr lang="en-US">
                <a:latin typeface="Arial"/>
                <a:cs typeface="Arial"/>
              </a:rPr>
              <a:t>, Sevilla</a:t>
            </a:r>
            <a:endParaRPr lang="en-US">
              <a:latin typeface="Aptos" panose="020B0004020202020204"/>
              <a:cs typeface="Arial"/>
            </a:endParaRPr>
          </a:p>
          <a:p>
            <a:r>
              <a:rPr lang="en-US" err="1">
                <a:latin typeface="Arial"/>
                <a:cs typeface="Arial"/>
              </a:rPr>
              <a:t>Työpaikan</a:t>
            </a:r>
            <a:r>
              <a:rPr lang="en-US">
                <a:latin typeface="Arial"/>
                <a:cs typeface="Arial"/>
              </a:rPr>
              <a:t> </a:t>
            </a:r>
            <a:r>
              <a:rPr lang="en-US" err="1">
                <a:latin typeface="Arial"/>
                <a:cs typeface="Arial"/>
              </a:rPr>
              <a:t>nimi</a:t>
            </a:r>
            <a:r>
              <a:rPr lang="en-US">
                <a:latin typeface="Arial"/>
                <a:cs typeface="Arial"/>
              </a:rPr>
              <a:t>: Hotel Casa 1800</a:t>
            </a:r>
            <a:endParaRPr lang="en-US">
              <a:latin typeface="Aptos" panose="020B0004020202020204"/>
              <a:cs typeface="Arial"/>
            </a:endParaRPr>
          </a:p>
          <a:p>
            <a:r>
              <a:rPr lang="en-US" err="1">
                <a:latin typeface="Arial"/>
                <a:cs typeface="Arial"/>
              </a:rPr>
              <a:t>Työpaikan</a:t>
            </a:r>
            <a:r>
              <a:rPr lang="en-US">
                <a:latin typeface="Arial"/>
                <a:cs typeface="Arial"/>
              </a:rPr>
              <a:t> </a:t>
            </a:r>
            <a:r>
              <a:rPr lang="en-US" err="1">
                <a:latin typeface="Arial"/>
                <a:cs typeface="Arial"/>
              </a:rPr>
              <a:t>osoite</a:t>
            </a:r>
            <a:r>
              <a:rPr lang="en-US">
                <a:latin typeface="Arial"/>
                <a:cs typeface="Arial"/>
              </a:rPr>
              <a:t> : C. Rodrigo </a:t>
            </a:r>
            <a:r>
              <a:rPr lang="en-US" err="1">
                <a:latin typeface="Arial"/>
                <a:cs typeface="Arial"/>
              </a:rPr>
              <a:t>caro</a:t>
            </a:r>
            <a:r>
              <a:rPr lang="en-US">
                <a:latin typeface="Arial"/>
                <a:cs typeface="Arial"/>
              </a:rPr>
              <a:t> 6, casco Antiguo, 41004 Sevilla, </a:t>
            </a:r>
            <a:r>
              <a:rPr lang="en-US" err="1">
                <a:latin typeface="Arial"/>
                <a:cs typeface="Arial"/>
              </a:rPr>
              <a:t>Espanja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14766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8522446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3800DF-D720-D228-58E7-E81C2E03B1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3" y="350196"/>
            <a:ext cx="4646904" cy="1624520"/>
          </a:xfrm>
        </p:spPr>
        <p:txBody>
          <a:bodyPr anchor="ctr">
            <a:normAutofit/>
          </a:bodyPr>
          <a:lstStyle/>
          <a:p>
            <a:r>
              <a:rPr lang="en-US" sz="4000"/>
              <a:t>Matkustaminen ja sopeutuminen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E51A8F-74C7-BC89-68E1-BA6D3FEE5B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802" y="2743200"/>
            <a:ext cx="4646905" cy="361314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1700"/>
              <a:t>Lennettiin helsingistä malagaan ja malagasta junalla sevillaan.</a:t>
            </a:r>
          </a:p>
          <a:p>
            <a:r>
              <a:rPr lang="en-US" sz="1700"/>
              <a:t>Ensimmäisenä päivänä tutustettiin kämpillä ja lähialueita.</a:t>
            </a:r>
          </a:p>
          <a:p>
            <a:r>
              <a:rPr lang="en-US" sz="1700"/>
              <a:t>Toisena päivänä käytiin incomalla ja tutustettiin keskustaan.</a:t>
            </a:r>
          </a:p>
          <a:p>
            <a:r>
              <a:rPr lang="en-US" sz="1700"/>
              <a:t>Espanjalaiset ovat mukavia ja sosiaalisia, mutta suurinosa heistä ei puhu englantia mikä voi olla välillä hankaan, mutta google kääntäjällä pärjää!</a:t>
            </a:r>
          </a:p>
          <a:p>
            <a:r>
              <a:rPr lang="en-US" sz="1700"/>
              <a:t>Ei tullut yksinäinen olo tai koti ikävä kun oli mukava porukka mukana.</a:t>
            </a:r>
          </a:p>
          <a:p>
            <a:endParaRPr lang="en-US" sz="1700"/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C7BD27C2-F398-E4E7-260F-8ACDCDF5DF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69" r="1" b="29821"/>
          <a:stretch>
            <a:fillRect/>
          </a:stretch>
        </p:blipFill>
        <p:spPr>
          <a:xfrm>
            <a:off x="6096000" y="1"/>
            <a:ext cx="61028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26887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B897C4-232F-2051-3B50-2B24603EAA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138163"/>
            <a:ext cx="3687491" cy="2106333"/>
          </a:xfrm>
        </p:spPr>
        <p:txBody>
          <a:bodyPr anchor="t">
            <a:normAutofit/>
          </a:bodyPr>
          <a:lstStyle/>
          <a:p>
            <a:r>
              <a:rPr lang="en-US" sz="3200"/>
              <a:t>Jaksolle hakeutuminen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B75CBEC-1A45-22F3-A177-FB1820F244C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4000"/>
          <a:stretch>
            <a:fillRect/>
          </a:stretch>
        </p:blipFill>
        <p:spPr>
          <a:xfrm>
            <a:off x="-2" y="10"/>
            <a:ext cx="12192002" cy="3428990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5EC81CC9-EAC3-3907-9268-3A583E3B63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7600" y="3401858"/>
            <a:ext cx="12207200" cy="123363"/>
            <a:chOff x="-5025" y="6737718"/>
            <a:chExt cx="12207200" cy="123363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665915B0-4647-B7BB-3CDF-D62A16FCB0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EA416CD1-48B0-ADCA-33F6-A12FBD9EE5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3AC696-5DE1-5354-BCBD-A36D29662B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41546" y="4088724"/>
            <a:ext cx="6012254" cy="217140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1400"/>
              <a:t>Hain kv-jaksolle koska minua innosti päästä työskentelee ulkomailla ja tutustua uuteen kulttuuriin.</a:t>
            </a:r>
          </a:p>
          <a:p>
            <a:r>
              <a:rPr lang="en-US" sz="1400"/>
              <a:t>Olin toisen vuoden opiskelija ja valmistumassa, puhuttiin opettajani kanssa että oli mahdollisuus lähteä kv-jaksolle yhden vuoden valmistumisen jälkeen.</a:t>
            </a:r>
          </a:p>
          <a:p>
            <a:r>
              <a:rPr lang="en-US" sz="1400"/>
              <a:t>Sain tietää tälläisestä mahdollisuudesta opettajani kautta, alussa en ollut kovin innostunut, kävin silti valmennuksen ja innostuin enemmän.</a:t>
            </a:r>
          </a:p>
          <a:p>
            <a:r>
              <a:rPr lang="en-US" sz="1400"/>
              <a:t>Meitä lähti 6 keudan opiskelijoita tunsin vain yhden heistä.</a:t>
            </a:r>
          </a:p>
          <a:p>
            <a:endParaRPr lang="en-US" sz="1400"/>
          </a:p>
          <a:p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39211069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23C59A7-5DBD-943D-37F0-35AE534B9C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r>
              <a:rPr lang="en-US" sz="5400"/>
              <a:t>Hotel casa 1800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90BC140-A3A9-5357-F375-1620950432D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956" r="4517"/>
          <a:stretch>
            <a:fillRect/>
          </a:stretch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1" name="sketchy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18288"/>
          </a:xfrm>
          <a:custGeom>
            <a:avLst/>
            <a:gdLst>
              <a:gd name="csX0" fmla="*/ 0 w 4243589"/>
              <a:gd name="csY0" fmla="*/ 0 h 18288"/>
              <a:gd name="csX1" fmla="*/ 478919 w 4243589"/>
              <a:gd name="csY1" fmla="*/ 0 h 18288"/>
              <a:gd name="csX2" fmla="*/ 957839 w 4243589"/>
              <a:gd name="csY2" fmla="*/ 0 h 18288"/>
              <a:gd name="csX3" fmla="*/ 1521630 w 4243589"/>
              <a:gd name="csY3" fmla="*/ 0 h 18288"/>
              <a:gd name="csX4" fmla="*/ 2212729 w 4243589"/>
              <a:gd name="csY4" fmla="*/ 0 h 18288"/>
              <a:gd name="csX5" fmla="*/ 2734084 w 4243589"/>
              <a:gd name="csY5" fmla="*/ 0 h 18288"/>
              <a:gd name="csX6" fmla="*/ 3255439 w 4243589"/>
              <a:gd name="csY6" fmla="*/ 0 h 18288"/>
              <a:gd name="csX7" fmla="*/ 4243589 w 4243589"/>
              <a:gd name="csY7" fmla="*/ 0 h 18288"/>
              <a:gd name="csX8" fmla="*/ 4243589 w 4243589"/>
              <a:gd name="csY8" fmla="*/ 18288 h 18288"/>
              <a:gd name="csX9" fmla="*/ 3594926 w 4243589"/>
              <a:gd name="csY9" fmla="*/ 18288 h 18288"/>
              <a:gd name="csX10" fmla="*/ 3073571 w 4243589"/>
              <a:gd name="csY10" fmla="*/ 18288 h 18288"/>
              <a:gd name="csX11" fmla="*/ 2552216 w 4243589"/>
              <a:gd name="csY11" fmla="*/ 18288 h 18288"/>
              <a:gd name="csX12" fmla="*/ 1903553 w 4243589"/>
              <a:gd name="csY12" fmla="*/ 18288 h 18288"/>
              <a:gd name="csX13" fmla="*/ 1212454 w 4243589"/>
              <a:gd name="csY13" fmla="*/ 18288 h 18288"/>
              <a:gd name="csX14" fmla="*/ 733535 w 4243589"/>
              <a:gd name="csY14" fmla="*/ 18288 h 18288"/>
              <a:gd name="csX15" fmla="*/ 0 w 4243589"/>
              <a:gd name="csY15" fmla="*/ 18288 h 18288"/>
              <a:gd name="csX16" fmla="*/ 0 w 4243589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2A48CA-C5EB-852E-4AE8-A4FC0818F0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200" err="1"/>
              <a:t>Hotelli</a:t>
            </a:r>
            <a:r>
              <a:rPr lang="en-US" sz="2200"/>
              <a:t> </a:t>
            </a:r>
            <a:r>
              <a:rPr lang="en-US" sz="2200" err="1"/>
              <a:t>sijatsee</a:t>
            </a:r>
            <a:r>
              <a:rPr lang="en-US" sz="2200"/>
              <a:t> </a:t>
            </a:r>
            <a:r>
              <a:rPr lang="en-US" sz="2200" err="1"/>
              <a:t>sevillan</a:t>
            </a:r>
            <a:r>
              <a:rPr lang="en-US" sz="2200"/>
              <a:t> </a:t>
            </a:r>
            <a:r>
              <a:rPr lang="en-US" sz="2200" err="1"/>
              <a:t>sydämmessä</a:t>
            </a:r>
            <a:r>
              <a:rPr lang="en-US" sz="2200"/>
              <a:t>, </a:t>
            </a:r>
            <a:r>
              <a:rPr lang="en-US" sz="2200" err="1"/>
              <a:t>hotelli</a:t>
            </a:r>
            <a:r>
              <a:rPr lang="en-US" sz="2200"/>
              <a:t> </a:t>
            </a:r>
            <a:r>
              <a:rPr lang="en-US" sz="2200" err="1"/>
              <a:t>ei</a:t>
            </a:r>
            <a:r>
              <a:rPr lang="en-US" sz="2200"/>
              <a:t> </a:t>
            </a:r>
            <a:r>
              <a:rPr lang="en-US" sz="2200" err="1"/>
              <a:t>ollut</a:t>
            </a:r>
            <a:r>
              <a:rPr lang="en-US" sz="2200"/>
              <a:t> </a:t>
            </a:r>
            <a:r>
              <a:rPr lang="en-US" sz="2200" err="1"/>
              <a:t>kovin</a:t>
            </a:r>
            <a:r>
              <a:rPr lang="en-US" sz="2200"/>
              <a:t> iso.</a:t>
            </a:r>
          </a:p>
          <a:p>
            <a:r>
              <a:rPr lang="en-US" sz="2200" err="1"/>
              <a:t>Hotellissa</a:t>
            </a:r>
            <a:r>
              <a:rPr lang="en-US" sz="2200"/>
              <a:t> </a:t>
            </a:r>
            <a:r>
              <a:rPr lang="en-US" sz="2200" err="1"/>
              <a:t>oli</a:t>
            </a:r>
            <a:r>
              <a:rPr lang="en-US" sz="2200"/>
              <a:t> </a:t>
            </a:r>
            <a:r>
              <a:rPr lang="en-US" sz="2200" err="1"/>
              <a:t>noin</a:t>
            </a:r>
            <a:r>
              <a:rPr lang="en-US" sz="2200"/>
              <a:t> 33 </a:t>
            </a:r>
            <a:r>
              <a:rPr lang="en-US" sz="2200" err="1"/>
              <a:t>huonetta</a:t>
            </a:r>
            <a:r>
              <a:rPr lang="en-US" sz="2200"/>
              <a:t>.</a:t>
            </a:r>
          </a:p>
          <a:p>
            <a:r>
              <a:rPr lang="en-US" sz="2200" err="1"/>
              <a:t>Hotellissa</a:t>
            </a:r>
            <a:r>
              <a:rPr lang="en-US" sz="2200"/>
              <a:t> </a:t>
            </a:r>
            <a:r>
              <a:rPr lang="en-US" sz="2200" err="1"/>
              <a:t>oli</a:t>
            </a:r>
            <a:r>
              <a:rPr lang="en-US" sz="2200"/>
              <a:t> </a:t>
            </a:r>
            <a:r>
              <a:rPr lang="en-US" sz="2200" err="1"/>
              <a:t>aamiais</a:t>
            </a:r>
            <a:r>
              <a:rPr lang="en-US" sz="2200"/>
              <a:t> </a:t>
            </a:r>
            <a:r>
              <a:rPr lang="en-US" sz="2200" err="1"/>
              <a:t>buffetti</a:t>
            </a:r>
            <a:r>
              <a:rPr lang="en-US" sz="2200"/>
              <a:t>, </a:t>
            </a:r>
            <a:r>
              <a:rPr lang="en-US" sz="2200" err="1"/>
              <a:t>ilta</a:t>
            </a:r>
            <a:r>
              <a:rPr lang="en-US" sz="2200"/>
              <a:t> tee ja </a:t>
            </a:r>
            <a:r>
              <a:rPr lang="en-US" sz="2200" err="1"/>
              <a:t>uima-allas</a:t>
            </a:r>
            <a:r>
              <a:rPr lang="en-US" sz="2200"/>
              <a:t>.</a:t>
            </a:r>
          </a:p>
          <a:p>
            <a:r>
              <a:rPr lang="en-US" sz="2200" err="1"/>
              <a:t>Työvuorot</a:t>
            </a:r>
            <a:r>
              <a:rPr lang="en-US" sz="2200"/>
              <a:t> </a:t>
            </a:r>
            <a:r>
              <a:rPr lang="en-US" sz="2200" err="1"/>
              <a:t>oli</a:t>
            </a:r>
            <a:r>
              <a:rPr lang="en-US" sz="2200"/>
              <a:t> 8-15 </a:t>
            </a:r>
            <a:r>
              <a:rPr lang="en-US" sz="2200" err="1"/>
              <a:t>joka</a:t>
            </a:r>
            <a:r>
              <a:rPr lang="en-US" sz="2200"/>
              <a:t> </a:t>
            </a:r>
            <a:r>
              <a:rPr lang="en-US" sz="2200" err="1"/>
              <a:t>päivä</a:t>
            </a:r>
            <a:r>
              <a:rPr lang="en-US" sz="2200"/>
              <a:t>.</a:t>
            </a:r>
          </a:p>
          <a:p>
            <a:r>
              <a:rPr lang="en-US" sz="2200" err="1"/>
              <a:t>Matka</a:t>
            </a:r>
            <a:r>
              <a:rPr lang="en-US" sz="2200"/>
              <a:t> </a:t>
            </a:r>
            <a:r>
              <a:rPr lang="en-US" sz="2200" err="1"/>
              <a:t>oli</a:t>
            </a:r>
            <a:r>
              <a:rPr lang="en-US" sz="2200"/>
              <a:t> </a:t>
            </a:r>
            <a:r>
              <a:rPr lang="en-US" sz="2200" err="1"/>
              <a:t>kämpiltä</a:t>
            </a:r>
            <a:r>
              <a:rPr lang="en-US" sz="2200"/>
              <a:t> </a:t>
            </a:r>
            <a:r>
              <a:rPr lang="en-US" sz="2200" err="1"/>
              <a:t>hotelliin</a:t>
            </a:r>
            <a:r>
              <a:rPr lang="en-US" sz="2200"/>
              <a:t> 30minuuttia </a:t>
            </a:r>
            <a:r>
              <a:rPr lang="en-US" sz="2200" err="1"/>
              <a:t>julkisilla</a:t>
            </a:r>
            <a:r>
              <a:rPr lang="en-US" sz="2200"/>
              <a:t>.</a:t>
            </a:r>
          </a:p>
          <a:p>
            <a:endParaRPr lang="en-US" sz="2200"/>
          </a:p>
        </p:txBody>
      </p:sp>
    </p:spTree>
    <p:extLst>
      <p:ext uri="{BB962C8B-B14F-4D97-AF65-F5344CB8AC3E}">
        <p14:creationId xmlns:p14="http://schemas.microsoft.com/office/powerpoint/2010/main" val="752172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" name="Rectangle 50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38A73F-00F3-6359-D9F8-F6FF9202DF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n-US" sz="5400"/>
              <a:t>Työskentely</a:t>
            </a:r>
          </a:p>
        </p:txBody>
      </p:sp>
      <p:sp>
        <p:nvSpPr>
          <p:cNvPr id="52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86F7F2-5942-D2E8-6F78-F39B756F98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000" err="1"/>
              <a:t>Työskentelin</a:t>
            </a:r>
            <a:r>
              <a:rPr lang="en-US" sz="2000"/>
              <a:t> </a:t>
            </a:r>
            <a:r>
              <a:rPr lang="en-US" sz="2000" err="1"/>
              <a:t>respassa</a:t>
            </a:r>
            <a:r>
              <a:rPr lang="en-US" sz="2000"/>
              <a:t>, </a:t>
            </a:r>
            <a:r>
              <a:rPr lang="en-US" sz="2000" err="1"/>
              <a:t>kirjasin</a:t>
            </a:r>
            <a:r>
              <a:rPr lang="en-US" sz="2000"/>
              <a:t> </a:t>
            </a:r>
            <a:r>
              <a:rPr lang="en-US" sz="2000" err="1"/>
              <a:t>ihmiset</a:t>
            </a:r>
            <a:r>
              <a:rPr lang="en-US" sz="2000"/>
              <a:t> </a:t>
            </a:r>
            <a:r>
              <a:rPr lang="en-US" sz="2000" err="1"/>
              <a:t>sisään</a:t>
            </a:r>
            <a:r>
              <a:rPr lang="en-US" sz="2000"/>
              <a:t> ja ulos.</a:t>
            </a:r>
          </a:p>
          <a:p>
            <a:r>
              <a:rPr lang="en-US" sz="2000" err="1"/>
              <a:t>Järjestelin</a:t>
            </a:r>
            <a:r>
              <a:rPr lang="en-US" sz="2000"/>
              <a:t> </a:t>
            </a:r>
            <a:r>
              <a:rPr lang="en-US" sz="2000" err="1"/>
              <a:t>papereita</a:t>
            </a:r>
            <a:r>
              <a:rPr lang="en-US" sz="2000"/>
              <a:t>, </a:t>
            </a:r>
            <a:r>
              <a:rPr lang="en-US" sz="2000" err="1"/>
              <a:t>aulan</a:t>
            </a:r>
            <a:r>
              <a:rPr lang="en-US" sz="2000"/>
              <a:t> </a:t>
            </a:r>
            <a:r>
              <a:rPr lang="en-US" sz="2000" err="1"/>
              <a:t>kunnossa</a:t>
            </a:r>
            <a:r>
              <a:rPr lang="en-US" sz="2000"/>
              <a:t> </a:t>
            </a:r>
            <a:r>
              <a:rPr lang="en-US" sz="2000" err="1"/>
              <a:t>pito</a:t>
            </a:r>
            <a:r>
              <a:rPr lang="en-US" sz="2000"/>
              <a:t>, </a:t>
            </a:r>
            <a:r>
              <a:rPr lang="en-US" sz="2000" err="1"/>
              <a:t>uima-altaan</a:t>
            </a:r>
            <a:r>
              <a:rPr lang="en-US" sz="2000"/>
              <a:t> </a:t>
            </a:r>
            <a:r>
              <a:rPr lang="en-US" sz="2000" err="1"/>
              <a:t>kunnossa</a:t>
            </a:r>
            <a:r>
              <a:rPr lang="en-US" sz="2000"/>
              <a:t> </a:t>
            </a:r>
            <a:r>
              <a:rPr lang="en-US" sz="2000" err="1"/>
              <a:t>pito</a:t>
            </a:r>
            <a:r>
              <a:rPr lang="en-US" sz="2000"/>
              <a:t>, </a:t>
            </a:r>
            <a:r>
              <a:rPr lang="en-US" sz="2000" err="1"/>
              <a:t>autoin</a:t>
            </a:r>
            <a:r>
              <a:rPr lang="en-US" sz="2000"/>
              <a:t> </a:t>
            </a:r>
            <a:r>
              <a:rPr lang="en-US" sz="2000" err="1"/>
              <a:t>keittiössä</a:t>
            </a:r>
            <a:r>
              <a:rPr lang="en-US" sz="2000"/>
              <a:t>.</a:t>
            </a:r>
          </a:p>
          <a:p>
            <a:r>
              <a:rPr lang="en-US" sz="2000" err="1"/>
              <a:t>Respassa</a:t>
            </a:r>
            <a:r>
              <a:rPr lang="en-US" sz="2000"/>
              <a:t> </a:t>
            </a:r>
            <a:r>
              <a:rPr lang="en-US" sz="2000" err="1"/>
              <a:t>oli</a:t>
            </a:r>
            <a:r>
              <a:rPr lang="en-US" sz="2000"/>
              <a:t> </a:t>
            </a:r>
            <a:r>
              <a:rPr lang="en-US" sz="2000" err="1"/>
              <a:t>välillä</a:t>
            </a:r>
            <a:r>
              <a:rPr lang="en-US" sz="2000"/>
              <a:t> </a:t>
            </a:r>
            <a:r>
              <a:rPr lang="en-US" sz="2000" err="1"/>
              <a:t>tylsää</a:t>
            </a:r>
            <a:r>
              <a:rPr lang="en-US" sz="2000"/>
              <a:t> </a:t>
            </a:r>
            <a:r>
              <a:rPr lang="en-US" sz="2000" err="1"/>
              <a:t>koska</a:t>
            </a:r>
            <a:r>
              <a:rPr lang="en-US" sz="2000"/>
              <a:t> </a:t>
            </a:r>
            <a:r>
              <a:rPr lang="en-US" sz="2000" err="1"/>
              <a:t>hotelli</a:t>
            </a:r>
            <a:r>
              <a:rPr lang="en-US" sz="2000"/>
              <a:t> </a:t>
            </a:r>
            <a:r>
              <a:rPr lang="en-US" sz="2000" err="1"/>
              <a:t>oli</a:t>
            </a:r>
            <a:r>
              <a:rPr lang="en-US" sz="2000"/>
              <a:t> </a:t>
            </a:r>
            <a:r>
              <a:rPr lang="en-US" sz="2000" err="1"/>
              <a:t>pieni</a:t>
            </a:r>
            <a:r>
              <a:rPr lang="en-US" sz="2000"/>
              <a:t> ja </a:t>
            </a:r>
            <a:r>
              <a:rPr lang="en-US" sz="2000" err="1"/>
              <a:t>ei</a:t>
            </a:r>
            <a:r>
              <a:rPr lang="en-US" sz="2000"/>
              <a:t> </a:t>
            </a:r>
            <a:r>
              <a:rPr lang="en-US" sz="2000" err="1"/>
              <a:t>ollut</a:t>
            </a:r>
            <a:r>
              <a:rPr lang="en-US" sz="2000"/>
              <a:t> </a:t>
            </a:r>
            <a:r>
              <a:rPr lang="en-US" sz="2000" err="1"/>
              <a:t>paljon</a:t>
            </a:r>
            <a:r>
              <a:rPr lang="en-US" sz="2000"/>
              <a:t> </a:t>
            </a:r>
            <a:r>
              <a:rPr lang="en-US" sz="2000" err="1"/>
              <a:t>tekemistä</a:t>
            </a:r>
            <a:r>
              <a:rPr lang="en-US" sz="2000"/>
              <a:t>, </a:t>
            </a:r>
            <a:r>
              <a:rPr lang="en-US" sz="2000" err="1"/>
              <a:t>tauko</a:t>
            </a:r>
            <a:r>
              <a:rPr lang="en-US" sz="2000"/>
              <a:t> </a:t>
            </a:r>
            <a:r>
              <a:rPr lang="en-US" sz="2000" err="1"/>
              <a:t>oli</a:t>
            </a:r>
            <a:r>
              <a:rPr lang="en-US" sz="2000"/>
              <a:t> 20min</a:t>
            </a:r>
          </a:p>
          <a:p>
            <a:r>
              <a:rPr lang="en-US" sz="2000"/>
              <a:t>Ei </a:t>
            </a:r>
            <a:r>
              <a:rPr lang="en-US" sz="2000" err="1"/>
              <a:t>tarjottu</a:t>
            </a:r>
            <a:r>
              <a:rPr lang="en-US" sz="2000"/>
              <a:t> ruoka.</a:t>
            </a: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77BCFA5A-64E5-CC48-CA03-63B01F5F7A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81" r="18918" b="2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0163693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uva 1">
            <a:extLst>
              <a:ext uri="{FF2B5EF4-FFF2-40B4-BE49-F238E27FC236}">
                <a16:creationId xmlns:a16="http://schemas.microsoft.com/office/drawing/2014/main" id="{D96F75EE-8C59-04F9-5715-0EE1F5B0992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51" y="3864805"/>
            <a:ext cx="2291892" cy="3021218"/>
          </a:xfrm>
          <a:prstGeom prst="rect">
            <a:avLst/>
          </a:prstGeom>
        </p:spPr>
      </p:pic>
      <p:pic>
        <p:nvPicPr>
          <p:cNvPr id="3" name="Kuva 2">
            <a:extLst>
              <a:ext uri="{FF2B5EF4-FFF2-40B4-BE49-F238E27FC236}">
                <a16:creationId xmlns:a16="http://schemas.microsoft.com/office/drawing/2014/main" id="{DEF7C8D3-D0E4-91A1-9505-38DB3807C1D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3543" y="32890"/>
            <a:ext cx="2811438" cy="3817855"/>
          </a:xfrm>
          <a:prstGeom prst="rect">
            <a:avLst/>
          </a:prstGeom>
        </p:spPr>
      </p:pic>
      <p:pic>
        <p:nvPicPr>
          <p:cNvPr id="4" name="Kuva 3">
            <a:extLst>
              <a:ext uri="{FF2B5EF4-FFF2-40B4-BE49-F238E27FC236}">
                <a16:creationId xmlns:a16="http://schemas.microsoft.com/office/drawing/2014/main" id="{7059DC22-B782-B5DE-E1B9-4A33EE60F58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7250" y="31168"/>
            <a:ext cx="3005556" cy="2003893"/>
          </a:xfrm>
          <a:prstGeom prst="rect">
            <a:avLst/>
          </a:prstGeom>
        </p:spPr>
      </p:pic>
      <p:pic>
        <p:nvPicPr>
          <p:cNvPr id="5" name="Kuva 4">
            <a:extLst>
              <a:ext uri="{FF2B5EF4-FFF2-40B4-BE49-F238E27FC236}">
                <a16:creationId xmlns:a16="http://schemas.microsoft.com/office/drawing/2014/main" id="{63D3DFCE-FE3C-ADF1-F6AF-AB27E0DD0E0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9662" y="3857732"/>
            <a:ext cx="2187983" cy="3009673"/>
          </a:xfrm>
          <a:prstGeom prst="rect">
            <a:avLst/>
          </a:prstGeom>
        </p:spPr>
      </p:pic>
      <p:pic>
        <p:nvPicPr>
          <p:cNvPr id="6" name="Kuva 5">
            <a:extLst>
              <a:ext uri="{FF2B5EF4-FFF2-40B4-BE49-F238E27FC236}">
                <a16:creationId xmlns:a16="http://schemas.microsoft.com/office/drawing/2014/main" id="{436ACD4A-D79C-4154-D8AA-0F91F2BD0EC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2360" y="3846767"/>
            <a:ext cx="3004909" cy="3012353"/>
          </a:xfrm>
          <a:prstGeom prst="rect">
            <a:avLst/>
          </a:prstGeom>
        </p:spPr>
      </p:pic>
      <p:pic>
        <p:nvPicPr>
          <p:cNvPr id="7" name="Kuva 6">
            <a:extLst>
              <a:ext uri="{FF2B5EF4-FFF2-40B4-BE49-F238E27FC236}">
                <a16:creationId xmlns:a16="http://schemas.microsoft.com/office/drawing/2014/main" id="{FEF00A83-2302-D9AC-02E1-150C88E41F0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9977" y="3849169"/>
            <a:ext cx="2199528" cy="3009673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AA2E3410-3A73-02E3-B440-5AC8785E6CD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0257" y="24859"/>
            <a:ext cx="2153347" cy="3823570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F7ADF8CB-9859-EC53-67C3-9279C4339CD6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" y="28722"/>
            <a:ext cx="2153347" cy="3823570"/>
          </a:xfrm>
          <a:prstGeom prst="rect">
            <a:avLst/>
          </a:prstGeom>
        </p:spPr>
      </p:pic>
      <p:pic>
        <p:nvPicPr>
          <p:cNvPr id="10" name="Kuva 9">
            <a:extLst>
              <a:ext uri="{FF2B5EF4-FFF2-40B4-BE49-F238E27FC236}">
                <a16:creationId xmlns:a16="http://schemas.microsoft.com/office/drawing/2014/main" id="{574D82C8-FA00-A34F-FEA5-4A62A6A9C29A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8503" y="1270"/>
            <a:ext cx="2153347" cy="3823570"/>
          </a:xfrm>
          <a:prstGeom prst="rect">
            <a:avLst/>
          </a:prstGeom>
        </p:spPr>
      </p:pic>
      <p:pic>
        <p:nvPicPr>
          <p:cNvPr id="11" name="Kuva 10">
            <a:extLst>
              <a:ext uri="{FF2B5EF4-FFF2-40B4-BE49-F238E27FC236}">
                <a16:creationId xmlns:a16="http://schemas.microsoft.com/office/drawing/2014/main" id="{BA080E7E-B6F8-6A37-9579-42EA6950A587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5700" y="1881660"/>
            <a:ext cx="2970509" cy="1986316"/>
          </a:xfrm>
          <a:prstGeom prst="rect">
            <a:avLst/>
          </a:prstGeom>
        </p:spPr>
      </p:pic>
      <p:pic>
        <p:nvPicPr>
          <p:cNvPr id="12" name="Kuva 11">
            <a:extLst>
              <a:ext uri="{FF2B5EF4-FFF2-40B4-BE49-F238E27FC236}">
                <a16:creationId xmlns:a16="http://schemas.microsoft.com/office/drawing/2014/main" id="{3B6FF9C4-4D38-F2AF-F9A4-05D9EBEBF4C5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3692" y="3561002"/>
            <a:ext cx="2660072" cy="3291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00561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4C5548-77FA-E64B-7436-E3D9A0B643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n-US" sz="5400"/>
              <a:t>Majoitus</a:t>
            </a:r>
          </a:p>
        </p:txBody>
      </p:sp>
      <p:sp>
        <p:nvSpPr>
          <p:cNvPr id="11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604D33-55FA-E1A2-2F21-7509846316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 sz="2200" err="1"/>
              <a:t>Asuttiin</a:t>
            </a:r>
            <a:r>
              <a:rPr lang="en-US" sz="2200"/>
              <a:t> </a:t>
            </a:r>
            <a:r>
              <a:rPr lang="en-US" sz="2200" err="1"/>
              <a:t>opiskelija</a:t>
            </a:r>
            <a:r>
              <a:rPr lang="en-US" sz="2200"/>
              <a:t> </a:t>
            </a:r>
            <a:r>
              <a:rPr lang="en-US" sz="2200" err="1"/>
              <a:t>asuntolassa</a:t>
            </a:r>
            <a:r>
              <a:rPr lang="en-US" sz="2200"/>
              <a:t> </a:t>
            </a:r>
            <a:r>
              <a:rPr lang="en-US" sz="2200" err="1"/>
              <a:t>siellä</a:t>
            </a:r>
            <a:r>
              <a:rPr lang="en-US" sz="2200"/>
              <a:t> </a:t>
            </a:r>
            <a:r>
              <a:rPr lang="en-US" sz="2200" err="1"/>
              <a:t>oli</a:t>
            </a:r>
            <a:r>
              <a:rPr lang="en-US" sz="2200"/>
              <a:t> </a:t>
            </a:r>
            <a:r>
              <a:rPr lang="en-US" sz="2200" err="1"/>
              <a:t>useampia</a:t>
            </a:r>
            <a:r>
              <a:rPr lang="en-US" sz="2200"/>
              <a:t> </a:t>
            </a:r>
            <a:r>
              <a:rPr lang="en-US" sz="2200" err="1"/>
              <a:t>erasmus</a:t>
            </a:r>
            <a:r>
              <a:rPr lang="en-US" sz="2200"/>
              <a:t> </a:t>
            </a:r>
            <a:r>
              <a:rPr lang="en-US" sz="2200" err="1"/>
              <a:t>opiskelijoita</a:t>
            </a:r>
            <a:r>
              <a:rPr lang="en-US" sz="2200"/>
              <a:t> </a:t>
            </a:r>
            <a:r>
              <a:rPr lang="en-US" sz="2200" err="1"/>
              <a:t>ympäri</a:t>
            </a:r>
            <a:r>
              <a:rPr lang="en-US" sz="2200"/>
              <a:t> </a:t>
            </a:r>
            <a:r>
              <a:rPr lang="en-US" sz="2200" err="1"/>
              <a:t>maailamaa</a:t>
            </a:r>
            <a:r>
              <a:rPr lang="en-US" sz="2200"/>
              <a:t>.</a:t>
            </a:r>
          </a:p>
          <a:p>
            <a:r>
              <a:rPr lang="en-US" sz="2200" err="1"/>
              <a:t>Majoitus</a:t>
            </a:r>
            <a:r>
              <a:rPr lang="en-US" sz="2200"/>
              <a:t> </a:t>
            </a:r>
            <a:r>
              <a:rPr lang="en-US" sz="2200" err="1"/>
              <a:t>oli</a:t>
            </a:r>
            <a:r>
              <a:rPr lang="en-US" sz="2200"/>
              <a:t> </a:t>
            </a:r>
            <a:r>
              <a:rPr lang="en-US" sz="2200" err="1"/>
              <a:t>erittäin</a:t>
            </a:r>
            <a:r>
              <a:rPr lang="en-US" sz="2200"/>
              <a:t> iso, </a:t>
            </a:r>
            <a:r>
              <a:rPr lang="en-US" sz="2200" err="1"/>
              <a:t>sieltä</a:t>
            </a:r>
            <a:r>
              <a:rPr lang="en-US" sz="2200"/>
              <a:t> </a:t>
            </a:r>
            <a:r>
              <a:rPr lang="en-US" sz="2200" err="1"/>
              <a:t>löytyy</a:t>
            </a:r>
            <a:r>
              <a:rPr lang="en-US" sz="2200"/>
              <a:t> </a:t>
            </a:r>
            <a:r>
              <a:rPr lang="en-US" sz="2200" err="1"/>
              <a:t>keittiöt</a:t>
            </a:r>
            <a:r>
              <a:rPr lang="en-US" sz="2200"/>
              <a:t>, </a:t>
            </a:r>
            <a:r>
              <a:rPr lang="en-US" sz="2200" err="1"/>
              <a:t>kuntosali</a:t>
            </a:r>
            <a:r>
              <a:rPr lang="en-US" sz="2200"/>
              <a:t>, </a:t>
            </a:r>
            <a:r>
              <a:rPr lang="en-US" sz="2200" err="1"/>
              <a:t>elokuva</a:t>
            </a:r>
            <a:r>
              <a:rPr lang="en-US" sz="2200"/>
              <a:t> </a:t>
            </a:r>
            <a:r>
              <a:rPr lang="en-US" sz="2200" err="1"/>
              <a:t>huone</a:t>
            </a:r>
            <a:r>
              <a:rPr lang="en-US" sz="2200"/>
              <a:t>, </a:t>
            </a:r>
            <a:r>
              <a:rPr lang="en-US" sz="2200" err="1"/>
              <a:t>pyykinpesu</a:t>
            </a:r>
            <a:r>
              <a:rPr lang="en-US" sz="2200"/>
              <a:t> </a:t>
            </a:r>
            <a:r>
              <a:rPr lang="en-US" sz="2200" err="1"/>
              <a:t>huone</a:t>
            </a:r>
            <a:r>
              <a:rPr lang="en-US" sz="2200"/>
              <a:t>, </a:t>
            </a:r>
            <a:r>
              <a:rPr lang="en-US" sz="2200" err="1"/>
              <a:t>uima-allas</a:t>
            </a:r>
            <a:r>
              <a:rPr lang="en-US" sz="2200"/>
              <a:t>, </a:t>
            </a:r>
            <a:r>
              <a:rPr lang="en-US" sz="2200" err="1"/>
              <a:t>opiskelu</a:t>
            </a:r>
            <a:r>
              <a:rPr lang="en-US" sz="2200"/>
              <a:t> </a:t>
            </a:r>
            <a:r>
              <a:rPr lang="en-US" sz="2200" err="1"/>
              <a:t>huone</a:t>
            </a:r>
            <a:r>
              <a:rPr lang="en-US" sz="2200"/>
              <a:t>, </a:t>
            </a:r>
            <a:r>
              <a:rPr lang="en-US" sz="2200" err="1"/>
              <a:t>ruokasali</a:t>
            </a:r>
            <a:r>
              <a:rPr lang="en-US" sz="2200"/>
              <a:t>.</a:t>
            </a:r>
          </a:p>
          <a:p>
            <a:r>
              <a:rPr lang="en-US" sz="2200"/>
              <a:t>Yugo </a:t>
            </a:r>
            <a:r>
              <a:rPr lang="en-US" sz="2200" err="1"/>
              <a:t>bermejales</a:t>
            </a:r>
          </a:p>
          <a:p>
            <a:endParaRPr lang="en-US" sz="22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60AB186-F7CB-A3D9-56AC-DA25C15ED59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0418" r="21154" b="-1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2313938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CA1278-84D0-154D-7D82-B306A50323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Kuvia</a:t>
            </a:r>
            <a:r>
              <a:rPr lang="en-US"/>
              <a:t> </a:t>
            </a:r>
            <a:r>
              <a:rPr lang="en-US" err="1"/>
              <a:t>kämpiltä</a:t>
            </a:r>
          </a:p>
        </p:txBody>
      </p:sp>
      <p:pic>
        <p:nvPicPr>
          <p:cNvPr id="4" name="Sisällön paikkamerkki 3">
            <a:extLst>
              <a:ext uri="{FF2B5EF4-FFF2-40B4-BE49-F238E27FC236}">
                <a16:creationId xmlns:a16="http://schemas.microsoft.com/office/drawing/2014/main" id="{BC1CB6E7-6609-6017-0DAE-8D4ED3CF465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8776" y="270703"/>
            <a:ext cx="3029938" cy="2374526"/>
          </a:xfrm>
          <a:prstGeom prst="rect">
            <a:avLst/>
          </a:prstGeom>
        </p:spPr>
      </p:pic>
      <p:pic>
        <p:nvPicPr>
          <p:cNvPr id="5" name="Kuva 4">
            <a:extLst>
              <a:ext uri="{FF2B5EF4-FFF2-40B4-BE49-F238E27FC236}">
                <a16:creationId xmlns:a16="http://schemas.microsoft.com/office/drawing/2014/main" id="{9F31AF5F-0321-A28C-6FB6-FF4DE4F76CC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8070" y="264936"/>
            <a:ext cx="3672241" cy="2377700"/>
          </a:xfrm>
          <a:prstGeom prst="rect">
            <a:avLst/>
          </a:prstGeom>
        </p:spPr>
      </p:pic>
      <p:pic>
        <p:nvPicPr>
          <p:cNvPr id="6" name="Kuva 5">
            <a:extLst>
              <a:ext uri="{FF2B5EF4-FFF2-40B4-BE49-F238E27FC236}">
                <a16:creationId xmlns:a16="http://schemas.microsoft.com/office/drawing/2014/main" id="{14A8710F-C3EE-E049-DA65-2AF407116BE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1406" y="3275927"/>
            <a:ext cx="2535897" cy="3585938"/>
          </a:xfrm>
          <a:prstGeom prst="rect">
            <a:avLst/>
          </a:prstGeom>
        </p:spPr>
      </p:pic>
      <p:pic>
        <p:nvPicPr>
          <p:cNvPr id="7" name="Kuva 6">
            <a:extLst>
              <a:ext uri="{FF2B5EF4-FFF2-40B4-BE49-F238E27FC236}">
                <a16:creationId xmlns:a16="http://schemas.microsoft.com/office/drawing/2014/main" id="{C787A397-74AF-7285-E59C-6227B78EAF9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7271" y="2643050"/>
            <a:ext cx="2452389" cy="4212239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12D32674-176F-5A21-1073-8F80D4D3F78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5215" y="3158394"/>
            <a:ext cx="2045293" cy="3700759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CC99F543-A47F-CAC0-5F74-0A441FD06A3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0" y="3423213"/>
            <a:ext cx="2640279" cy="3450239"/>
          </a:xfrm>
          <a:prstGeom prst="rect">
            <a:avLst/>
          </a:prstGeom>
        </p:spPr>
      </p:pic>
      <p:pic>
        <p:nvPicPr>
          <p:cNvPr id="10" name="Kuva 9">
            <a:extLst>
              <a:ext uri="{FF2B5EF4-FFF2-40B4-BE49-F238E27FC236}">
                <a16:creationId xmlns:a16="http://schemas.microsoft.com/office/drawing/2014/main" id="{8D9CC4A3-0E0D-6C8B-D6CA-5102447A6FAA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0998" y="2644203"/>
            <a:ext cx="2431512" cy="4212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78713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Slide Background">
            <a:extLst>
              <a:ext uri="{FF2B5EF4-FFF2-40B4-BE49-F238E27FC236}">
                <a16:creationId xmlns:a16="http://schemas.microsoft.com/office/drawing/2014/main" id="{3ECBE1F1-D69B-4AFA-ABD5-8E41720EF6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11AC9088-51BF-CD35-13F9-CE64BD8631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9" r="-1" b="27387"/>
          <a:stretch>
            <a:fillRect/>
          </a:stretch>
        </p:blipFill>
        <p:spPr>
          <a:xfrm>
            <a:off x="-1" y="-2"/>
            <a:ext cx="5410198" cy="6858002"/>
          </a:xfrm>
          <a:prstGeom prst="rect">
            <a:avLst/>
          </a:prstGeom>
        </p:spPr>
      </p:pic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603A6265-E10C-4B85-9C20-E75FCAF9C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0197" y="-1"/>
            <a:ext cx="6781802" cy="2286000"/>
          </a:xfrm>
          <a:prstGeom prst="rect">
            <a:avLst/>
          </a:prstGeom>
          <a:ln>
            <a:noFill/>
          </a:ln>
          <a:effectLst>
            <a:outerShdw blurRad="355600" dist="152400" sx="95000" sy="95000" algn="t" rotWithShape="0">
              <a:srgbClr val="000000">
                <a:alpha val="2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B783624-A949-43FC-2F94-B05A8F6ABB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5317" y="405685"/>
            <a:ext cx="5464968" cy="1559301"/>
          </a:xfrm>
        </p:spPr>
        <p:txBody>
          <a:bodyPr>
            <a:normAutofit/>
          </a:bodyPr>
          <a:lstStyle/>
          <a:p>
            <a:r>
              <a:rPr lang="en-US" sz="4000"/>
              <a:t>Vapaa aika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B88F3E-3CCE-0096-71FB-38DE7D9062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15317" y="2743200"/>
            <a:ext cx="5247340" cy="349687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000"/>
              <a:t>Vapaa ajalla liikuttiin paljon keskustassa käytiin mm. erilaisissa ravintoloissa, kahviloissa, baareissa ja shoppailemssa.</a:t>
            </a:r>
          </a:p>
          <a:p>
            <a:r>
              <a:rPr lang="en-US" sz="2000"/>
              <a:t>Pitkän työn jälkeen parasta oli käydä uimassa ja ottaa aurinkoa kämpillä.</a:t>
            </a:r>
          </a:p>
          <a:p>
            <a:r>
              <a:rPr lang="en-US" sz="2000"/>
              <a:t>Sevillan yöelämää oli jotain muuta, ihmiset jaksoivat juhlia aamu 6 asti (suurin osa heistä oli erasmus opiskelijoita).</a:t>
            </a:r>
          </a:p>
          <a:p>
            <a:endParaRPr lang="en-US" sz="2000"/>
          </a:p>
          <a:p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16975796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uva 1">
            <a:extLst>
              <a:ext uri="{FF2B5EF4-FFF2-40B4-BE49-F238E27FC236}">
                <a16:creationId xmlns:a16="http://schemas.microsoft.com/office/drawing/2014/main" id="{9BB5BD54-9B99-D880-6EB4-F3AD39C5584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7248" y="2974738"/>
            <a:ext cx="1836270" cy="3956522"/>
          </a:xfrm>
          <a:prstGeom prst="rect">
            <a:avLst/>
          </a:prstGeom>
        </p:spPr>
      </p:pic>
      <p:pic>
        <p:nvPicPr>
          <p:cNvPr id="3" name="Kuva 2">
            <a:extLst>
              <a:ext uri="{FF2B5EF4-FFF2-40B4-BE49-F238E27FC236}">
                <a16:creationId xmlns:a16="http://schemas.microsoft.com/office/drawing/2014/main" id="{55C1BB45-6198-2EFF-F249-622370360FC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5925" y="4352485"/>
            <a:ext cx="2407768" cy="2511860"/>
          </a:xfrm>
          <a:prstGeom prst="rect">
            <a:avLst/>
          </a:prstGeom>
        </p:spPr>
      </p:pic>
      <p:pic>
        <p:nvPicPr>
          <p:cNvPr id="4" name="Kuva 3">
            <a:extLst>
              <a:ext uri="{FF2B5EF4-FFF2-40B4-BE49-F238E27FC236}">
                <a16:creationId xmlns:a16="http://schemas.microsoft.com/office/drawing/2014/main" id="{CE23C186-D820-BA31-4354-707348503A8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5979" y="3709"/>
            <a:ext cx="2295711" cy="2758388"/>
          </a:xfrm>
          <a:prstGeom prst="rect">
            <a:avLst/>
          </a:prstGeom>
        </p:spPr>
      </p:pic>
      <p:pic>
        <p:nvPicPr>
          <p:cNvPr id="5" name="Kuva 4">
            <a:extLst>
              <a:ext uri="{FF2B5EF4-FFF2-40B4-BE49-F238E27FC236}">
                <a16:creationId xmlns:a16="http://schemas.microsoft.com/office/drawing/2014/main" id="{CBFA8A73-B6CD-D672-214E-4528B2272A5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8" y="4330584"/>
            <a:ext cx="2105212" cy="2511861"/>
          </a:xfrm>
          <a:prstGeom prst="rect">
            <a:avLst/>
          </a:prstGeom>
        </p:spPr>
      </p:pic>
      <p:pic>
        <p:nvPicPr>
          <p:cNvPr id="6" name="Kuva 5">
            <a:extLst>
              <a:ext uri="{FF2B5EF4-FFF2-40B4-BE49-F238E27FC236}">
                <a16:creationId xmlns:a16="http://schemas.microsoft.com/office/drawing/2014/main" id="{8EE81E18-75BF-CFB1-003D-7CC41EEAD3F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6520" y="-2227"/>
            <a:ext cx="2430182" cy="3262653"/>
          </a:xfrm>
          <a:prstGeom prst="rect">
            <a:avLst/>
          </a:prstGeom>
        </p:spPr>
      </p:pic>
      <p:pic>
        <p:nvPicPr>
          <p:cNvPr id="7" name="Kuva 6">
            <a:extLst>
              <a:ext uri="{FF2B5EF4-FFF2-40B4-BE49-F238E27FC236}">
                <a16:creationId xmlns:a16="http://schemas.microsoft.com/office/drawing/2014/main" id="{32427036-D4DD-952E-3E61-FE2580D103A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4642" y="4705"/>
            <a:ext cx="2116417" cy="2747183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630B76C9-E478-0EFB-49B9-CEEBB77217C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6802" y="2643946"/>
            <a:ext cx="2127621" cy="1805889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6034F103-F604-548E-C177-971392386749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9320" y="2643048"/>
            <a:ext cx="1970741" cy="2108449"/>
          </a:xfrm>
          <a:prstGeom prst="rect">
            <a:avLst/>
          </a:prstGeom>
        </p:spPr>
      </p:pic>
      <p:pic>
        <p:nvPicPr>
          <p:cNvPr id="10" name="Kuva 9">
            <a:extLst>
              <a:ext uri="{FF2B5EF4-FFF2-40B4-BE49-F238E27FC236}">
                <a16:creationId xmlns:a16="http://schemas.microsoft.com/office/drawing/2014/main" id="{4FE61439-D18B-2420-071A-FB7B2DA5995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696" y="3259420"/>
            <a:ext cx="2037975" cy="3600325"/>
          </a:xfrm>
          <a:prstGeom prst="rect">
            <a:avLst/>
          </a:prstGeom>
        </p:spPr>
      </p:pic>
      <p:pic>
        <p:nvPicPr>
          <p:cNvPr id="11" name="Kuva 10">
            <a:extLst>
              <a:ext uri="{FF2B5EF4-FFF2-40B4-BE49-F238E27FC236}">
                <a16:creationId xmlns:a16="http://schemas.microsoft.com/office/drawing/2014/main" id="{2B2BB5A8-5952-1980-749E-9F9F85E354E7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55" y="-1313"/>
            <a:ext cx="1701800" cy="3017618"/>
          </a:xfrm>
          <a:prstGeom prst="rect">
            <a:avLst/>
          </a:prstGeom>
        </p:spPr>
      </p:pic>
      <p:pic>
        <p:nvPicPr>
          <p:cNvPr id="12" name="Kuva 11">
            <a:extLst>
              <a:ext uri="{FF2B5EF4-FFF2-40B4-BE49-F238E27FC236}">
                <a16:creationId xmlns:a16="http://schemas.microsoft.com/office/drawing/2014/main" id="{8AAF9AA9-6582-A7B4-80D3-BE23393041CC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5557" y="4341221"/>
            <a:ext cx="1735417" cy="2524560"/>
          </a:xfrm>
          <a:prstGeom prst="rect">
            <a:avLst/>
          </a:prstGeom>
        </p:spPr>
      </p:pic>
      <p:pic>
        <p:nvPicPr>
          <p:cNvPr id="13" name="Kuva 12">
            <a:extLst>
              <a:ext uri="{FF2B5EF4-FFF2-40B4-BE49-F238E27FC236}">
                <a16:creationId xmlns:a16="http://schemas.microsoft.com/office/drawing/2014/main" id="{07D3D588-E09C-68A1-15B7-BFB09B06E64D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8682" y="-341"/>
            <a:ext cx="1825063" cy="3264148"/>
          </a:xfrm>
          <a:prstGeom prst="rect">
            <a:avLst/>
          </a:prstGeom>
        </p:spPr>
      </p:pic>
      <p:pic>
        <p:nvPicPr>
          <p:cNvPr id="14" name="Kuva 13">
            <a:extLst>
              <a:ext uri="{FF2B5EF4-FFF2-40B4-BE49-F238E27FC236}">
                <a16:creationId xmlns:a16="http://schemas.microsoft.com/office/drawing/2014/main" id="{83848A60-2031-E6C7-727D-7F6F381AF9AC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5163" y="3262131"/>
            <a:ext cx="2037976" cy="3611530"/>
          </a:xfrm>
          <a:prstGeom prst="rect">
            <a:avLst/>
          </a:prstGeom>
        </p:spPr>
      </p:pic>
      <p:pic>
        <p:nvPicPr>
          <p:cNvPr id="15" name="Kuva 14">
            <a:extLst>
              <a:ext uri="{FF2B5EF4-FFF2-40B4-BE49-F238E27FC236}">
                <a16:creationId xmlns:a16="http://schemas.microsoft.com/office/drawing/2014/main" id="{F0407EBC-CAEB-392D-6E0B-A4A595D59DD0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0664" y="4622"/>
            <a:ext cx="1825063" cy="3241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80187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C4FC8F30-42FE-6315-FCAB-D3D0E62369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350" b="26756"/>
          <a:stretch>
            <a:fillRect/>
          </a:stretch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6D0240B-7A1E-BAB7-E760-6F0F29C1F3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822189" cy="1899912"/>
          </a:xfrm>
        </p:spPr>
        <p:txBody>
          <a:bodyPr>
            <a:normAutofit/>
          </a:bodyPr>
          <a:lstStyle/>
          <a:p>
            <a:r>
              <a:rPr lang="en-US" sz="4000"/>
              <a:t>Vinkit matkalle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91813B-BF33-5CE8-0E71-FAD2051FE2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34201"/>
            <a:ext cx="3822189" cy="3742762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000"/>
              <a:t>Älä pakkaa paljon, tulet käyttämään samoja vaatteita ja ostat sieltä paljon vaatteita.</a:t>
            </a:r>
          </a:p>
          <a:p>
            <a:r>
              <a:rPr lang="en-US" sz="2000"/>
              <a:t>Uskolla kokeilemaan kaikkea uutta ja hauskaa, tutustu uusiin ihmisiin.</a:t>
            </a:r>
          </a:p>
          <a:p>
            <a:r>
              <a:rPr lang="en-US" sz="2000"/>
              <a:t>Tutustu kaupungiin ennen lähtöä netin kautta, tee lista paikoista joihin haluat käydä.</a:t>
            </a:r>
          </a:p>
          <a:p>
            <a:endParaRPr lang="en-US" sz="2000"/>
          </a:p>
          <a:p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35187509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03CF28071C79A14B9F22182B9B92C540" ma:contentTypeVersion="14" ma:contentTypeDescription="Luo uusi asiakirja." ma:contentTypeScope="" ma:versionID="3471b6be21a51ce547119856d9a5b2a2">
  <xsd:schema xmlns:xsd="http://www.w3.org/2001/XMLSchema" xmlns:xs="http://www.w3.org/2001/XMLSchema" xmlns:p="http://schemas.microsoft.com/office/2006/metadata/properties" xmlns:ns2="99c4edd6-4692-4bdc-b7c2-f7fdb8cf042f" xmlns:ns3="76be92a1-9c2e-45bd-bc7a-77e2bc8acba2" targetNamespace="http://schemas.microsoft.com/office/2006/metadata/properties" ma:root="true" ma:fieldsID="dbdc1f6173d615387dc0572126385982" ns2:_="" ns3:_="">
    <xsd:import namespace="99c4edd6-4692-4bdc-b7c2-f7fdb8cf042f"/>
    <xsd:import namespace="76be92a1-9c2e-45bd-bc7a-77e2bc8acba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BillingMetadata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9c4edd6-4692-4bdc-b7c2-f7fdb8cf042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Kuvien tunnisteet" ma:readOnly="false" ma:fieldId="{5cf76f15-5ced-4ddc-b409-7134ff3c332f}" ma:taxonomyMulti="true" ma:sspId="e26c6a39-ca17-4711-8675-0cb8c6f60fa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6be92a1-9c2e-45bd-bc7a-77e2bc8acba2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4dd0f33d-fe13-403c-8599-a549581989f7}" ma:internalName="TaxCatchAll" ma:showField="CatchAllData" ma:web="76be92a1-9c2e-45bd-bc7a-77e2bc8acba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6be92a1-9c2e-45bd-bc7a-77e2bc8acba2" xsi:nil="true"/>
    <lcf76f155ced4ddcb4097134ff3c332f xmlns="99c4edd6-4692-4bdc-b7c2-f7fdb8cf042f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AF336E2-8FD0-4198-9770-DF15376DE1C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9c4edd6-4692-4bdc-b7c2-f7fdb8cf042f"/>
    <ds:schemaRef ds:uri="76be92a1-9c2e-45bd-bc7a-77e2bc8acba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E933DB6-B736-4024-B8C7-CB314689BCBA}">
  <ds:schemaRefs>
    <ds:schemaRef ds:uri="99c4edd6-4692-4bdc-b7c2-f7fdb8cf042f"/>
    <ds:schemaRef ds:uri="http://purl.org/dc/dcmitype/"/>
    <ds:schemaRef ds:uri="http://purl.org/dc/elements/1.1/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http://schemas.microsoft.com/office/2006/documentManagement/types"/>
    <ds:schemaRef ds:uri="76be92a1-9c2e-45bd-bc7a-77e2bc8acba2"/>
    <ds:schemaRef ds:uri="http://schemas.microsoft.com/office/2006/metadata/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EBD839DF-0ECE-4B67-B4A0-290803E352E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399</Words>
  <Application>Microsoft Office PowerPoint</Application>
  <PresentationFormat>Laajakuva</PresentationFormat>
  <Paragraphs>43</Paragraphs>
  <Slides>12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12</vt:i4>
      </vt:variant>
    </vt:vector>
  </HeadingPairs>
  <TitlesOfParts>
    <vt:vector size="16" baseType="lpstr">
      <vt:lpstr>Aptos</vt:lpstr>
      <vt:lpstr>Aptos Display</vt:lpstr>
      <vt:lpstr>Arial</vt:lpstr>
      <vt:lpstr>Office-teema</vt:lpstr>
      <vt:lpstr>Matkaraportti Sevilla, Espanja </vt:lpstr>
      <vt:lpstr>PowerPoint-esitys</vt:lpstr>
      <vt:lpstr>Matkustaminen ja sopeutuminen</vt:lpstr>
      <vt:lpstr>Jaksolle hakeutuminen</vt:lpstr>
      <vt:lpstr>Hotel casa 1800</vt:lpstr>
      <vt:lpstr>Työskentely</vt:lpstr>
      <vt:lpstr>PowerPoint-esitys</vt:lpstr>
      <vt:lpstr>Majoitus</vt:lpstr>
      <vt:lpstr>Kuvia kämpiltä</vt:lpstr>
      <vt:lpstr>Vapaa aika</vt:lpstr>
      <vt:lpstr>PowerPoint-esitys</vt:lpstr>
      <vt:lpstr>Vinkit matkalle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Matkaraportti Sevilla, Espanja</dc:title>
  <dc:creator>Iina Siren</dc:creator>
  <cp:lastModifiedBy>Oona Haanpää</cp:lastModifiedBy>
  <cp:revision>1</cp:revision>
  <dcterms:created xsi:type="dcterms:W3CDTF">2025-11-13T16:22:34Z</dcterms:created>
  <dcterms:modified xsi:type="dcterms:W3CDTF">2026-02-20T13:18:20Z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0x01010003CF28071C79A14B9F22182B9B92C540</vt:lpwstr>
  </property>
</Properties>
</file>