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5" r:id="rId6"/>
    <p:sldId id="258" r:id="rId7"/>
    <p:sldId id="261" r:id="rId8"/>
    <p:sldId id="262" r:id="rId9"/>
    <p:sldId id="263" r:id="rId10"/>
    <p:sldId id="264" r:id="rId11"/>
    <p:sldId id="259" r:id="rId12"/>
    <p:sldId id="266" r:id="rId13"/>
    <p:sldId id="257" r:id="rId1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4" d="100"/>
          <a:sy n="74" d="100"/>
        </p:scale>
        <p:origin x="18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27.2.2026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27.2.2026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27.2.2026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27.2.2026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27.2.2026</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27.2.2026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27.2.2026</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27.2.2026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27.2.2026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27.2.2026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27.2.2026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BAE3-D89C-4001-9AEC-5083F82B749C}" type="datetimeFigureOut">
              <a:rPr lang="fi-FI" smtClean="0"/>
              <a:t>27.2.2026</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orakulmio 6">
            <a:extLst>
              <a:ext uri="{FF2B5EF4-FFF2-40B4-BE49-F238E27FC236}">
                <a16:creationId xmlns:a16="http://schemas.microsoft.com/office/drawing/2014/main" id="{EA3624DE-1BA6-DEB0-BD56-64D686726C4D}"/>
              </a:ext>
            </a:extLst>
          </p:cNvPr>
          <p:cNvSpPr/>
          <p:nvPr/>
        </p:nvSpPr>
        <p:spPr>
          <a:xfrm>
            <a:off x="1003480" y="2107602"/>
            <a:ext cx="4607503" cy="3467877"/>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fi-FI"/>
          </a:p>
        </p:txBody>
      </p:sp>
      <p:sp>
        <p:nvSpPr>
          <p:cNvPr id="2" name="Otsikko 1"/>
          <p:cNvSpPr>
            <a:spLocks noGrp="1"/>
          </p:cNvSpPr>
          <p:nvPr>
            <p:ph type="ctrTitle"/>
          </p:nvPr>
        </p:nvSpPr>
        <p:spPr>
          <a:xfrm>
            <a:off x="1000123" y="-2092"/>
            <a:ext cx="6125964" cy="1906863"/>
          </a:xfrm>
        </p:spPr>
        <p:txBody>
          <a:bodyPr vert="horz" lIns="91440" tIns="45720" rIns="91440" bIns="45720" rtlCol="0" anchor="b">
            <a:normAutofit/>
          </a:bodyPr>
          <a:lstStyle/>
          <a:p>
            <a:pPr algn="l"/>
            <a:r>
              <a:rPr lang="en-US" sz="4800" b="1" u="sng" kern="1200" err="1">
                <a:solidFill>
                  <a:schemeClr val="bg1"/>
                </a:solidFill>
                <a:latin typeface="+mj-lt"/>
                <a:ea typeface="+mj-ea"/>
                <a:cs typeface="+mj-cs"/>
              </a:rPr>
              <a:t>Matkaraportti</a:t>
            </a:r>
            <a:endParaRPr lang="en-US" sz="4800" b="1" u="sng" kern="1200">
              <a:solidFill>
                <a:schemeClr val="bg1"/>
              </a:solidFill>
              <a:latin typeface="+mj-lt"/>
            </a:endParaRPr>
          </a:p>
        </p:txBody>
      </p:sp>
      <p:sp>
        <p:nvSpPr>
          <p:cNvPr id="3" name="Alaotsikko 2"/>
          <p:cNvSpPr>
            <a:spLocks noGrp="1"/>
          </p:cNvSpPr>
          <p:nvPr>
            <p:ph type="subTitle" idx="1"/>
          </p:nvPr>
        </p:nvSpPr>
        <p:spPr>
          <a:xfrm>
            <a:off x="1028877" y="2236943"/>
            <a:ext cx="5063706" cy="4615757"/>
          </a:xfrm>
        </p:spPr>
        <p:txBody>
          <a:bodyPr vert="horz" lIns="91440" tIns="45720" rIns="91440" bIns="45720" rtlCol="0" anchor="t">
            <a:normAutofit/>
          </a:bodyPr>
          <a:lstStyle/>
          <a:p>
            <a:pPr marL="342900" indent="-342900" algn="l">
              <a:buFont typeface="Wingdings" panose="020B0604020202020204" pitchFamily="34" charset="0"/>
              <a:buChar char="Ø"/>
            </a:pPr>
            <a:r>
              <a:rPr lang="en-US" i="1" dirty="0"/>
              <a:t>Jere Andersson</a:t>
            </a:r>
            <a:endParaRPr lang="fi-FI" i="1"/>
          </a:p>
          <a:p>
            <a:pPr marL="342900" indent="-342900" algn="l">
              <a:buFont typeface="Wingdings" panose="020B0604020202020204" pitchFamily="34" charset="0"/>
              <a:buChar char="Ø"/>
            </a:pPr>
            <a:r>
              <a:rPr lang="en-US" i="1" err="1"/>
              <a:t>Merkonomi</a:t>
            </a:r>
            <a:endParaRPr lang="en-US" i="1"/>
          </a:p>
          <a:p>
            <a:pPr marL="342900" indent="-342900" algn="l">
              <a:buFont typeface="Wingdings" panose="020B0604020202020204" pitchFamily="34" charset="0"/>
              <a:buChar char="Ø"/>
            </a:pPr>
            <a:r>
              <a:rPr lang="en-US" i="1" err="1"/>
              <a:t>Kv-jaksonajankohta</a:t>
            </a:r>
            <a:r>
              <a:rPr lang="en-US" i="1" dirty="0"/>
              <a:t>  </a:t>
            </a:r>
          </a:p>
          <a:p>
            <a:pPr algn="l"/>
            <a:r>
              <a:rPr lang="en-US" i="1" dirty="0"/>
              <a:t>      15.9.25-24.10</a:t>
            </a:r>
            <a:endParaRPr lang="en-US" dirty="0"/>
          </a:p>
          <a:p>
            <a:pPr marL="342900" indent="-342900" algn="l">
              <a:buFont typeface="Wingdings" panose="020B0604020202020204" pitchFamily="34" charset="0"/>
              <a:buChar char="Ø"/>
            </a:pPr>
            <a:r>
              <a:rPr lang="en-US" i="1" dirty="0"/>
              <a:t>Malaga, </a:t>
            </a:r>
            <a:r>
              <a:rPr lang="en-US" i="1" err="1"/>
              <a:t>Espanja</a:t>
            </a:r>
            <a:endParaRPr lang="en-US" i="1"/>
          </a:p>
          <a:p>
            <a:pPr marL="342900" indent="-342900" algn="l">
              <a:buFont typeface="Wingdings" panose="020B0604020202020204" pitchFamily="34" charset="0"/>
              <a:buChar char="Ø"/>
            </a:pPr>
            <a:r>
              <a:rPr lang="en-US" i="1" dirty="0"/>
              <a:t>Paws for a moment</a:t>
            </a:r>
          </a:p>
          <a:p>
            <a:pPr marL="342900" indent="-342900" algn="l">
              <a:buFont typeface="Wingdings" panose="020B0604020202020204" pitchFamily="34" charset="0"/>
              <a:buChar char="Ø"/>
            </a:pPr>
            <a:r>
              <a:rPr lang="en-US" i="1" dirty="0"/>
              <a:t>Plaza de </a:t>
            </a:r>
            <a:r>
              <a:rPr lang="en-US" i="1" err="1"/>
              <a:t>Uncibay</a:t>
            </a:r>
            <a:r>
              <a:rPr lang="en-US" i="1" dirty="0"/>
              <a:t>, 8, Planta 1</a:t>
            </a:r>
          </a:p>
        </p:txBody>
      </p:sp>
      <p:pic>
        <p:nvPicPr>
          <p:cNvPr id="4" name="Kuva 3" descr="Espanjalainen: Espanjan lippu">
            <a:extLst>
              <a:ext uri="{FF2B5EF4-FFF2-40B4-BE49-F238E27FC236}">
                <a16:creationId xmlns:a16="http://schemas.microsoft.com/office/drawing/2014/main" id="{F7C15124-185F-70F8-A92A-FA781407D0A8}"/>
              </a:ext>
            </a:extLst>
          </p:cNvPr>
          <p:cNvPicPr>
            <a:picLocks noChangeAspect="1"/>
          </p:cNvPicPr>
          <p:nvPr/>
        </p:nvPicPr>
        <p:blipFill>
          <a:blip r:embed="rId3"/>
          <a:srcRect r="21342" b="1"/>
          <a:stretch>
            <a:fillRect/>
          </a:stretch>
        </p:blipFill>
        <p:spPr>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6" name="Kuva 5" descr="Kuva, joka sisältää kohteen ruoka, paella, annos, merenelävät&#10;&#10;Tekoälyllä luotu sisältö saattaa olla virheellistä.">
            <a:extLst>
              <a:ext uri="{FF2B5EF4-FFF2-40B4-BE49-F238E27FC236}">
                <a16:creationId xmlns:a16="http://schemas.microsoft.com/office/drawing/2014/main" id="{3B678E37-D356-C521-3B72-F9B78C9922DC}"/>
              </a:ext>
            </a:extLst>
          </p:cNvPr>
          <p:cNvPicPr>
            <a:picLocks noChangeAspect="1"/>
          </p:cNvPicPr>
          <p:nvPr/>
        </p:nvPicPr>
        <p:blipFill>
          <a:blip r:embed="rId4"/>
          <a:srcRect t="25967" r="3" b="17494"/>
          <a:stretch>
            <a:fillRect/>
          </a:stretch>
        </p:blipFill>
        <p:spPr>
          <a:xfrm>
            <a:off x="5728955" y="2371706"/>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5" name="Kuva 4" descr="Kuva, joka sisältää kohteen piha-, taivas, puu, rakennus&#10;&#10;Tekoälyllä luotu sisältö saattaa olla virheellistä.">
            <a:extLst>
              <a:ext uri="{FF2B5EF4-FFF2-40B4-BE49-F238E27FC236}">
                <a16:creationId xmlns:a16="http://schemas.microsoft.com/office/drawing/2014/main" id="{3FF6BCB6-1DC3-E1C1-4F98-C38BC653796D}"/>
              </a:ext>
            </a:extLst>
          </p:cNvPr>
          <p:cNvPicPr>
            <a:picLocks noChangeAspect="1"/>
          </p:cNvPicPr>
          <p:nvPr/>
        </p:nvPicPr>
        <p:blipFill>
          <a:blip r:embed="rId5"/>
          <a:srcRect t="45820" b="10745"/>
          <a:stretch>
            <a:fillRect/>
          </a:stretch>
        </p:blipFill>
        <p:spPr>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Tree>
    <p:extLst>
      <p:ext uri="{BB962C8B-B14F-4D97-AF65-F5344CB8AC3E}">
        <p14:creationId xmlns:p14="http://schemas.microsoft.com/office/powerpoint/2010/main" val="78238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kstiruutu 5">
            <a:extLst>
              <a:ext uri="{FF2B5EF4-FFF2-40B4-BE49-F238E27FC236}">
                <a16:creationId xmlns:a16="http://schemas.microsoft.com/office/drawing/2014/main" id="{9AC8973B-48F1-7404-CF5B-036FA8380572}"/>
              </a:ext>
            </a:extLst>
          </p:cNvPr>
          <p:cNvSpPr txBox="1"/>
          <p:nvPr/>
        </p:nvSpPr>
        <p:spPr>
          <a:xfrm flipH="1">
            <a:off x="3755570" y="505945"/>
            <a:ext cx="43818" cy="81785"/>
          </a:xfrm>
          <a:prstGeom prst="rect">
            <a:avLst/>
          </a:prstGeom>
          <a:noFill/>
          <a:ln>
            <a:solidFill>
              <a:schemeClr val="tx1"/>
            </a:solidFill>
            <a:prstDash val="solid"/>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fi-FI" dirty="0"/>
          </a:p>
        </p:txBody>
      </p:sp>
      <p:sp>
        <p:nvSpPr>
          <p:cNvPr id="4" name="Suorakulmio 3">
            <a:extLst>
              <a:ext uri="{FF2B5EF4-FFF2-40B4-BE49-F238E27FC236}">
                <a16:creationId xmlns:a16="http://schemas.microsoft.com/office/drawing/2014/main" id="{57FF0A72-E95A-A38A-68ED-7F1E06362744}"/>
              </a:ext>
            </a:extLst>
          </p:cNvPr>
          <p:cNvSpPr/>
          <p:nvPr/>
        </p:nvSpPr>
        <p:spPr>
          <a:xfrm>
            <a:off x="4284133" y="1202267"/>
            <a:ext cx="3674533" cy="4555066"/>
          </a:xfrm>
          <a:prstGeom prst="rect">
            <a:avLst/>
          </a:prstGeom>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useBgFill="1">
        <p:nvSpPr>
          <p:cNvPr id="20" name="Rectangle 15">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7">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Kuva 2" descr="Kuva, joka sisältää kohteen taivas, liikenne, piha-, lentokone&#10;&#10;Tekoälyllä luotu sisältö saattaa olla virheellistä.">
            <a:extLst>
              <a:ext uri="{FF2B5EF4-FFF2-40B4-BE49-F238E27FC236}">
                <a16:creationId xmlns:a16="http://schemas.microsoft.com/office/drawing/2014/main" id="{BBB9C728-068F-344E-08F9-9367F8A76ED8}"/>
              </a:ext>
            </a:extLst>
          </p:cNvPr>
          <p:cNvPicPr>
            <a:picLocks noChangeAspect="1"/>
          </p:cNvPicPr>
          <p:nvPr/>
        </p:nvPicPr>
        <p:blipFill>
          <a:blip r:embed="rId2"/>
          <a:srcRect r="4621"/>
          <a:stretch>
            <a:fillRect/>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10" name="Sisällön paikkamerkki 9">
            <a:extLst>
              <a:ext uri="{FF2B5EF4-FFF2-40B4-BE49-F238E27FC236}">
                <a16:creationId xmlns:a16="http://schemas.microsoft.com/office/drawing/2014/main" id="{6D675722-FFF8-3DBE-86E8-47AB9534398A}"/>
              </a:ext>
            </a:extLst>
          </p:cNvPr>
          <p:cNvSpPr>
            <a:spLocks noGrp="1"/>
          </p:cNvSpPr>
          <p:nvPr>
            <p:ph idx="1"/>
          </p:nvPr>
        </p:nvSpPr>
        <p:spPr>
          <a:xfrm>
            <a:off x="4184589" y="1370980"/>
            <a:ext cx="3810000" cy="4101042"/>
          </a:xfrm>
        </p:spPr>
        <p:txBody>
          <a:bodyPr vert="horz" lIns="91440" tIns="45720" rIns="91440" bIns="45720" rtlCol="0" anchor="t">
            <a:normAutofit/>
          </a:bodyPr>
          <a:lstStyle/>
          <a:p>
            <a:endParaRPr lang="fi-FI" sz="2000">
              <a:solidFill>
                <a:schemeClr val="tx1">
                  <a:lumMod val="85000"/>
                  <a:lumOff val="15000"/>
                </a:schemeClr>
              </a:solidFill>
              <a:latin typeface="Arial"/>
              <a:cs typeface="Arial"/>
            </a:endParaRPr>
          </a:p>
          <a:p>
            <a:endParaRPr lang="fi-FI" sz="2000">
              <a:solidFill>
                <a:schemeClr val="tx1">
                  <a:lumMod val="85000"/>
                  <a:lumOff val="15000"/>
                </a:schemeClr>
              </a:solidFill>
              <a:latin typeface="Arial"/>
              <a:cs typeface="Arial"/>
            </a:endParaRPr>
          </a:p>
          <a:p>
            <a:endParaRPr lang="fi-FI" sz="2000">
              <a:solidFill>
                <a:schemeClr val="tx1">
                  <a:lumMod val="85000"/>
                  <a:lumOff val="15000"/>
                </a:schemeClr>
              </a:solidFill>
            </a:endParaRPr>
          </a:p>
        </p:txBody>
      </p:sp>
      <p:pic>
        <p:nvPicPr>
          <p:cNvPr id="2" name="Kuva 1" descr="Kuva, joka sisältää kohteen taivas, piha-, ajoneuvo, maa-ajoneuvo&#10;&#10;Tekoälyllä luotu sisältö saattaa olla virheellistä.">
            <a:extLst>
              <a:ext uri="{FF2B5EF4-FFF2-40B4-BE49-F238E27FC236}">
                <a16:creationId xmlns:a16="http://schemas.microsoft.com/office/drawing/2014/main" id="{19600D18-C4E8-4A49-A819-B2A95268F249}"/>
              </a:ext>
            </a:extLst>
          </p:cNvPr>
          <p:cNvPicPr>
            <a:picLocks noChangeAspect="1"/>
          </p:cNvPicPr>
          <p:nvPr/>
        </p:nvPicPr>
        <p:blipFill>
          <a:blip r:embed="rId3"/>
          <a:srcRect l="6793"/>
          <a:stretch>
            <a:fillRect/>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
        <p:nvSpPr>
          <p:cNvPr id="5" name="Suorakulmio 4">
            <a:extLst>
              <a:ext uri="{FF2B5EF4-FFF2-40B4-BE49-F238E27FC236}">
                <a16:creationId xmlns:a16="http://schemas.microsoft.com/office/drawing/2014/main" id="{ECD647BF-9072-A352-3CDA-E02C78FEA0DF}"/>
              </a:ext>
            </a:extLst>
          </p:cNvPr>
          <p:cNvSpPr/>
          <p:nvPr/>
        </p:nvSpPr>
        <p:spPr>
          <a:xfrm>
            <a:off x="3696008" y="746595"/>
            <a:ext cx="4731175" cy="5358304"/>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lnSpc>
                <a:spcPct val="90000"/>
              </a:lnSpc>
              <a:spcBef>
                <a:spcPts val="1000"/>
              </a:spcBef>
              <a:buFont typeface="Arial"/>
              <a:buChar char="•"/>
            </a:pPr>
            <a:r>
              <a:rPr lang="fi-FI" sz="2400" dirty="0">
                <a:solidFill>
                  <a:schemeClr val="tx1">
                    <a:lumMod val="85000"/>
                    <a:lumOff val="15000"/>
                  </a:schemeClr>
                </a:solidFill>
                <a:latin typeface="Arial"/>
                <a:cs typeface="Arial"/>
              </a:rPr>
              <a:t>Päädyin hakemaan </a:t>
            </a:r>
            <a:r>
              <a:rPr lang="fi-FI" sz="2400" err="1">
                <a:solidFill>
                  <a:schemeClr val="tx1">
                    <a:lumMod val="85000"/>
                    <a:lumOff val="15000"/>
                  </a:schemeClr>
                </a:solidFill>
                <a:latin typeface="Arial"/>
                <a:cs typeface="Arial"/>
              </a:rPr>
              <a:t>kv</a:t>
            </a:r>
            <a:r>
              <a:rPr lang="fi-FI" sz="2400" dirty="0">
                <a:solidFill>
                  <a:schemeClr val="tx1">
                    <a:lumMod val="85000"/>
                    <a:lumOff val="15000"/>
                  </a:schemeClr>
                </a:solidFill>
                <a:latin typeface="Arial"/>
                <a:cs typeface="Arial"/>
              </a:rPr>
              <a:t>-jaksolle, sillä halusin kokea erimaan työkulttuurin ja tutustua miten ihmiset elää normi elämäänsä. </a:t>
            </a:r>
            <a:endParaRPr lang="en-US" sz="2400">
              <a:solidFill>
                <a:schemeClr val="tx1">
                  <a:lumMod val="85000"/>
                  <a:lumOff val="15000"/>
                </a:schemeClr>
              </a:solidFill>
              <a:latin typeface="Arial"/>
              <a:cs typeface="Arial"/>
            </a:endParaRPr>
          </a:p>
          <a:p>
            <a:pPr marL="285750" indent="-285750">
              <a:lnSpc>
                <a:spcPct val="90000"/>
              </a:lnSpc>
              <a:spcBef>
                <a:spcPts val="1000"/>
              </a:spcBef>
              <a:buFont typeface="Arial"/>
              <a:buChar char="•"/>
            </a:pPr>
            <a:r>
              <a:rPr lang="fi-FI" sz="2400" dirty="0">
                <a:solidFill>
                  <a:schemeClr val="tx1">
                    <a:lumMod val="85000"/>
                    <a:lumOff val="15000"/>
                  </a:schemeClr>
                </a:solidFill>
                <a:latin typeface="Arial"/>
                <a:cs typeface="Arial"/>
              </a:rPr>
              <a:t>Kuulin mahdollisuudesta lähetä </a:t>
            </a:r>
            <a:r>
              <a:rPr lang="fi-FI" sz="2400" err="1">
                <a:solidFill>
                  <a:schemeClr val="tx1">
                    <a:lumMod val="85000"/>
                    <a:lumOff val="15000"/>
                  </a:schemeClr>
                </a:solidFill>
                <a:latin typeface="Arial"/>
                <a:cs typeface="Arial"/>
              </a:rPr>
              <a:t>kv</a:t>
            </a:r>
            <a:r>
              <a:rPr lang="fi-FI" sz="2400" dirty="0">
                <a:solidFill>
                  <a:schemeClr val="tx1">
                    <a:lumMod val="85000"/>
                    <a:lumOff val="15000"/>
                  </a:schemeClr>
                </a:solidFill>
                <a:latin typeface="Arial"/>
                <a:cs typeface="Arial"/>
              </a:rPr>
              <a:t>-jaksolle opettajalta.</a:t>
            </a:r>
            <a:endParaRPr lang="en-US" sz="2400">
              <a:solidFill>
                <a:schemeClr val="tx1">
                  <a:lumMod val="85000"/>
                  <a:lumOff val="15000"/>
                </a:schemeClr>
              </a:solidFill>
              <a:latin typeface="Arial"/>
              <a:cs typeface="Arial"/>
            </a:endParaRPr>
          </a:p>
          <a:p>
            <a:pPr marL="285750" indent="-285750">
              <a:lnSpc>
                <a:spcPct val="90000"/>
              </a:lnSpc>
              <a:spcBef>
                <a:spcPts val="1000"/>
              </a:spcBef>
              <a:buFont typeface="Arial"/>
              <a:buChar char="•"/>
            </a:pPr>
            <a:r>
              <a:rPr lang="fi-FI" sz="2400" err="1">
                <a:solidFill>
                  <a:schemeClr val="tx1">
                    <a:lumMod val="85000"/>
                    <a:lumOff val="15000"/>
                  </a:schemeClr>
                </a:solidFill>
                <a:latin typeface="Arial"/>
                <a:cs typeface="Arial"/>
              </a:rPr>
              <a:t>Kv</a:t>
            </a:r>
            <a:r>
              <a:rPr lang="fi-FI" sz="2400" dirty="0">
                <a:solidFill>
                  <a:schemeClr val="tx1">
                    <a:lumMod val="85000"/>
                    <a:lumOff val="15000"/>
                  </a:schemeClr>
                </a:solidFill>
                <a:latin typeface="Arial"/>
                <a:cs typeface="Arial"/>
              </a:rPr>
              <a:t>-jaksolle valmistautuminen oli riittävä.</a:t>
            </a:r>
            <a:endParaRPr lang="en-US" sz="2400">
              <a:solidFill>
                <a:schemeClr val="tx1">
                  <a:lumMod val="85000"/>
                  <a:lumOff val="15000"/>
                </a:schemeClr>
              </a:solidFill>
              <a:latin typeface="Arial"/>
              <a:cs typeface="Arial"/>
            </a:endParaRPr>
          </a:p>
          <a:p>
            <a:pPr marL="285750" indent="-285750">
              <a:lnSpc>
                <a:spcPct val="90000"/>
              </a:lnSpc>
              <a:spcBef>
                <a:spcPts val="1000"/>
              </a:spcBef>
              <a:buFont typeface="Arial"/>
              <a:buChar char="•"/>
            </a:pPr>
            <a:r>
              <a:rPr lang="fi-FI" sz="2400" dirty="0">
                <a:solidFill>
                  <a:schemeClr val="tx1">
                    <a:lumMod val="85000"/>
                    <a:lumOff val="15000"/>
                  </a:schemeClr>
                </a:solidFill>
                <a:latin typeface="Arial"/>
                <a:cs typeface="Arial"/>
              </a:rPr>
              <a:t>Mielestäni </a:t>
            </a:r>
            <a:r>
              <a:rPr lang="fi-FI" sz="2400" err="1">
                <a:solidFill>
                  <a:schemeClr val="tx1">
                    <a:lumMod val="85000"/>
                    <a:lumOff val="15000"/>
                  </a:schemeClr>
                </a:solidFill>
                <a:latin typeface="Arial"/>
                <a:cs typeface="Arial"/>
              </a:rPr>
              <a:t>keudan</a:t>
            </a:r>
            <a:r>
              <a:rPr lang="fi-FI" sz="2400" dirty="0">
                <a:solidFill>
                  <a:schemeClr val="tx1">
                    <a:lumMod val="85000"/>
                    <a:lumOff val="15000"/>
                  </a:schemeClr>
                </a:solidFill>
                <a:latin typeface="Arial"/>
                <a:cs typeface="Arial"/>
              </a:rPr>
              <a:t> antaman valmennus oli erittäin riittävä.</a:t>
            </a:r>
            <a:endParaRPr lang="en-US" sz="2400">
              <a:solidFill>
                <a:schemeClr val="tx1">
                  <a:lumMod val="85000"/>
                  <a:lumOff val="15000"/>
                </a:schemeClr>
              </a:solidFill>
              <a:latin typeface="Arial"/>
              <a:cs typeface="Arial"/>
            </a:endParaRPr>
          </a:p>
          <a:p>
            <a:pPr algn="ctr"/>
            <a:endParaRPr lang="fi-FI" dirty="0"/>
          </a:p>
        </p:txBody>
      </p:sp>
      <p:sp>
        <p:nvSpPr>
          <p:cNvPr id="7" name="Tekstiruutu 6">
            <a:extLst>
              <a:ext uri="{FF2B5EF4-FFF2-40B4-BE49-F238E27FC236}">
                <a16:creationId xmlns:a16="http://schemas.microsoft.com/office/drawing/2014/main" id="{67CA3B23-F998-A3B2-9C91-E6250624B6AE}"/>
              </a:ext>
            </a:extLst>
          </p:cNvPr>
          <p:cNvSpPr txBox="1"/>
          <p:nvPr/>
        </p:nvSpPr>
        <p:spPr>
          <a:xfrm>
            <a:off x="3800759" y="858532"/>
            <a:ext cx="4657921"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3200" b="1" u="sng" dirty="0">
                <a:solidFill>
                  <a:srgbClr val="00232B"/>
                </a:solidFill>
                <a:latin typeface="Arial"/>
                <a:cs typeface="Arial"/>
              </a:rPr>
              <a:t>Jaksolle</a:t>
            </a:r>
            <a:r>
              <a:rPr lang="fi-FI" sz="3200" b="1" dirty="0">
                <a:solidFill>
                  <a:srgbClr val="00232B"/>
                </a:solidFill>
                <a:latin typeface="Arial"/>
                <a:cs typeface="Arial"/>
              </a:rPr>
              <a:t> </a:t>
            </a:r>
            <a:r>
              <a:rPr lang="fi-FI" sz="3200" b="1" u="sng" dirty="0">
                <a:solidFill>
                  <a:srgbClr val="00232B"/>
                </a:solidFill>
                <a:latin typeface="Arial"/>
                <a:cs typeface="Arial"/>
              </a:rPr>
              <a:t>hakeutuminen</a:t>
            </a:r>
            <a:endParaRPr lang="fi-FI" sz="3200" u="sng">
              <a:latin typeface="Arial"/>
              <a:cs typeface="Arial"/>
            </a:endParaRPr>
          </a:p>
          <a:p>
            <a:pPr algn="l"/>
            <a:endParaRPr lang="fi-FI" dirty="0"/>
          </a:p>
        </p:txBody>
      </p:sp>
    </p:spTree>
    <p:extLst>
      <p:ext uri="{BB962C8B-B14F-4D97-AF65-F5344CB8AC3E}">
        <p14:creationId xmlns:p14="http://schemas.microsoft.com/office/powerpoint/2010/main" val="1098681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6CAED0A-2A45-4C9C-BCDD-21A8A092C5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80B799D2-F182-3511-F157-70659C6F0A8C}"/>
              </a:ext>
            </a:extLst>
          </p:cNvPr>
          <p:cNvSpPr>
            <a:spLocks noGrp="1"/>
          </p:cNvSpPr>
          <p:nvPr>
            <p:ph type="title"/>
          </p:nvPr>
        </p:nvSpPr>
        <p:spPr>
          <a:xfrm>
            <a:off x="793662" y="386930"/>
            <a:ext cx="10066122" cy="1298448"/>
          </a:xfrm>
        </p:spPr>
        <p:txBody>
          <a:bodyPr anchor="b">
            <a:normAutofit/>
          </a:bodyPr>
          <a:lstStyle/>
          <a:p>
            <a:r>
              <a:rPr lang="fi-FI" sz="4800"/>
              <a:t>Työssäoppimisjakso</a:t>
            </a:r>
          </a:p>
        </p:txBody>
      </p:sp>
      <p:sp>
        <p:nvSpPr>
          <p:cNvPr id="12" name="Rectangle 1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9404A951-534F-E10D-D92D-7AEF24BF2AD2}"/>
              </a:ext>
            </a:extLst>
          </p:cNvPr>
          <p:cNvSpPr>
            <a:spLocks noGrp="1"/>
          </p:cNvSpPr>
          <p:nvPr>
            <p:ph idx="1"/>
          </p:nvPr>
        </p:nvSpPr>
        <p:spPr>
          <a:xfrm>
            <a:off x="793660" y="2599509"/>
            <a:ext cx="4160725" cy="3598989"/>
          </a:xfrm>
        </p:spPr>
        <p:txBody>
          <a:bodyPr vert="horz" lIns="91440" tIns="45720" rIns="91440" bIns="45720" rtlCol="0" anchor="ctr">
            <a:normAutofit/>
          </a:bodyPr>
          <a:lstStyle/>
          <a:p>
            <a:r>
              <a:rPr lang="fi-FI" sz="1400">
                <a:latin typeface="Arial"/>
                <a:cs typeface="Arial"/>
              </a:rPr>
              <a:t>Työskentelin kissa kahvilassa, joka oli samalla coworking paikka. Tein töitä markkinoinnin parissa.</a:t>
            </a:r>
          </a:p>
          <a:p>
            <a:r>
              <a:rPr lang="fi-FI" sz="1400">
                <a:latin typeface="Arial"/>
                <a:cs typeface="Arial"/>
              </a:rPr>
              <a:t> Työpaikallani oli kivaa. Siellä oli muitakin vaihtoon lähteneitä, joitten kanssa vietin aikaa.</a:t>
            </a:r>
            <a:endParaRPr lang="en-US" sz="1400">
              <a:latin typeface="Arial"/>
              <a:cs typeface="Arial"/>
            </a:endParaRPr>
          </a:p>
          <a:p>
            <a:pPr marL="285750" indent="-285750"/>
            <a:r>
              <a:rPr lang="fi-FI" sz="1400">
                <a:latin typeface="Arial"/>
                <a:cs typeface="Arial"/>
              </a:rPr>
              <a:t>Työpäiväni olivat vaihtelevia perustyöpäivään kuului kissojen ruokkiminen, harjaaminen ja siivous. Tein myös sosiaalista mediaa ja graaffista suunnittelua esim. Esitteitä ja mainoksia.</a:t>
            </a:r>
            <a:endParaRPr lang="en-US" sz="1400">
              <a:latin typeface="Arial"/>
              <a:cs typeface="Arial"/>
            </a:endParaRPr>
          </a:p>
          <a:p>
            <a:pPr marL="285750" indent="-285750"/>
            <a:r>
              <a:rPr lang="fi-FI" sz="1400">
                <a:latin typeface="Arial"/>
                <a:cs typeface="Arial"/>
              </a:rPr>
              <a:t>Työkulttuurissa huomasin semmoisia eroja kuten perehdytys oli erittäin pieni. Kaikki tuli hieman myöhässä töihin ja ruokataukoja ei pidetty (paitsi minä). Mutta samalla myös vaikea sanoa, sillä siellä oli töissä niin monesta maasta ihmisiä.</a:t>
            </a:r>
          </a:p>
        </p:txBody>
      </p:sp>
      <p:pic>
        <p:nvPicPr>
          <p:cNvPr id="5" name="Kuva 4" descr="Kuva, joka sisältää kohteen kotikissa, kissa, nisäkäs, Pienet ja keskikokoiset kissat&#10;&#10;Tekoälyllä luotu sisältö saattaa olla virheellistä.">
            <a:extLst>
              <a:ext uri="{FF2B5EF4-FFF2-40B4-BE49-F238E27FC236}">
                <a16:creationId xmlns:a16="http://schemas.microsoft.com/office/drawing/2014/main" id="{E8FD20D1-A616-E3AB-58C0-4512DB294309}"/>
              </a:ext>
            </a:extLst>
          </p:cNvPr>
          <p:cNvPicPr>
            <a:picLocks noChangeAspect="1"/>
          </p:cNvPicPr>
          <p:nvPr/>
        </p:nvPicPr>
        <p:blipFill>
          <a:blip r:embed="rId2"/>
          <a:srcRect r="-4" b="442"/>
          <a:stretch>
            <a:fillRect/>
          </a:stretch>
        </p:blipFill>
        <p:spPr>
          <a:xfrm>
            <a:off x="5418759" y="2559047"/>
            <a:ext cx="2741805" cy="3639451"/>
          </a:xfrm>
          <a:prstGeom prst="rect">
            <a:avLst/>
          </a:prstGeom>
        </p:spPr>
      </p:pic>
      <p:pic>
        <p:nvPicPr>
          <p:cNvPr id="4" name="Kuva 3" descr="Kuva, joka sisältää kohteen Pienet ja keskikokoiset kissat, nisäkäs, Felidae, kissa&#10;&#10;Tekoälyllä luotu sisältö saattaa olla virheellistä.">
            <a:extLst>
              <a:ext uri="{FF2B5EF4-FFF2-40B4-BE49-F238E27FC236}">
                <a16:creationId xmlns:a16="http://schemas.microsoft.com/office/drawing/2014/main" id="{D6F850D9-5529-302A-A056-025A028E5336}"/>
              </a:ext>
            </a:extLst>
          </p:cNvPr>
          <p:cNvPicPr>
            <a:picLocks noChangeAspect="1"/>
          </p:cNvPicPr>
          <p:nvPr/>
        </p:nvPicPr>
        <p:blipFill>
          <a:blip r:embed="rId3"/>
          <a:srcRect r="-4" b="507"/>
          <a:stretch>
            <a:fillRect/>
          </a:stretch>
        </p:blipFill>
        <p:spPr>
          <a:xfrm>
            <a:off x="8412616" y="2559047"/>
            <a:ext cx="2743620" cy="3639451"/>
          </a:xfrm>
          <a:prstGeom prst="rect">
            <a:avLst/>
          </a:prstGeom>
        </p:spPr>
      </p:pic>
      <p:sp>
        <p:nvSpPr>
          <p:cNvPr id="16" name="Rectangle 1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9728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AE473BD-9A2A-420F-B844-12BCFA3D4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CB018903-3549-4A3B-A9DF-B26757CAA9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9E5D3F77-D07F-4F7D-97A2-E366830206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C6F5A2D-56A0-4ED7-A3E2-3CF67608FC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Otsikko 1">
            <a:extLst>
              <a:ext uri="{FF2B5EF4-FFF2-40B4-BE49-F238E27FC236}">
                <a16:creationId xmlns:a16="http://schemas.microsoft.com/office/drawing/2014/main" id="{F937EEFD-9438-F05A-9BD7-52FF885BEB7F}"/>
              </a:ext>
            </a:extLst>
          </p:cNvPr>
          <p:cNvSpPr>
            <a:spLocks noGrp="1"/>
          </p:cNvSpPr>
          <p:nvPr>
            <p:ph type="title"/>
          </p:nvPr>
        </p:nvSpPr>
        <p:spPr>
          <a:xfrm>
            <a:off x="549277" y="458033"/>
            <a:ext cx="5257798" cy="726224"/>
          </a:xfrm>
        </p:spPr>
        <p:txBody>
          <a:bodyPr vert="horz" wrap="square" lIns="91440" tIns="45720" rIns="91440" bIns="45720" rtlCol="0" anchor="ctr">
            <a:normAutofit/>
          </a:bodyPr>
          <a:lstStyle/>
          <a:p>
            <a:endParaRPr lang="en-US" sz="2200"/>
          </a:p>
        </p:txBody>
      </p:sp>
      <p:pic>
        <p:nvPicPr>
          <p:cNvPr id="6" name="Kuva 5" descr="Kuva, joka sisältää kohteen seinä, kissa, nisäkäs, Felidae&#10;&#10;Tekoälyllä luotu sisältö saattaa olla virheellistä.">
            <a:extLst>
              <a:ext uri="{FF2B5EF4-FFF2-40B4-BE49-F238E27FC236}">
                <a16:creationId xmlns:a16="http://schemas.microsoft.com/office/drawing/2014/main" id="{31B494E8-F768-41C4-6022-41753E079A59}"/>
              </a:ext>
            </a:extLst>
          </p:cNvPr>
          <p:cNvPicPr>
            <a:picLocks noChangeAspect="1"/>
          </p:cNvPicPr>
          <p:nvPr/>
        </p:nvPicPr>
        <p:blipFill>
          <a:blip r:embed="rId2"/>
          <a:stretch>
            <a:fillRect/>
          </a:stretch>
        </p:blipFill>
        <p:spPr>
          <a:xfrm>
            <a:off x="563738" y="1557339"/>
            <a:ext cx="3564000" cy="4752000"/>
          </a:xfrm>
          <a:prstGeom prst="rect">
            <a:avLst/>
          </a:prstGeom>
          <a:effectLst>
            <a:outerShdw blurRad="508000" dist="101600" dir="5400000" algn="tl" rotWithShape="0">
              <a:prstClr val="black">
                <a:alpha val="10000"/>
              </a:prstClr>
            </a:outerShdw>
          </a:effectLst>
        </p:spPr>
      </p:pic>
      <p:pic>
        <p:nvPicPr>
          <p:cNvPr id="5" name="Kuva 4" descr="Kuva, joka sisältää kohteen taivas, piha-, kasvi, palmu&#10;&#10;Tekoälyllä luotu sisältö saattaa olla virheellistä.">
            <a:extLst>
              <a:ext uri="{FF2B5EF4-FFF2-40B4-BE49-F238E27FC236}">
                <a16:creationId xmlns:a16="http://schemas.microsoft.com/office/drawing/2014/main" id="{E5537308-A6C0-8085-24EC-82E278C272FE}"/>
              </a:ext>
            </a:extLst>
          </p:cNvPr>
          <p:cNvPicPr>
            <a:picLocks noChangeAspect="1"/>
          </p:cNvPicPr>
          <p:nvPr/>
        </p:nvPicPr>
        <p:blipFill>
          <a:blip r:embed="rId3"/>
          <a:stretch>
            <a:fillRect/>
          </a:stretch>
        </p:blipFill>
        <p:spPr>
          <a:xfrm>
            <a:off x="4324140" y="1557339"/>
            <a:ext cx="3564000" cy="4752000"/>
          </a:xfrm>
          <a:prstGeom prst="rect">
            <a:avLst/>
          </a:prstGeom>
          <a:effectLst>
            <a:outerShdw blurRad="508000" dist="101600" dir="5400000" algn="tl" rotWithShape="0">
              <a:prstClr val="black">
                <a:alpha val="10000"/>
              </a:prstClr>
            </a:outerShdw>
          </a:effectLst>
        </p:spPr>
      </p:pic>
      <p:pic>
        <p:nvPicPr>
          <p:cNvPr id="4" name="Sisällön paikkamerkki 3" descr="Kuva, joka sisältää kohteen piha-, taivas, ranta, vesi&#10;&#10;Tekoälyllä luotu sisältö saattaa olla virheellistä.">
            <a:extLst>
              <a:ext uri="{FF2B5EF4-FFF2-40B4-BE49-F238E27FC236}">
                <a16:creationId xmlns:a16="http://schemas.microsoft.com/office/drawing/2014/main" id="{C9313680-0636-A11F-B546-0494A10AAD19}"/>
              </a:ext>
            </a:extLst>
          </p:cNvPr>
          <p:cNvPicPr>
            <a:picLocks noGrp="1" noChangeAspect="1"/>
          </p:cNvPicPr>
          <p:nvPr>
            <p:ph idx="1"/>
          </p:nvPr>
        </p:nvPicPr>
        <p:blipFill>
          <a:blip r:embed="rId4"/>
          <a:stretch>
            <a:fillRect/>
          </a:stretch>
        </p:blipFill>
        <p:spPr>
          <a:xfrm>
            <a:off x="8172326" y="1557339"/>
            <a:ext cx="3018056" cy="4752000"/>
          </a:xfrm>
          <a:prstGeom prst="rect">
            <a:avLst/>
          </a:prstGeom>
          <a:effectLst>
            <a:outerShdw blurRad="508000" dist="101600" dir="5400000" algn="tl" rotWithShape="0">
              <a:prstClr val="black">
                <a:alpha val="10000"/>
              </a:prstClr>
            </a:outerShdw>
          </a:effectLst>
        </p:spPr>
      </p:pic>
    </p:spTree>
    <p:extLst>
      <p:ext uri="{BB962C8B-B14F-4D97-AF65-F5344CB8AC3E}">
        <p14:creationId xmlns:p14="http://schemas.microsoft.com/office/powerpoint/2010/main" val="823043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6E6F8A4B-1442-9364-AB11-CC062991CCA2}"/>
              </a:ext>
            </a:extLst>
          </p:cNvPr>
          <p:cNvSpPr>
            <a:spLocks noGrp="1"/>
          </p:cNvSpPr>
          <p:nvPr>
            <p:ph type="title"/>
          </p:nvPr>
        </p:nvSpPr>
        <p:spPr>
          <a:xfrm>
            <a:off x="1043631" y="809898"/>
            <a:ext cx="9942716" cy="1554480"/>
          </a:xfrm>
        </p:spPr>
        <p:txBody>
          <a:bodyPr anchor="ctr">
            <a:normAutofit/>
          </a:bodyPr>
          <a:lstStyle/>
          <a:p>
            <a:endParaRPr lang="fi-FI" sz="4800" b="1">
              <a:latin typeface="Arial"/>
              <a:cs typeface="Arial"/>
            </a:endParaRPr>
          </a:p>
          <a:p>
            <a:r>
              <a:rPr lang="fi-FI" sz="4800"/>
              <a:t>Oppiminen ja ongelmanratkaisu</a:t>
            </a:r>
          </a:p>
        </p:txBody>
      </p:sp>
      <p:sp>
        <p:nvSpPr>
          <p:cNvPr id="3" name="Sisällön paikkamerkki 2">
            <a:extLst>
              <a:ext uri="{FF2B5EF4-FFF2-40B4-BE49-F238E27FC236}">
                <a16:creationId xmlns:a16="http://schemas.microsoft.com/office/drawing/2014/main" id="{A50388D5-E8A5-C0D1-518B-7C776ECE0F65}"/>
              </a:ext>
            </a:extLst>
          </p:cNvPr>
          <p:cNvSpPr>
            <a:spLocks noGrp="1"/>
          </p:cNvSpPr>
          <p:nvPr>
            <p:ph idx="1"/>
          </p:nvPr>
        </p:nvSpPr>
        <p:spPr>
          <a:xfrm>
            <a:off x="1045028" y="3017522"/>
            <a:ext cx="9941319" cy="3124658"/>
          </a:xfrm>
        </p:spPr>
        <p:txBody>
          <a:bodyPr vert="horz" lIns="91440" tIns="45720" rIns="91440" bIns="45720" rtlCol="0" anchor="ctr">
            <a:noAutofit/>
          </a:bodyPr>
          <a:lstStyle/>
          <a:p>
            <a:r>
              <a:rPr lang="fi-FI" sz="1400" dirty="0">
                <a:latin typeface="Arial"/>
                <a:cs typeface="Arial"/>
              </a:rPr>
              <a:t>En kohdannut kauheasti ongelmia matkalla, sillä alue oli jo aika tuttua valmiiksi. Ainut mikä kävi oli, että tuli kipeäksi, mutta se hoitui helposti soitin vain työnantajalle ja ilmoitin, että olen kipeä ja hän vain sanoi, että paranemisia tule töihin kun pystyt.</a:t>
            </a:r>
            <a:endParaRPr lang="en-US" sz="1400" dirty="0">
              <a:latin typeface="Arial"/>
              <a:cs typeface="Arial"/>
            </a:endParaRPr>
          </a:p>
          <a:p>
            <a:r>
              <a:rPr lang="fi-FI" sz="1400" dirty="0">
                <a:latin typeface="Arial"/>
                <a:cs typeface="Arial"/>
              </a:rPr>
              <a:t>Tulevien opiskelijoiden jotka haluaisivat tulla Malagaan olisi hyvä tietää, että </a:t>
            </a:r>
            <a:r>
              <a:rPr lang="fi-FI" sz="1400" err="1">
                <a:latin typeface="Arial"/>
                <a:cs typeface="Arial"/>
              </a:rPr>
              <a:t>keski</a:t>
            </a:r>
            <a:r>
              <a:rPr lang="fi-FI" sz="1400" dirty="0">
                <a:latin typeface="Arial"/>
                <a:cs typeface="Arial"/>
              </a:rPr>
              <a:t> päivällä on liian kuuma olla ulkona. Silloin paikaliset viettävät siestaa eli päivä lepoa kuumuden takia ja kaikki lähtevät ulos vasta illalla ja syövät </a:t>
            </a:r>
            <a:r>
              <a:rPr lang="fi-FI" sz="1400" err="1">
                <a:latin typeface="Arial"/>
                <a:cs typeface="Arial"/>
              </a:rPr>
              <a:t>sillon</a:t>
            </a:r>
            <a:r>
              <a:rPr lang="fi-FI" sz="1400" dirty="0">
                <a:latin typeface="Arial"/>
                <a:cs typeface="Arial"/>
              </a:rPr>
              <a:t>. Myös se, että juna, metro ja bussi kortin voi ostaa pankkikortilla suoraan porteilta eli ei tarvitse jäädä jonottamaan lippuautomaatille.</a:t>
            </a:r>
            <a:endParaRPr lang="en-US" sz="1400" dirty="0">
              <a:latin typeface="Arial"/>
              <a:cs typeface="Arial"/>
            </a:endParaRPr>
          </a:p>
          <a:p>
            <a:r>
              <a:rPr lang="fi-FI" sz="1400" dirty="0">
                <a:latin typeface="Arial"/>
                <a:cs typeface="Arial"/>
              </a:rPr>
              <a:t>Kannattaa ottaa huomioon se, että on olemassa organisaatioita jotka järjestää vapaa ajalle retkiä ja tapahtumia halvalla esim. Malagassa semmoinen on jonka nimi on </a:t>
            </a:r>
            <a:r>
              <a:rPr lang="fi-FI" sz="1400" err="1">
                <a:latin typeface="Arial"/>
                <a:cs typeface="Arial"/>
              </a:rPr>
              <a:t>MalagaSouthExperience</a:t>
            </a:r>
            <a:r>
              <a:rPr lang="fi-FI" sz="1400" dirty="0">
                <a:latin typeface="Arial"/>
                <a:cs typeface="Arial"/>
              </a:rPr>
              <a:t>. Seuraavalla keralla kun lähden ulkomaille katson onko siellä paikassa samankaltaista organisaatiota.</a:t>
            </a:r>
            <a:endParaRPr lang="en-US" sz="1400" dirty="0">
              <a:latin typeface="Arial"/>
              <a:cs typeface="Arial"/>
            </a:endParaRPr>
          </a:p>
          <a:p>
            <a:r>
              <a:rPr lang="fi-FI" sz="1400" dirty="0">
                <a:latin typeface="Arial"/>
                <a:cs typeface="Arial"/>
              </a:rPr>
              <a:t>En suunnittelisi matkabudjettiani toisin, sillä suunitelin sen jo hyvin. Kannattaa ensin ostaa tarpeellisia juttuja ja laskea päivä budjetti. Loppu matkasta sitten voi ostaa ylimääräisellä rahalla hieman turhimpia juttuja.</a:t>
            </a:r>
            <a:endParaRPr lang="en-US" sz="1400" dirty="0">
              <a:latin typeface="Arial"/>
              <a:cs typeface="Arial"/>
            </a:endParaRPr>
          </a:p>
          <a:p>
            <a:r>
              <a:rPr lang="fi-FI" sz="1400" dirty="0">
                <a:latin typeface="Arial"/>
                <a:cs typeface="Arial"/>
              </a:rPr>
              <a:t>En tykännyt Espanjassa siitä, että ihmiset kävelee tosi hitaasti verrattuna Suomalaisten normi tahtiin. Muuten ei ollut mitään vikaa.</a:t>
            </a:r>
          </a:p>
          <a:p>
            <a:r>
              <a:rPr lang="fi-FI" sz="1400" dirty="0">
                <a:latin typeface="Arial"/>
                <a:cs typeface="Arial"/>
              </a:rPr>
              <a:t>Pidin Espanjassa siitä, että asiat tapahtuvat illalla ja päivällä on pieni tauko kaikesta. Tykkään myös erittäin paljon Espanjalaisesta ruoasta lempparini on </a:t>
            </a:r>
            <a:r>
              <a:rPr lang="fi-FI" sz="1400" err="1">
                <a:latin typeface="Arial"/>
                <a:cs typeface="Arial"/>
              </a:rPr>
              <a:t>Gambas</a:t>
            </a:r>
            <a:r>
              <a:rPr lang="fi-FI" sz="1400" dirty="0">
                <a:latin typeface="Arial"/>
                <a:cs typeface="Arial"/>
              </a:rPr>
              <a:t> </a:t>
            </a:r>
            <a:r>
              <a:rPr lang="fi-FI" sz="1400" err="1">
                <a:latin typeface="Arial"/>
                <a:cs typeface="Arial"/>
              </a:rPr>
              <a:t>pil</a:t>
            </a:r>
            <a:r>
              <a:rPr lang="fi-FI" sz="1400" dirty="0">
                <a:latin typeface="Arial"/>
                <a:cs typeface="Arial"/>
              </a:rPr>
              <a:t> </a:t>
            </a:r>
            <a:r>
              <a:rPr lang="fi-FI" sz="1400" err="1">
                <a:latin typeface="Arial"/>
                <a:cs typeface="Arial"/>
              </a:rPr>
              <a:t>pil</a:t>
            </a:r>
            <a:r>
              <a:rPr lang="fi-FI" sz="1400" dirty="0">
                <a:latin typeface="Arial"/>
                <a:cs typeface="Arial"/>
              </a:rPr>
              <a:t>, erittäin hyvä ruoka jos tykkää merenelävistä. Muutenkin, jos tykkäät merenelävistä ruuista suosittelen Espanjaa.</a:t>
            </a:r>
            <a:endParaRPr lang="fi-FI" sz="14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1662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A749071A-DAAE-8716-EDA9-9419804FF460}"/>
              </a:ext>
            </a:extLst>
          </p:cNvPr>
          <p:cNvSpPr>
            <a:spLocks noGrp="1"/>
          </p:cNvSpPr>
          <p:nvPr>
            <p:ph type="title"/>
          </p:nvPr>
        </p:nvSpPr>
        <p:spPr>
          <a:xfrm>
            <a:off x="1043631" y="809898"/>
            <a:ext cx="9942716" cy="1554480"/>
          </a:xfrm>
        </p:spPr>
        <p:txBody>
          <a:bodyPr anchor="ctr">
            <a:normAutofit/>
          </a:bodyPr>
          <a:lstStyle/>
          <a:p>
            <a:r>
              <a:rPr lang="fi-FI" sz="4800" dirty="0"/>
              <a:t>Oppiminen ja ongelmanratkaisu</a:t>
            </a:r>
          </a:p>
          <a:p>
            <a:endParaRPr lang="fi-FI" sz="4800" dirty="0"/>
          </a:p>
        </p:txBody>
      </p:sp>
      <p:sp>
        <p:nvSpPr>
          <p:cNvPr id="3" name="Sisällön paikkamerkki 2">
            <a:extLst>
              <a:ext uri="{FF2B5EF4-FFF2-40B4-BE49-F238E27FC236}">
                <a16:creationId xmlns:a16="http://schemas.microsoft.com/office/drawing/2014/main" id="{8C43A65F-5628-47A2-CEC5-4F15C51555FB}"/>
              </a:ext>
            </a:extLst>
          </p:cNvPr>
          <p:cNvSpPr>
            <a:spLocks noGrp="1"/>
          </p:cNvSpPr>
          <p:nvPr>
            <p:ph idx="1"/>
          </p:nvPr>
        </p:nvSpPr>
        <p:spPr>
          <a:xfrm>
            <a:off x="1045028" y="3175673"/>
            <a:ext cx="9941319" cy="3124658"/>
          </a:xfrm>
        </p:spPr>
        <p:txBody>
          <a:bodyPr vert="horz" lIns="91440" tIns="45720" rIns="91440" bIns="45720" rtlCol="0" anchor="ctr">
            <a:noAutofit/>
          </a:bodyPr>
          <a:lstStyle/>
          <a:p>
            <a:r>
              <a:rPr lang="fi-FI" sz="1400" dirty="0">
                <a:latin typeface="Arial"/>
                <a:cs typeface="Arial"/>
              </a:rPr>
              <a:t>Koen, että Suomessa roskien lajittelu on tosi paljon parempi. Suomessa myös on erittäin hyvät ruokakaupat verrattuna muihin maihin. Suomen myös iso vahvuus on luonto. Täällä ollessani olen huomannut miten paljon se luonto vaikuttaa vaikka sitä ei huomioi normi arjessa niin silti, sillä on vaikutus olemukseen, se tuo tietynlaista vapauden tunnetta.</a:t>
            </a:r>
          </a:p>
          <a:p>
            <a:r>
              <a:rPr lang="fi-FI" sz="1400" dirty="0">
                <a:latin typeface="Arial"/>
                <a:cs typeface="Arial"/>
              </a:rPr>
              <a:t>Millaisia vahvuuksia kohdemaalla on? Koen, että Espanjassa ihmiset ovat parempia kaikki on ystävällisiä ja sosiaalista elämää riittää. Täällä on elämää aamusta iltaan, kun täällä tulet ulos klo 23 ihmisiä on joka paikassa vanhuksista lapsiin, toisin kun Suomessa klo 21 ei ole ketään näkyvissä. Espanjan suurimpia vahvuuksia mielestäni on ruoka kulttuuri. Ravintoloita on, joka paikassa ja ne ovat suurin osa erittäin edullisia.</a:t>
            </a:r>
            <a:endParaRPr lang="en-US" sz="1400" dirty="0">
              <a:latin typeface="Arial"/>
              <a:cs typeface="Arial"/>
            </a:endParaRPr>
          </a:p>
          <a:p>
            <a:r>
              <a:rPr lang="fi-FI" sz="1400" dirty="0">
                <a:latin typeface="Arial"/>
                <a:cs typeface="Arial"/>
              </a:rPr>
              <a:t>Suomalaisten pitäisi oppia Espanjalaisista ihmisistä se, että ei aina </a:t>
            </a:r>
            <a:r>
              <a:rPr lang="fi-FI" sz="1400" err="1">
                <a:latin typeface="Arial"/>
                <a:cs typeface="Arial"/>
              </a:rPr>
              <a:t>tarvii</a:t>
            </a:r>
            <a:r>
              <a:rPr lang="fi-FI" sz="1400" dirty="0">
                <a:latin typeface="Arial"/>
                <a:cs typeface="Arial"/>
              </a:rPr>
              <a:t> olla naama mutrulla ja välillä voi puhua tuntemattomillekin.</a:t>
            </a:r>
            <a:endParaRPr lang="en-US" sz="1400" dirty="0">
              <a:latin typeface="Arial"/>
              <a:cs typeface="Arial"/>
            </a:endParaRPr>
          </a:p>
          <a:p>
            <a:r>
              <a:rPr lang="fi-FI" sz="1400" dirty="0">
                <a:latin typeface="Arial"/>
                <a:cs typeface="Arial"/>
              </a:rPr>
              <a:t>Opin töissä pitämään some livejä ja tekemään graafisia töitä. Työn ulkopuolelta opin puhumaan hieman Espanjaa ja opin Espanjan kulttuurista ja tavoista.</a:t>
            </a:r>
          </a:p>
          <a:p>
            <a:r>
              <a:rPr lang="fi-FI" sz="1400" dirty="0">
                <a:latin typeface="Arial"/>
                <a:cs typeface="Arial"/>
              </a:rPr>
              <a:t>Opin Espanjalaisesta aikataulusta sen, että kaikki eivät tule juuri silloin kun on sovittu ja suunnitelmat saattaa muuttua lennosta ihan toiseen. </a:t>
            </a:r>
            <a:endParaRPr lang="en-US" sz="1400" dirty="0">
              <a:latin typeface="Arial"/>
              <a:cs typeface="Arial"/>
            </a:endParaRPr>
          </a:p>
          <a:p>
            <a:r>
              <a:rPr lang="fi-FI" sz="1400" dirty="0">
                <a:latin typeface="Arial"/>
                <a:cs typeface="Arial"/>
              </a:rPr>
              <a:t>Koin, että vaihtojakso vaikutti minuun niin, että on enemmän rohkeutta puhua ja opin Espanjaa enemmän. </a:t>
            </a:r>
            <a:r>
              <a:rPr lang="fi-FI" sz="1400" err="1">
                <a:latin typeface="Arial"/>
                <a:cs typeface="Arial"/>
              </a:rPr>
              <a:t>Omaiksuin</a:t>
            </a:r>
            <a:r>
              <a:rPr lang="fi-FI" sz="1400" dirty="0">
                <a:latin typeface="Arial"/>
                <a:cs typeface="Arial"/>
              </a:rPr>
              <a:t> tavaksi syödä tapas eli pieni aterioita enne itse pää ruokaa.</a:t>
            </a:r>
          </a:p>
          <a:p>
            <a:endParaRPr lang="fi-FI" sz="1100">
              <a:latin typeface="Arial"/>
              <a:cs typeface="Arial"/>
            </a:endParaRPr>
          </a:p>
          <a:p>
            <a:endParaRPr lang="fi-FI" sz="11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0678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26CAED0A-2A45-4C9C-BCDD-21A8A092C5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1370DF23-92D0-5D69-79CB-EA2A310097D6}"/>
              </a:ext>
            </a:extLst>
          </p:cNvPr>
          <p:cNvSpPr>
            <a:spLocks noGrp="1"/>
          </p:cNvSpPr>
          <p:nvPr>
            <p:ph type="title"/>
          </p:nvPr>
        </p:nvSpPr>
        <p:spPr>
          <a:xfrm>
            <a:off x="793662" y="386930"/>
            <a:ext cx="10066122" cy="1298448"/>
          </a:xfrm>
        </p:spPr>
        <p:txBody>
          <a:bodyPr anchor="b">
            <a:normAutofit/>
          </a:bodyPr>
          <a:lstStyle/>
          <a:p>
            <a:r>
              <a:rPr lang="fi-FI" sz="4800"/>
              <a:t>Vapaa-aika ja majoitus</a:t>
            </a:r>
          </a:p>
        </p:txBody>
      </p:sp>
      <p:sp>
        <p:nvSpPr>
          <p:cNvPr id="36" name="Rectangle 35">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D2C9186B-CDFA-CD85-F22B-AB971E44627B}"/>
              </a:ext>
            </a:extLst>
          </p:cNvPr>
          <p:cNvSpPr>
            <a:spLocks noGrp="1"/>
          </p:cNvSpPr>
          <p:nvPr>
            <p:ph idx="1"/>
          </p:nvPr>
        </p:nvSpPr>
        <p:spPr>
          <a:xfrm>
            <a:off x="793660" y="2599509"/>
            <a:ext cx="4160725" cy="3598989"/>
          </a:xfrm>
        </p:spPr>
        <p:txBody>
          <a:bodyPr vert="horz" lIns="91440" tIns="45720" rIns="91440" bIns="45720" rtlCol="0" anchor="ctr">
            <a:normAutofit/>
          </a:bodyPr>
          <a:lstStyle/>
          <a:p>
            <a:r>
              <a:rPr lang="fi-FI" sz="1100">
                <a:latin typeface="Arial"/>
                <a:cs typeface="Arial"/>
              </a:rPr>
              <a:t>Tutustuitko uusiin ihmisiin? Vapaa ajalla kiersin kaupunkia ja nähtävyyksiä. Kävin usein uimassa ja syömässä. Tutustuin matkalla moneen ihmiseen, joista muutamasta tuli ihan hyviä kavereita. Tutustuin ihmisiin vapaa-ajalla sekä töissä.</a:t>
            </a:r>
          </a:p>
          <a:p>
            <a:r>
              <a:rPr lang="fi-FI" sz="1100">
                <a:latin typeface="Arial"/>
                <a:cs typeface="Arial"/>
              </a:rPr>
              <a:t>Minun arki-elämä oli yllättävän helppoa, sillä asuin sukulaisen luona. Käytiin yhdessä kaupassa ja tehtiin ruokaa.</a:t>
            </a:r>
            <a:endParaRPr lang="en-US" sz="1100">
              <a:latin typeface="Arial"/>
              <a:cs typeface="Arial"/>
            </a:endParaRPr>
          </a:p>
          <a:p>
            <a:r>
              <a:rPr lang="fi-FI" sz="1100">
                <a:latin typeface="Arial"/>
                <a:cs typeface="Arial"/>
              </a:rPr>
              <a:t>Minun asumisjärjestely oli helppoa, sillä sukulaiseni asuu Malagassa niin laitoin vain viestiä, että onnistuuko jos majoitun hänen luonaan 2kk. Paikallinen majoitus erottuu sillä, että lattiat ovat paljon kylmempiä jopa kesällä ja kaikki on suunnittelu vähän huonosti esim. Suihkussa jos on liian kauan vesi alkaa tulee yli ja menee lattialle eli piti käydä pika suihkuissa.</a:t>
            </a:r>
            <a:endParaRPr lang="en-US" sz="1100">
              <a:latin typeface="Arial"/>
              <a:cs typeface="Arial"/>
            </a:endParaRPr>
          </a:p>
          <a:p>
            <a:r>
              <a:rPr lang="fi-FI" sz="1100">
                <a:latin typeface="Arial"/>
                <a:cs typeface="Arial"/>
              </a:rPr>
              <a:t> Vapaa-ajalla kannatta katsoa onko organisaatioita, jotka järjestää tapahtumia sieltä on helppo saada kavereita.</a:t>
            </a:r>
            <a:endParaRPr lang="en-US" sz="1100">
              <a:latin typeface="Arial"/>
              <a:cs typeface="Arial"/>
            </a:endParaRPr>
          </a:p>
          <a:p>
            <a:endParaRPr lang="fi-FI" sz="1100"/>
          </a:p>
        </p:txBody>
      </p:sp>
      <p:pic>
        <p:nvPicPr>
          <p:cNvPr id="6" name="Kuva 5" descr="Kuva, joka sisältää kohteen piha-, taivas, pimeys, yö&#10;&#10;Tekoälyllä luotu sisältö saattaa olla virheellistä.">
            <a:extLst>
              <a:ext uri="{FF2B5EF4-FFF2-40B4-BE49-F238E27FC236}">
                <a16:creationId xmlns:a16="http://schemas.microsoft.com/office/drawing/2014/main" id="{D20074D8-3FAA-7EBB-91B4-0AEE5A8A5144}"/>
              </a:ext>
            </a:extLst>
          </p:cNvPr>
          <p:cNvPicPr>
            <a:picLocks noChangeAspect="1"/>
          </p:cNvPicPr>
          <p:nvPr/>
        </p:nvPicPr>
        <p:blipFill>
          <a:blip r:embed="rId2"/>
          <a:srcRect t="446" r="-4" b="-4"/>
          <a:stretch>
            <a:fillRect/>
          </a:stretch>
        </p:blipFill>
        <p:spPr>
          <a:xfrm>
            <a:off x="5418759" y="2559047"/>
            <a:ext cx="2741805" cy="3639451"/>
          </a:xfrm>
          <a:prstGeom prst="rect">
            <a:avLst/>
          </a:prstGeom>
        </p:spPr>
      </p:pic>
      <p:pic>
        <p:nvPicPr>
          <p:cNvPr id="7" name="Kuva 6" descr="Kuva, joka sisältää kohteen ruoka, juoma, pöytä, Ranskanperunat&#10;&#10;Tekoälyllä luotu sisältö saattaa olla virheellistä.">
            <a:extLst>
              <a:ext uri="{FF2B5EF4-FFF2-40B4-BE49-F238E27FC236}">
                <a16:creationId xmlns:a16="http://schemas.microsoft.com/office/drawing/2014/main" id="{47DA01B2-859E-C72E-C55E-89BF5C79ECA7}"/>
              </a:ext>
            </a:extLst>
          </p:cNvPr>
          <p:cNvPicPr>
            <a:picLocks noChangeAspect="1"/>
          </p:cNvPicPr>
          <p:nvPr/>
        </p:nvPicPr>
        <p:blipFill>
          <a:blip r:embed="rId3"/>
          <a:srcRect t="511" r="-4" b="-4"/>
          <a:stretch>
            <a:fillRect/>
          </a:stretch>
        </p:blipFill>
        <p:spPr>
          <a:xfrm>
            <a:off x="8412616" y="2559047"/>
            <a:ext cx="2743620" cy="3639451"/>
          </a:xfrm>
          <a:prstGeom prst="rect">
            <a:avLst/>
          </a:prstGeom>
        </p:spPr>
      </p:pic>
      <p:sp>
        <p:nvSpPr>
          <p:cNvPr id="40" name="Rectangle 39">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1473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CA323E21-FEE6-5C6D-9F24-BFAC14451201}"/>
              </a:ext>
            </a:extLst>
          </p:cNvPr>
          <p:cNvSpPr>
            <a:spLocks noGrp="1"/>
          </p:cNvSpPr>
          <p:nvPr>
            <p:ph type="title"/>
          </p:nvPr>
        </p:nvSpPr>
        <p:spPr>
          <a:xfrm>
            <a:off x="3970366" y="609600"/>
            <a:ext cx="4267200" cy="1351472"/>
          </a:xfrm>
        </p:spPr>
        <p:txBody>
          <a:bodyPr>
            <a:normAutofit/>
          </a:bodyPr>
          <a:lstStyle/>
          <a:p>
            <a:pPr algn="ctr"/>
            <a:r>
              <a:rPr lang="fi-FI">
                <a:solidFill>
                  <a:schemeClr val="tx1">
                    <a:lumMod val="85000"/>
                    <a:lumOff val="15000"/>
                  </a:schemeClr>
                </a:solidFill>
              </a:rPr>
              <a:t>Matkustaminen</a:t>
            </a:r>
          </a:p>
        </p:txBody>
      </p:sp>
      <p:pic>
        <p:nvPicPr>
          <p:cNvPr id="5" name="Kuva 4" descr="Kuva, joka sisältää kohteen taivas, piha-, maa-ajoneuvo, ajoneuvo&#10;&#10;Tekoälyllä luotu sisältö saattaa olla virheellistä.">
            <a:extLst>
              <a:ext uri="{FF2B5EF4-FFF2-40B4-BE49-F238E27FC236}">
                <a16:creationId xmlns:a16="http://schemas.microsoft.com/office/drawing/2014/main" id="{DC83CA7B-22E1-2CE9-38BC-EAD7A601C55E}"/>
              </a:ext>
            </a:extLst>
          </p:cNvPr>
          <p:cNvPicPr>
            <a:picLocks noChangeAspect="1"/>
          </p:cNvPicPr>
          <p:nvPr/>
        </p:nvPicPr>
        <p:blipFill>
          <a:blip r:embed="rId2"/>
          <a:srcRect l="4621"/>
          <a:stretch>
            <a:fillRect/>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Sisällön paikkamerkki 2">
            <a:extLst>
              <a:ext uri="{FF2B5EF4-FFF2-40B4-BE49-F238E27FC236}">
                <a16:creationId xmlns:a16="http://schemas.microsoft.com/office/drawing/2014/main" id="{732D1C12-4A0F-4091-553A-560BE32CB3FC}"/>
              </a:ext>
            </a:extLst>
          </p:cNvPr>
          <p:cNvSpPr>
            <a:spLocks noGrp="1"/>
          </p:cNvSpPr>
          <p:nvPr>
            <p:ph idx="1"/>
          </p:nvPr>
        </p:nvSpPr>
        <p:spPr>
          <a:xfrm>
            <a:off x="4198966" y="2147357"/>
            <a:ext cx="3810000" cy="4101042"/>
          </a:xfrm>
        </p:spPr>
        <p:txBody>
          <a:bodyPr vert="horz" lIns="91440" tIns="45720" rIns="91440" bIns="45720" rtlCol="0">
            <a:normAutofit/>
          </a:bodyPr>
          <a:lstStyle/>
          <a:p>
            <a:r>
              <a:rPr lang="fi-FI" sz="1900">
                <a:solidFill>
                  <a:schemeClr val="tx1">
                    <a:lumMod val="85000"/>
                    <a:lumOff val="15000"/>
                  </a:schemeClr>
                </a:solidFill>
                <a:latin typeface="Arial"/>
                <a:cs typeface="Arial"/>
              </a:rPr>
              <a:t>Valmistaudun matkaan varaamalla lennot. Pakkasin kamat. Hankin kyydin lentokentälle. Siinä oikeastaan oli minun valmistautuminen.</a:t>
            </a:r>
            <a:endParaRPr lang="en-US" sz="1900">
              <a:solidFill>
                <a:schemeClr val="tx1">
                  <a:lumMod val="85000"/>
                  <a:lumOff val="15000"/>
                </a:schemeClr>
              </a:solidFill>
              <a:latin typeface="Arial"/>
              <a:cs typeface="Arial"/>
            </a:endParaRPr>
          </a:p>
          <a:p>
            <a:r>
              <a:rPr lang="fi-FI" sz="1900">
                <a:solidFill>
                  <a:schemeClr val="tx1">
                    <a:lumMod val="85000"/>
                    <a:lumOff val="15000"/>
                  </a:schemeClr>
                </a:solidFill>
                <a:latin typeface="Arial"/>
                <a:cs typeface="Arial"/>
              </a:rPr>
              <a:t>Hankin lennot Norwegianilta </a:t>
            </a:r>
            <a:endParaRPr lang="en-US" sz="1900">
              <a:solidFill>
                <a:schemeClr val="tx1">
                  <a:lumMod val="85000"/>
                  <a:lumOff val="15000"/>
                </a:schemeClr>
              </a:solidFill>
              <a:latin typeface="Arial"/>
              <a:cs typeface="Arial"/>
            </a:endParaRPr>
          </a:p>
          <a:p>
            <a:r>
              <a:rPr lang="fi-FI" sz="1900">
                <a:solidFill>
                  <a:schemeClr val="tx1">
                    <a:lumMod val="85000"/>
                    <a:lumOff val="15000"/>
                  </a:schemeClr>
                </a:solidFill>
                <a:latin typeface="Arial"/>
                <a:cs typeface="Arial"/>
              </a:rPr>
              <a:t>Meno ja paluu. Lentokentällä olo oli helppoa, sillä ei ollut ensimmäinen kerta kun lensin yksin. Saavuin lentokentälle noin pari tuntia etukäteen vein laukun ruumaan ja menin turvatarkastuksesta ja sitten vain hengailin.</a:t>
            </a:r>
          </a:p>
          <a:p>
            <a:endParaRPr lang="fi-FI" sz="1900">
              <a:solidFill>
                <a:schemeClr val="tx1">
                  <a:lumMod val="85000"/>
                  <a:lumOff val="15000"/>
                </a:schemeClr>
              </a:solidFill>
              <a:latin typeface="Arial"/>
              <a:cs typeface="Arial"/>
            </a:endParaRPr>
          </a:p>
          <a:p>
            <a:endParaRPr lang="fi-FI" sz="1900">
              <a:solidFill>
                <a:schemeClr val="tx1">
                  <a:lumMod val="85000"/>
                  <a:lumOff val="15000"/>
                </a:schemeClr>
              </a:solidFill>
              <a:latin typeface="Arial"/>
              <a:cs typeface="Arial"/>
            </a:endParaRPr>
          </a:p>
          <a:p>
            <a:endParaRPr lang="fi-FI" sz="1900">
              <a:solidFill>
                <a:schemeClr val="tx1">
                  <a:lumMod val="85000"/>
                  <a:lumOff val="15000"/>
                </a:schemeClr>
              </a:solidFill>
            </a:endParaRPr>
          </a:p>
        </p:txBody>
      </p:sp>
      <p:pic>
        <p:nvPicPr>
          <p:cNvPr id="4" name="Kuva 3" descr="Kuva, joka sisältää kohteen taivas, pilvi, auringonlasku, lentokone&#10;&#10;Tekoälyllä luotu sisältö saattaa olla virheellistä.">
            <a:extLst>
              <a:ext uri="{FF2B5EF4-FFF2-40B4-BE49-F238E27FC236}">
                <a16:creationId xmlns:a16="http://schemas.microsoft.com/office/drawing/2014/main" id="{4232EBAC-ECFE-2A56-2D0D-C33913B9B18C}"/>
              </a:ext>
            </a:extLst>
          </p:cNvPr>
          <p:cNvPicPr>
            <a:picLocks noChangeAspect="1"/>
          </p:cNvPicPr>
          <p:nvPr/>
        </p:nvPicPr>
        <p:blipFill>
          <a:blip r:embed="rId3"/>
          <a:srcRect t="11587" r="-1" b="3436"/>
          <a:stretch>
            <a:fillRect/>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3477756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1750109-3B91-4506-B997-0CD8E35A1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72D8D1B-59F6-4FF3-8547-9BBB6129F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4" descr="Kuva, joka sisältää kohteen huonekalu, kukkaruukku, huonekasvi, piha-&#10;&#10;Tekoälyllä luotu sisältö saattaa olla virheellistä.">
            <a:extLst>
              <a:ext uri="{FF2B5EF4-FFF2-40B4-BE49-F238E27FC236}">
                <a16:creationId xmlns:a16="http://schemas.microsoft.com/office/drawing/2014/main" id="{878F0E14-33F7-13DE-3E8F-7453DEC33B45}"/>
              </a:ext>
            </a:extLst>
          </p:cNvPr>
          <p:cNvPicPr>
            <a:picLocks noChangeAspect="1"/>
          </p:cNvPicPr>
          <p:nvPr/>
        </p:nvPicPr>
        <p:blipFill>
          <a:blip r:embed="rId2"/>
          <a:srcRect t="1024" r="-2" b="-2"/>
          <a:stretch>
            <a:fillRect/>
          </a:stretch>
        </p:blipFill>
        <p:spPr>
          <a:xfrm>
            <a:off x="1116250" y="643467"/>
            <a:ext cx="2163495" cy="2475653"/>
          </a:xfrm>
          <a:prstGeom prst="rect">
            <a:avLst/>
          </a:prstGeom>
        </p:spPr>
      </p:pic>
      <p:sp>
        <p:nvSpPr>
          <p:cNvPr id="25" name="Rectangle 24">
            <a:extLst>
              <a:ext uri="{FF2B5EF4-FFF2-40B4-BE49-F238E27FC236}">
                <a16:creationId xmlns:a16="http://schemas.microsoft.com/office/drawing/2014/main" id="{8FC8C21F-9484-4A71-ABFA-6C10682FA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isällön paikkamerkki 3" descr="Kuva, joka sisältää kohteen esirippu, taide, tekstiili, vaaleanpunainen&#10;&#10;Tekoälyllä luotu sisältö saattaa olla virheellistä.">
            <a:extLst>
              <a:ext uri="{FF2B5EF4-FFF2-40B4-BE49-F238E27FC236}">
                <a16:creationId xmlns:a16="http://schemas.microsoft.com/office/drawing/2014/main" id="{4DACCD60-29A3-9E1E-597F-8E69D7C9F2D9}"/>
              </a:ext>
            </a:extLst>
          </p:cNvPr>
          <p:cNvPicPr>
            <a:picLocks noGrp="1" noChangeAspect="1"/>
          </p:cNvPicPr>
          <p:nvPr>
            <p:ph idx="4294967295"/>
          </p:nvPr>
        </p:nvPicPr>
        <p:blipFill>
          <a:blip r:embed="rId3"/>
          <a:srcRect t="1024" r="-2" b="-2"/>
          <a:stretch>
            <a:fillRect/>
          </a:stretch>
        </p:blipFill>
        <p:spPr>
          <a:xfrm>
            <a:off x="1094796" y="3762571"/>
            <a:ext cx="2174825" cy="2471631"/>
          </a:xfrm>
          <a:prstGeom prst="rect">
            <a:avLst/>
          </a:prstGeom>
        </p:spPr>
      </p:pic>
      <p:sp>
        <p:nvSpPr>
          <p:cNvPr id="27" name="Rectangle 26">
            <a:extLst>
              <a:ext uri="{FF2B5EF4-FFF2-40B4-BE49-F238E27FC236}">
                <a16:creationId xmlns:a16="http://schemas.microsoft.com/office/drawing/2014/main" id="{2C444748-5A8D-4B53-89FE-42B455DFA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5618" y="487090"/>
            <a:ext cx="3588171" cy="58978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Kuva 5" descr="Kuva, joka sisältää kohteen Ihmisen kasvot, vaate, henkilö, rakennus&#10;&#10;Tekoälyllä luotu sisältö saattaa olla virheellistä.">
            <a:extLst>
              <a:ext uri="{FF2B5EF4-FFF2-40B4-BE49-F238E27FC236}">
                <a16:creationId xmlns:a16="http://schemas.microsoft.com/office/drawing/2014/main" id="{997E66B7-AA0A-8B09-D02E-D3D9FD771C2C}"/>
              </a:ext>
            </a:extLst>
          </p:cNvPr>
          <p:cNvPicPr>
            <a:picLocks noChangeAspect="1"/>
          </p:cNvPicPr>
          <p:nvPr/>
        </p:nvPicPr>
        <p:blipFill>
          <a:blip r:embed="rId4"/>
          <a:srcRect t="24131" r="-2" b="1635"/>
          <a:stretch>
            <a:fillRect/>
          </a:stretch>
        </p:blipFill>
        <p:spPr>
          <a:xfrm>
            <a:off x="4381676" y="1289619"/>
            <a:ext cx="3252903" cy="4292821"/>
          </a:xfrm>
          <a:prstGeom prst="rect">
            <a:avLst/>
          </a:prstGeom>
        </p:spPr>
      </p:pic>
      <p:sp>
        <p:nvSpPr>
          <p:cNvPr id="29" name="Rectangle 28">
            <a:extLst>
              <a:ext uri="{FF2B5EF4-FFF2-40B4-BE49-F238E27FC236}">
                <a16:creationId xmlns:a16="http://schemas.microsoft.com/office/drawing/2014/main" id="{14044C96-7CFD-44DB-A579-D77B0D37C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524" y="487090"/>
            <a:ext cx="3588174" cy="58978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Kuva 6" descr="Kuva, joka sisältää kohteen Ihmisen kasvot, taide, pimeys, yö&#10;&#10;Tekoälyllä luotu sisältö saattaa olla virheellistä.">
            <a:extLst>
              <a:ext uri="{FF2B5EF4-FFF2-40B4-BE49-F238E27FC236}">
                <a16:creationId xmlns:a16="http://schemas.microsoft.com/office/drawing/2014/main" id="{A447C4A8-D44D-176D-011A-FE502101D4F8}"/>
              </a:ext>
            </a:extLst>
          </p:cNvPr>
          <p:cNvPicPr>
            <a:picLocks noChangeAspect="1"/>
          </p:cNvPicPr>
          <p:nvPr/>
        </p:nvPicPr>
        <p:blipFill>
          <a:blip r:embed="rId5"/>
          <a:srcRect r="-2" b="1021"/>
          <a:stretch>
            <a:fillRect/>
          </a:stretch>
        </p:blipFill>
        <p:spPr>
          <a:xfrm>
            <a:off x="8313518" y="1289613"/>
            <a:ext cx="3252903" cy="4292834"/>
          </a:xfrm>
          <a:prstGeom prst="rect">
            <a:avLst/>
          </a:prstGeom>
        </p:spPr>
      </p:pic>
    </p:spTree>
    <p:extLst>
      <p:ext uri="{BB962C8B-B14F-4D97-AF65-F5344CB8AC3E}">
        <p14:creationId xmlns:p14="http://schemas.microsoft.com/office/powerpoint/2010/main" val="3214430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505B0F7-C0C3-6BF9-9627-7FD9C8E0AD0C}"/>
              </a:ext>
            </a:extLst>
          </p:cNvPr>
          <p:cNvSpPr>
            <a:spLocks noGrp="1"/>
          </p:cNvSpPr>
          <p:nvPr>
            <p:ph type="title"/>
          </p:nvPr>
        </p:nvSpPr>
        <p:spPr>
          <a:xfrm>
            <a:off x="1043631" y="809898"/>
            <a:ext cx="9942716" cy="1554480"/>
          </a:xfrm>
        </p:spPr>
        <p:txBody>
          <a:bodyPr anchor="ctr">
            <a:normAutofit/>
          </a:bodyPr>
          <a:lstStyle/>
          <a:p>
            <a:r>
              <a:rPr lang="fi-FI" sz="4800"/>
              <a:t>Kestävän kehityksen edistäminen</a:t>
            </a:r>
          </a:p>
        </p:txBody>
      </p:sp>
      <p:sp>
        <p:nvSpPr>
          <p:cNvPr id="3" name="Sisällön paikkamerkki 2">
            <a:extLst>
              <a:ext uri="{FF2B5EF4-FFF2-40B4-BE49-F238E27FC236}">
                <a16:creationId xmlns:a16="http://schemas.microsoft.com/office/drawing/2014/main" id="{4999F2F2-D161-E4F4-FE2C-373AF668C20B}"/>
              </a:ext>
            </a:extLst>
          </p:cNvPr>
          <p:cNvSpPr>
            <a:spLocks noGrp="1"/>
          </p:cNvSpPr>
          <p:nvPr>
            <p:ph idx="1"/>
          </p:nvPr>
        </p:nvSpPr>
        <p:spPr>
          <a:xfrm>
            <a:off x="1045028" y="3017522"/>
            <a:ext cx="9941319" cy="3124658"/>
          </a:xfrm>
        </p:spPr>
        <p:txBody>
          <a:bodyPr vert="horz" lIns="91440" tIns="45720" rIns="91440" bIns="45720" rtlCol="0" anchor="ctr">
            <a:normAutofit/>
          </a:bodyPr>
          <a:lstStyle/>
          <a:p>
            <a:r>
              <a:rPr lang="fi-FI" sz="1900">
                <a:latin typeface="Arial"/>
                <a:cs typeface="Arial"/>
              </a:rPr>
              <a:t>Kierrätys Suomeen verrattuna on huonoa, sillä täällä oikeastaan kierrätetään vain pahvi, muovi ja loput menee sekajätteeseen. Suomessa tykkään siitä, että meillä on pullonpaulautus pisteet toisin kuin täällä. Työpaikalla huomasin sen, että kaikki heitetään vain samaan ja sanoin, että kannattaisi kierrättää kun lopuksi kysyttiin, että onko parannus vinkkejä, mutta en ikinä kerennyt nähdä otettiinko se käyttöön.</a:t>
            </a:r>
          </a:p>
          <a:p>
            <a:pPr marL="457200" lvl="1" indent="0">
              <a:buNone/>
            </a:pPr>
            <a:endParaRPr lang="fi-FI" sz="1900">
              <a:latin typeface="Arial"/>
              <a:cs typeface="Arial"/>
            </a:endParaRPr>
          </a:p>
          <a:p>
            <a:r>
              <a:rPr lang="fi-FI" sz="1900">
                <a:latin typeface="Arial"/>
                <a:ea typeface="+mn-lt"/>
                <a:cs typeface="+mn-lt"/>
              </a:rPr>
              <a:t>Työpaikalla korostettiin kissojen hyvinvointia. Kaikkia asiakkaita kohdeltiin ystävällisesti ja tasa-arvoisesti. Kaikki työntekijöitäkin kohdeltiin tasa-arvoisesti </a:t>
            </a:r>
            <a:r>
              <a:rPr lang="fi-FI" sz="1900">
                <a:latin typeface="Arial"/>
                <a:ea typeface="+mn-lt"/>
                <a:cs typeface="Arial"/>
              </a:rPr>
              <a:t>ikään, kulttuuriin, sukupuoleen, seksuaaliseen suuntautumiseen katsomatta. Sen huomasi, siitä että kaikille annettiin samanlaisia työtehtäviä ja kaikille oltiin yhtä kivoja.</a:t>
            </a:r>
            <a:endParaRPr lang="fi-FI" sz="1900">
              <a:latin typeface="Arial"/>
              <a:cs typeface="Arial"/>
            </a:endParaRPr>
          </a:p>
          <a:p>
            <a:endParaRPr lang="fi-FI" sz="1900">
              <a:latin typeface="Arial"/>
              <a:cs typeface="Arial"/>
            </a:endParaRPr>
          </a:p>
          <a:p>
            <a:pPr lvl="1"/>
            <a:endParaRPr lang="fi-FI" sz="1900">
              <a:latin typeface="Arial"/>
              <a:cs typeface="Arial"/>
            </a:endParaRPr>
          </a:p>
          <a:p>
            <a:endParaRPr lang="fi-FI" sz="19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5946464"/>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03CF28071C79A14B9F22182B9B92C540" ma:contentTypeVersion="14" ma:contentTypeDescription="Luo uusi asiakirja." ma:contentTypeScope="" ma:versionID="540e4dd40e91f9f51930d6916c769f37">
  <xsd:schema xmlns:xsd="http://www.w3.org/2001/XMLSchema" xmlns:xs="http://www.w3.org/2001/XMLSchema" xmlns:p="http://schemas.microsoft.com/office/2006/metadata/properties" xmlns:ns2="99c4edd6-4692-4bdc-b7c2-f7fdb8cf042f" xmlns:ns3="76be92a1-9c2e-45bd-bc7a-77e2bc8acba2" targetNamespace="http://schemas.microsoft.com/office/2006/metadata/properties" ma:root="true" ma:fieldsID="681b43501700b0645087e71fe72cce83" ns2:_="" ns3:_="">
    <xsd:import namespace="99c4edd6-4692-4bdc-b7c2-f7fdb8cf042f"/>
    <xsd:import namespace="76be92a1-9c2e-45bd-bc7a-77e2bc8acb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c4edd6-4692-4bdc-b7c2-f7fdb8cf04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be92a1-9c2e-45bd-bc7a-77e2bc8acba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dd0f33d-fe13-403c-8599-a549581989f7}" ma:internalName="TaxCatchAll" ma:showField="CatchAllData" ma:web="76be92a1-9c2e-45bd-bc7a-77e2bc8acb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6be92a1-9c2e-45bd-bc7a-77e2bc8acba2" xsi:nil="true"/>
    <lcf76f155ced4ddcb4097134ff3c332f xmlns="99c4edd6-4692-4bdc-b7c2-f7fdb8cf042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E0D8AB9-0CF4-4A73-A40C-CB9B17B5B9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c4edd6-4692-4bdc-b7c2-f7fdb8cf042f"/>
    <ds:schemaRef ds:uri="76be92a1-9c2e-45bd-bc7a-77e2bc8acb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991EBA8-DD1A-45B2-AA85-0ECCA6D85078}">
  <ds:schemaRefs>
    <ds:schemaRef ds:uri="76be92a1-9c2e-45bd-bc7a-77e2bc8acba2"/>
    <ds:schemaRef ds:uri="http://www.w3.org/XML/1998/namespace"/>
    <ds:schemaRef ds:uri="http://schemas.microsoft.com/office/2006/documentManagement/types"/>
    <ds:schemaRef ds:uri="http://purl.org/dc/dcmitype/"/>
    <ds:schemaRef ds:uri="http://purl.org/dc/elements/1.1/"/>
    <ds:schemaRef ds:uri="http://purl.org/dc/terms/"/>
    <ds:schemaRef ds:uri="http://schemas.microsoft.com/office/infopath/2007/PartnerControls"/>
    <ds:schemaRef ds:uri="http://schemas.openxmlformats.org/package/2006/metadata/core-properties"/>
    <ds:schemaRef ds:uri="99c4edd6-4692-4bdc-b7c2-f7fdb8cf042f"/>
    <ds:schemaRef ds:uri="http://schemas.microsoft.com/office/2006/metadata/properties"/>
  </ds:schemaRefs>
</ds:datastoreItem>
</file>

<file path=customXml/itemProps3.xml><?xml version="1.0" encoding="utf-8"?>
<ds:datastoreItem xmlns:ds="http://schemas.openxmlformats.org/officeDocument/2006/customXml" ds:itemID="{82415E48-99D2-4E81-9B61-862F5EB9841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924</Words>
  <Application>Microsoft Office PowerPoint</Application>
  <PresentationFormat>Laajakuva</PresentationFormat>
  <Paragraphs>49</Paragraphs>
  <Slides>10</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10</vt:i4>
      </vt:variant>
    </vt:vector>
  </HeadingPairs>
  <TitlesOfParts>
    <vt:vector size="15" baseType="lpstr">
      <vt:lpstr>Aptos</vt:lpstr>
      <vt:lpstr>Aptos Display</vt:lpstr>
      <vt:lpstr>Arial</vt:lpstr>
      <vt:lpstr>Wingdings</vt:lpstr>
      <vt:lpstr>Office-teema</vt:lpstr>
      <vt:lpstr>Matkaraportti</vt:lpstr>
      <vt:lpstr>PowerPoint-esitys</vt:lpstr>
      <vt:lpstr>Työssäoppimisjakso</vt:lpstr>
      <vt:lpstr>PowerPoint-esitys</vt:lpstr>
      <vt:lpstr> Oppiminen ja ongelmanratkaisu</vt:lpstr>
      <vt:lpstr>Oppiminen ja ongelmanratkaisu </vt:lpstr>
      <vt:lpstr>Vapaa-aika ja majoitus</vt:lpstr>
      <vt:lpstr>Matkustaminen</vt:lpstr>
      <vt:lpstr>PowerPoint-esitys</vt:lpstr>
      <vt:lpstr>Kestävän kehityksen edistäminen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Matkaraportti</dc:title>
  <dc:creator>Oona Haanpää</dc:creator>
  <cp:lastModifiedBy>Oona Haanpää</cp:lastModifiedBy>
  <cp:revision>918</cp:revision>
  <dcterms:created xsi:type="dcterms:W3CDTF">2025-09-26T09:39:10Z</dcterms:created>
  <dcterms:modified xsi:type="dcterms:W3CDTF">2026-02-27T11:23:51Z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0x01010003CF28071C79A14B9F22182B9B92C540</vt:lpwstr>
  </property>
</Properties>
</file>