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7" r:id="rId14"/>
    <p:sldId id="26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127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65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5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1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30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0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31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52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4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4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47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54" r:id="rId6"/>
    <p:sldLayoutId id="2147483750" r:id="rId7"/>
    <p:sldLayoutId id="2147483751" r:id="rId8"/>
    <p:sldLayoutId id="2147483752" r:id="rId9"/>
    <p:sldLayoutId id="2147483753" r:id="rId10"/>
    <p:sldLayoutId id="214748375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6">
            <a:extLst>
              <a:ext uri="{FF2B5EF4-FFF2-40B4-BE49-F238E27FC236}">
                <a16:creationId xmlns:a16="http://schemas.microsoft.com/office/drawing/2014/main" id="{44CA2EAD-E7C7-4F64-924A-52D34FD75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75975" y="1080000"/>
            <a:ext cx="6307200" cy="2185200"/>
          </a:xfrm>
        </p:spPr>
        <p:txBody>
          <a:bodyPr>
            <a:normAutofit/>
          </a:bodyPr>
          <a:lstStyle/>
          <a:p>
            <a:r>
              <a:rPr lang="fi-FI"/>
              <a:t>Matkaraportti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875975" y="4068000"/>
            <a:ext cx="6307200" cy="1710500"/>
          </a:xfrm>
        </p:spPr>
        <p:txBody>
          <a:bodyPr>
            <a:normAutofit/>
          </a:bodyPr>
          <a:lstStyle/>
          <a:p>
            <a:r>
              <a:rPr lang="fi-FI" dirty="0" err="1"/>
              <a:t>Dungarvan</a:t>
            </a:r>
            <a:r>
              <a:rPr lang="fi-FI" dirty="0"/>
              <a:t>, Irlanti</a:t>
            </a:r>
          </a:p>
          <a:p>
            <a:r>
              <a:rPr lang="fi-FI" dirty="0"/>
              <a:t>6.-26.10.2026</a:t>
            </a:r>
          </a:p>
        </p:txBody>
      </p:sp>
      <p:pic>
        <p:nvPicPr>
          <p:cNvPr id="5" name="Kuva 4" descr="Kuva, joka sisältää kohteen piha-, henkilö, Ihmisen kasvot, ruoho&#10;&#10;Tekoälyllä luotu sisältö saattaa olla virheellistä.">
            <a:extLst>
              <a:ext uri="{FF2B5EF4-FFF2-40B4-BE49-F238E27FC236}">
                <a16:creationId xmlns:a16="http://schemas.microsoft.com/office/drawing/2014/main" id="{15267C32-32E6-181B-3A7F-007CB0CAE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63"/>
          <a:stretch>
            <a:fillRect/>
          </a:stretch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34" name="Straight Connector 28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59575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A79438-0513-9861-F7D9-58E2C154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395288"/>
            <a:ext cx="407880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fi-FI" dirty="0"/>
              <a:t>Jaksolle hakeutuminen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6E446A-D4BE-E6E9-D721-5CA3C6142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fi-FI" sz="1100"/>
              <a:t>Hakeuduin mukaan siksi, koska matkustelu ja uusiin kulttuureihin tutustuminen kannattaa aina. On aina </a:t>
            </a:r>
            <a:r>
              <a:rPr lang="fi-FI" sz="1100" err="1"/>
              <a:t>mielenkintoista</a:t>
            </a:r>
            <a:r>
              <a:rPr lang="fi-FI" sz="1100"/>
              <a:t> nähdä, miten muissa maissa työ- ja opiskelukulttuuri toimivat. Ensimmäisenä mietin, että lähtisin Kanadaan, mutta käytännön syistä kohdemaa vaihtui. Irlanti oli heti seuraavana vaihtoehtoja.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 sz="1100"/>
              <a:t>Osallistuin kahteen </a:t>
            </a:r>
            <a:r>
              <a:rPr lang="fi-FI" sz="1100" err="1"/>
              <a:t>Keudan</a:t>
            </a:r>
            <a:r>
              <a:rPr lang="fi-FI" sz="1100"/>
              <a:t> järjestämään valmennuspäivään, joissa kävimme lävitse asioita, joita tulee huomioida ennen matkaa ja matkalla.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 sz="1100"/>
              <a:t>Valmennuspäivissä myös selvennettiin koko prosessin etenemistä. </a:t>
            </a:r>
          </a:p>
          <a:p>
            <a:pPr marL="0" indent="0">
              <a:lnSpc>
                <a:spcPct val="140000"/>
              </a:lnSpc>
              <a:buNone/>
            </a:pPr>
            <a:endParaRPr lang="fi-FI" sz="11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11,200+ Ireland Green Hills Stock Photos, Pictures &amp; Royalty-Free ...">
            <a:extLst>
              <a:ext uri="{FF2B5EF4-FFF2-40B4-BE49-F238E27FC236}">
                <a16:creationId xmlns:a16="http://schemas.microsoft.com/office/drawing/2014/main" id="{3126C463-AC76-CFB1-0E89-2CB64F055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127" y="1777710"/>
            <a:ext cx="4999885" cy="32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94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B524FAA-2244-1988-C3F3-322D0B1B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6328800" cy="1112836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Työpaikka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9513EC-6BAC-189A-791E-A064BD9EF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00" y="1864801"/>
            <a:ext cx="6328800" cy="39137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fi-FI"/>
              <a:t>Paikka, jossa työskentelin sijaitsi </a:t>
            </a:r>
            <a:r>
              <a:rPr lang="fi-FI" err="1"/>
              <a:t>Dungarvanissa</a:t>
            </a:r>
            <a:r>
              <a:rPr lang="fi-FI"/>
              <a:t>, joka on satamakaupunki </a:t>
            </a:r>
            <a:r>
              <a:rPr lang="fi-FI" err="1"/>
              <a:t>Waterfordin</a:t>
            </a:r>
            <a:r>
              <a:rPr lang="fi-FI"/>
              <a:t> kreivikunnassa Irlannissa ja </a:t>
            </a:r>
            <a:r>
              <a:rPr lang="fi-FI" err="1"/>
              <a:t>Ballygagin</a:t>
            </a:r>
            <a:r>
              <a:rPr lang="fi-FI"/>
              <a:t> on sen lähellä sijaitseva historiallinen kylänosa.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/>
              <a:t>Tilalla, jolla työskentelin on lampaita, lihakarjaa, kanoja, koiria ja kissoja.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/>
              <a:t>Olin tilan isännän Geraldin apuna kaikissa tilan työtehtävissä.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5D45D7-984D-4CDD-B1BC-0CF407C7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48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Kuva, joka sisältää kohteen eläinkarja, karja, lauma, lehmä&#10;&#10;Tekoälyllä luotu sisältö saattaa olla virheellistä.">
            <a:extLst>
              <a:ext uri="{FF2B5EF4-FFF2-40B4-BE49-F238E27FC236}">
                <a16:creationId xmlns:a16="http://schemas.microsoft.com/office/drawing/2014/main" id="{EF8F929F-2C92-4FFE-96F5-4F91276C2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768" y="540000"/>
            <a:ext cx="1549125" cy="2754000"/>
          </a:xfrm>
          <a:prstGeom prst="rect">
            <a:avLst/>
          </a:prstGeom>
        </p:spPr>
      </p:pic>
      <p:pic>
        <p:nvPicPr>
          <p:cNvPr id="5" name="Kuva 4" descr="Kuva, joka sisältää kohteen henkilö, vaate, eläinkarja, lammas&#10;&#10;Tekoälyllä luotu sisältö saattaa olla virheellistä.">
            <a:extLst>
              <a:ext uri="{FF2B5EF4-FFF2-40B4-BE49-F238E27FC236}">
                <a16:creationId xmlns:a16="http://schemas.microsoft.com/office/drawing/2014/main" id="{A20704C1-F451-8E9F-2E62-3A92FF34F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448" y="3564000"/>
            <a:ext cx="1989765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0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1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2C8CDBC-A4A2-418E-E282-C5BD2351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423382"/>
            <a:ext cx="4078800" cy="1569660"/>
          </a:xfrm>
        </p:spPr>
        <p:txBody>
          <a:bodyPr wrap="square" anchor="b">
            <a:normAutofit/>
          </a:bodyPr>
          <a:lstStyle/>
          <a:p>
            <a:pPr algn="ctr"/>
            <a:r>
              <a:rPr lang="fi-FI" dirty="0"/>
              <a:t>Työpäivät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48DAE4-6019-2436-A5CE-45F47D5BC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1100" dirty="0"/>
              <a:t>Jokainen työpäivä oli erilainen. Ajankohta, jolloin olin, on aika hiljainen varsinaisista farmitöistä, mutta silti päivät olivat pitkiä.</a:t>
            </a:r>
          </a:p>
          <a:p>
            <a:pPr marL="359410" indent="-359410">
              <a:lnSpc>
                <a:spcPct val="140000"/>
              </a:lnSpc>
            </a:pPr>
            <a:r>
              <a:rPr lang="fi-FI" sz="1100" dirty="0"/>
              <a:t>Aloitimme työt yleensä siinä 8-9 aikaan. Ensimmäisenä ruokimme aina eläimet ja sen jälkeen alkoi vasta muut työt.</a:t>
            </a:r>
            <a:endParaRPr lang="fi-FI" sz="1100"/>
          </a:p>
          <a:p>
            <a:pPr marL="359410" indent="-359410">
              <a:lnSpc>
                <a:spcPct val="140000"/>
              </a:lnSpc>
            </a:pPr>
            <a:r>
              <a:rPr lang="fi-FI" sz="1100" dirty="0"/>
              <a:t>Rakensimme paljon aitaa mm. Karjalle. Valmistelimme paikkoja tulevaa talvea varten kun isompi nautalauma siirtyy sisälle.</a:t>
            </a:r>
            <a:endParaRPr lang="fi-FI" sz="1100"/>
          </a:p>
          <a:p>
            <a:pPr marL="359410" indent="-359410">
              <a:lnSpc>
                <a:spcPct val="140000"/>
              </a:lnSpc>
            </a:pPr>
            <a:r>
              <a:rPr lang="fi-FI" sz="1100" dirty="0"/>
              <a:t>Avustin mm. Karjan siirtämisessä, lampaiden merkitsemisessä, rokotuksissa, raskausskannauksissa ja punnituksissa.</a:t>
            </a:r>
            <a:endParaRPr lang="fi-FI" sz="1100"/>
          </a:p>
        </p:txBody>
      </p:sp>
      <p:pic>
        <p:nvPicPr>
          <p:cNvPr id="4" name="Kuva 3" descr="Kuva, joka sisältää kohteen ruoho, lammas, nisäkäs, piha-&#10;&#10;Tekoälyllä luotu sisältö saattaa olla virheellistä.">
            <a:extLst>
              <a:ext uri="{FF2B5EF4-FFF2-40B4-BE49-F238E27FC236}">
                <a16:creationId xmlns:a16="http://schemas.microsoft.com/office/drawing/2014/main" id="{32846ECE-B305-6F4F-988D-3F1E88342D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40" b="20181"/>
          <a:stretch>
            <a:fillRect/>
          </a:stretch>
        </p:blipFill>
        <p:spPr>
          <a:xfrm>
            <a:off x="6096000" y="540033"/>
            <a:ext cx="2645400" cy="2754000"/>
          </a:xfrm>
          <a:prstGeom prst="rect">
            <a:avLst/>
          </a:prstGeom>
        </p:spPr>
      </p:pic>
      <p:pic>
        <p:nvPicPr>
          <p:cNvPr id="7" name="Kuva 6" descr="Kuva, joka sisältää kohteen ruoho, taivas, piha-, karja&#10;&#10;Tekoälyllä luotu sisältö saattaa olla virheellistä.">
            <a:extLst>
              <a:ext uri="{FF2B5EF4-FFF2-40B4-BE49-F238E27FC236}">
                <a16:creationId xmlns:a16="http://schemas.microsoft.com/office/drawing/2014/main" id="{07645486-0B32-78EB-519C-70DC240C5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48" b="19660"/>
          <a:stretch>
            <a:fillRect/>
          </a:stretch>
        </p:blipFill>
        <p:spPr>
          <a:xfrm>
            <a:off x="9015000" y="540033"/>
            <a:ext cx="2638200" cy="2754000"/>
          </a:xfrm>
          <a:prstGeom prst="rect">
            <a:avLst/>
          </a:prstGeom>
        </p:spPr>
      </p:pic>
      <p:pic>
        <p:nvPicPr>
          <p:cNvPr id="5" name="Kuva 4" descr="Kuva, joka sisältää kohteen piha-, henkilö, vaate, Ihmisen kasvot&#10;&#10;Tekoälyllä luotu sisältö saattaa olla virheellistä.">
            <a:extLst>
              <a:ext uri="{FF2B5EF4-FFF2-40B4-BE49-F238E27FC236}">
                <a16:creationId xmlns:a16="http://schemas.microsoft.com/office/drawing/2014/main" id="{EF6C5845-E2ED-4E44-3130-E85C88DEA6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166" b="33666"/>
          <a:stretch>
            <a:fillRect/>
          </a:stretch>
        </p:blipFill>
        <p:spPr>
          <a:xfrm>
            <a:off x="6096000" y="3564000"/>
            <a:ext cx="5557200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8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C6D0799-6B20-05C4-BCDA-6073C50EC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6328800" cy="1112836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Erot työssä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323068-DCC6-85F4-8E78-00FCB5921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00" y="1864801"/>
            <a:ext cx="6328800" cy="3913700"/>
          </a:xfrm>
        </p:spPr>
        <p:txBody>
          <a:bodyPr vert="horz" lIns="91440" tIns="45720" rIns="91440" bIns="45720" rtlCol="0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1600"/>
              <a:t>En ole aikaisemmin ollut lihakarjatilalla töissä, mutta uskoisin sen olevan aika </a:t>
            </a:r>
            <a:r>
              <a:rPr lang="fi-FI" sz="1600" err="1"/>
              <a:t>samanalaista</a:t>
            </a:r>
            <a:r>
              <a:rPr lang="fi-FI" sz="1600"/>
              <a:t> kun meillä Suomessa. Toki ajankohtaan nähden, karja sai olla paljon pidemmälle vuotta ulkona (Irlannin sää niin erilainen).</a:t>
            </a:r>
          </a:p>
          <a:p>
            <a:pPr marL="359410" indent="-359410">
              <a:lnSpc>
                <a:spcPct val="140000"/>
              </a:lnSpc>
            </a:pPr>
            <a:r>
              <a:rPr lang="fi-FI" sz="1600"/>
              <a:t>Suurin ero varmasti on se, että Irlannissa karjankasvattajat tekevät paljon toimenpiteitä itse, kun taas Suomessa tehtävät ulkoistetaan. Esimerkiksi lehmien rokottaminen: Suomessa eläinlääkärit ainoastaan saavat rokottaa tuotantoeläimiä kun taas Irlannissa farmarit tekevät sen pääasiassa itse.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05D45D7-984D-4CDD-B1BC-0CF407C7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48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Kuva, joka sisältää kohteen piha-, nisäkäs, lammas, ruoho&#10;&#10;Tekoälyllä luotu sisältö saattaa olla virheellistä.">
            <a:extLst>
              <a:ext uri="{FF2B5EF4-FFF2-40B4-BE49-F238E27FC236}">
                <a16:creationId xmlns:a16="http://schemas.microsoft.com/office/drawing/2014/main" id="{689BE7C8-512C-91A8-55E5-16D98ACFC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768" y="540000"/>
            <a:ext cx="1549125" cy="2754000"/>
          </a:xfrm>
          <a:prstGeom prst="rect">
            <a:avLst/>
          </a:prstGeom>
        </p:spPr>
      </p:pic>
      <p:pic>
        <p:nvPicPr>
          <p:cNvPr id="5" name="Kuva 4" descr="Kuva, joka sisältää kohteen maa, rengas, piha-, pyörä&#10;&#10;Tekoälyllä luotu sisältö saattaa olla virheellistä.">
            <a:extLst>
              <a:ext uri="{FF2B5EF4-FFF2-40B4-BE49-F238E27FC236}">
                <a16:creationId xmlns:a16="http://schemas.microsoft.com/office/drawing/2014/main" id="{0A3B40F6-9135-1257-AD95-110B2A4FD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581" y="3564000"/>
            <a:ext cx="2065500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A80046-222F-E74E-B356-C334B2035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395288"/>
            <a:ext cx="407880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fi-FI" dirty="0"/>
              <a:t>Ongelmia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A59587-B189-7E96-3399-64736575C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1300"/>
              <a:t>Varsinaisia ongelmia minulla ei ollut koko matkan aikana. Sain etukäteen niin hyvät ohjeet mm. Bussiaikatauluista, lippujen ostosta ym.</a:t>
            </a:r>
          </a:p>
          <a:p>
            <a:pPr marL="359410" indent="-359410">
              <a:lnSpc>
                <a:spcPct val="140000"/>
              </a:lnSpc>
            </a:pPr>
            <a:r>
              <a:rPr lang="fi-FI" sz="1300"/>
              <a:t>Olin itse jo etukäteen yhteydessä isäntäperheeseeni ja he myös auttoivat joidenkin kysymysten kanssa, esim. Mitä kaikkea tarvitsen mukaan ja mitä löytyy lainaan myös tilalta</a:t>
            </a:r>
          </a:p>
          <a:p>
            <a:pPr marL="359410" indent="-359410">
              <a:lnSpc>
                <a:spcPct val="140000"/>
              </a:lnSpc>
            </a:pPr>
            <a:r>
              <a:rPr lang="fi-FI" sz="1300"/>
              <a:t>Kun on itse aktiivinen ja kysyy, ei ongelmia niin helposti tule!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Kuva, joka sisältää kohteen ruoho, piha-, taivas, Ihmisen kasvot&#10;&#10;Tekoälyllä luotu sisältö saattaa olla virheellistä.">
            <a:extLst>
              <a:ext uri="{FF2B5EF4-FFF2-40B4-BE49-F238E27FC236}">
                <a16:creationId xmlns:a16="http://schemas.microsoft.com/office/drawing/2014/main" id="{76041395-9431-783F-92EB-63391C717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340" y="540033"/>
            <a:ext cx="4331459" cy="577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2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E625D4A-ABB2-931A-ECD4-0A1771B2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6328800" cy="1112836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Kulttuuri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7FE0C97-4912-FACA-2CE3-1AF138939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00" y="1864801"/>
            <a:ext cx="6328800" cy="39137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1100" dirty="0">
                <a:ea typeface="+mn-lt"/>
                <a:cs typeface="+mn-lt"/>
              </a:rPr>
              <a:t>Irlantilainen kulttuuri on vuonna 2026 dynaaminen yhdistelmä muinaisia kelttiläisiä perinteitä ja modernia, kansainvälistä luovuutta.</a:t>
            </a:r>
          </a:p>
          <a:p>
            <a:pPr marL="359410" indent="-359410">
              <a:lnSpc>
                <a:spcPct val="140000"/>
              </a:lnSpc>
            </a:pPr>
            <a:r>
              <a:rPr lang="fi-FI" sz="1100" dirty="0"/>
              <a:t>Todella paljon vanhoja toimintatapoja ja uskomuksia, mutta myös modernia ajattelua  ja mukautumiskykyä löytyy.</a:t>
            </a:r>
            <a:endParaRPr lang="fi-FI" sz="110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1100" dirty="0"/>
              <a:t>Olin joka paikassa todella tervetullut. Ihmiset tulivat juttelemaan ja olivat aidosti kiinnostuneita minusta ja Suomesta. Niin ystävällisiä ihmisiä.</a:t>
            </a:r>
            <a:endParaRPr lang="fi-FI" sz="110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1100" dirty="0">
                <a:ea typeface="+mn-lt"/>
                <a:cs typeface="+mn-lt"/>
              </a:rPr>
              <a:t>Pubit on irlantilaisille olohuoneita, joissa huumori ja keskustelu kuuluvat asiaan. Usein myös live-musiikki kuuluu pubien tarjontaan.</a:t>
            </a:r>
          </a:p>
          <a:p>
            <a:pPr marL="359410" indent="-359410">
              <a:lnSpc>
                <a:spcPct val="140000"/>
              </a:lnSpc>
            </a:pPr>
            <a:r>
              <a:rPr lang="fi-FI" sz="1100" dirty="0">
                <a:ea typeface="+mn-lt"/>
                <a:cs typeface="+mn-lt"/>
              </a:rPr>
              <a:t>Ruoka Irlannissa on aika samanlaista kuin Suomessa: paljon perinteisiä pataruokia, mutta myös uusia kansainvälisiä ruokalajeja kuuluu ihan kotipöytiinkin. Joka viikonloppu istuimme isolla porukalla illallisella.</a:t>
            </a:r>
            <a:endParaRPr lang="fi-FI" sz="1100" dirty="0">
              <a:solidFill>
                <a:srgbClr val="000000">
                  <a:alpha val="60000"/>
                </a:srgbClr>
              </a:solidFill>
              <a:ea typeface="+mn-lt"/>
              <a:cs typeface="+mn-lt"/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1100" dirty="0">
                <a:ea typeface="+mn-lt"/>
                <a:cs typeface="+mn-lt"/>
              </a:rPr>
              <a:t>Ainoa asia, johon minun oli hankala tottua oli se, että lounas korvattiin usein teellä ja paahtoleivällä.</a:t>
            </a:r>
            <a:endParaRPr lang="fi-FI" sz="1100" dirty="0">
              <a:solidFill>
                <a:srgbClr val="000000">
                  <a:alpha val="60000"/>
                </a:srgbClr>
              </a:solidFill>
              <a:ea typeface="+mn-lt"/>
              <a:cs typeface="+mn-lt"/>
            </a:endParaRPr>
          </a:p>
          <a:p>
            <a:pPr marL="359410" indent="-359410">
              <a:lnSpc>
                <a:spcPct val="140000"/>
              </a:lnSpc>
            </a:pPr>
            <a:endParaRPr lang="fi-FI" sz="1100">
              <a:highlight>
                <a:srgbClr val="FFFFFF"/>
              </a:highlight>
              <a:ea typeface="+mn-lt"/>
              <a:cs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05D45D7-984D-4CDD-B1BC-0CF407C7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485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Kuva, joka sisältää kohteen ruoka, pikaruoka, Uppopaisto, Välipala&#10;&#10;Tekoälyllä luotu sisältö saattaa olla virheellistä.">
            <a:extLst>
              <a:ext uri="{FF2B5EF4-FFF2-40B4-BE49-F238E27FC236}">
                <a16:creationId xmlns:a16="http://schemas.microsoft.com/office/drawing/2014/main" id="{F8E114C8-C8BF-E86D-30D0-06BD909279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740"/>
          <a:stretch>
            <a:fillRect/>
          </a:stretch>
        </p:blipFill>
        <p:spPr>
          <a:xfrm>
            <a:off x="9490084" y="540000"/>
            <a:ext cx="1554494" cy="2754000"/>
          </a:xfrm>
          <a:prstGeom prst="rect">
            <a:avLst/>
          </a:prstGeom>
        </p:spPr>
      </p:pic>
      <p:pic>
        <p:nvPicPr>
          <p:cNvPr id="5" name="Kuva 4" descr="Kuva, joka sisältää kohteen Ihmisen kasvot, henkilö, vaate, hymy&#10;&#10;Tekoälyllä luotu sisältö saattaa olla virheellistä.">
            <a:extLst>
              <a:ext uri="{FF2B5EF4-FFF2-40B4-BE49-F238E27FC236}">
                <a16:creationId xmlns:a16="http://schemas.microsoft.com/office/drawing/2014/main" id="{2B07D507-23FD-AF18-6CCA-055C28621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581" y="3564000"/>
            <a:ext cx="2065500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72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21A1117-4A26-F3BF-31DA-67130E7D3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423382"/>
            <a:ext cx="4078800" cy="1569660"/>
          </a:xfrm>
        </p:spPr>
        <p:txBody>
          <a:bodyPr wrap="square" anchor="b">
            <a:normAutofit/>
          </a:bodyPr>
          <a:lstStyle/>
          <a:p>
            <a:pPr algn="ctr"/>
            <a:r>
              <a:rPr lang="fi-FI" dirty="0"/>
              <a:t>Oppiminen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96F9C8-912D-4963-BE73-30A7B1F7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800" dirty="0"/>
              <a:t>Opin aivan huikean paljon uusia asioita (mm. Rokottamaan lehmiä, merkitsemään lampaita, rakentamaan tietynlaisia aitoja)</a:t>
            </a:r>
          </a:p>
          <a:p>
            <a:pPr marL="359410" indent="-359410">
              <a:lnSpc>
                <a:spcPct val="140000"/>
              </a:lnSpc>
            </a:pPr>
            <a:r>
              <a:rPr lang="fi-FI" sz="800" dirty="0"/>
              <a:t>Opin parhaiten, kun pääsin heti tekemään itse.</a:t>
            </a:r>
            <a:endParaRPr lang="fi-FI" sz="80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800" dirty="0"/>
              <a:t>Oppiminen oli helppoa, koska isäntäperhe auttoi ja tuki oppimistani. Itse isännän kanssa tein varsinaiset työt tilalla, mutta koko muu perhe halusi esitellä minulle Irlantia ja kertoa heidän tavoistaan ja kulttuuristaan.</a:t>
            </a:r>
            <a:endParaRPr lang="fi-FI" sz="80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800" dirty="0"/>
              <a:t>Toki tärkeässä roolissa on kielitaito, mutta uskon, että jos on rohkeutta ja oma-aloitteellisuutta, oppii aivan yhtälailla. </a:t>
            </a:r>
            <a:endParaRPr lang="fi-FI" sz="80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lnSpc>
                <a:spcPct val="140000"/>
              </a:lnSpc>
            </a:pPr>
            <a:r>
              <a:rPr lang="fi-FI" sz="800" dirty="0"/>
              <a:t>Tein paljon muistiinpanoja, videoin ja kyselin kysymyksiä. Tällä tavoin uudet opit jäävät ainakin minulla paremmin mieleen.</a:t>
            </a:r>
            <a:endParaRPr lang="fi-FI" sz="800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4" name="Kuva 3" descr="Kuva, joka sisältää kohteen piha-, työkalu, kasvi, henkilö&#10;&#10;Tekoälyllä luotu sisältö saattaa olla virheellistä.">
            <a:extLst>
              <a:ext uri="{FF2B5EF4-FFF2-40B4-BE49-F238E27FC236}">
                <a16:creationId xmlns:a16="http://schemas.microsoft.com/office/drawing/2014/main" id="{752371A4-AB18-9E13-43E0-548525DB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04" b="14917"/>
          <a:stretch>
            <a:fillRect/>
          </a:stretch>
        </p:blipFill>
        <p:spPr>
          <a:xfrm>
            <a:off x="6096000" y="540033"/>
            <a:ext cx="2645400" cy="2754000"/>
          </a:xfrm>
          <a:prstGeom prst="rect">
            <a:avLst/>
          </a:prstGeom>
        </p:spPr>
      </p:pic>
      <p:pic>
        <p:nvPicPr>
          <p:cNvPr id="6" name="Kuva 5" descr="Kuva, joka sisältää kohteen vaate, henkilö, jalkineet, eläinkarja&#10;&#10;Tekoälyllä luotu sisältö saattaa olla virheellistä.">
            <a:extLst>
              <a:ext uri="{FF2B5EF4-FFF2-40B4-BE49-F238E27FC236}">
                <a16:creationId xmlns:a16="http://schemas.microsoft.com/office/drawing/2014/main" id="{9EE8AAA4-7E9E-B694-2637-98C1A69495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712" r="2" b="8872"/>
          <a:stretch>
            <a:fillRect/>
          </a:stretch>
        </p:blipFill>
        <p:spPr>
          <a:xfrm>
            <a:off x="9015000" y="540033"/>
            <a:ext cx="2638200" cy="2754000"/>
          </a:xfrm>
          <a:prstGeom prst="rect">
            <a:avLst/>
          </a:prstGeom>
        </p:spPr>
      </p:pic>
      <p:pic>
        <p:nvPicPr>
          <p:cNvPr id="7" name="Kuva 6" descr="Kuva, joka sisältää kohteen teksti, toimistotarvikkeet, kannettava tietokone, Toimistoväline&#10;&#10;Tekoälyllä luotu sisältö saattaa olla virheellistä.">
            <a:extLst>
              <a:ext uri="{FF2B5EF4-FFF2-40B4-BE49-F238E27FC236}">
                <a16:creationId xmlns:a16="http://schemas.microsoft.com/office/drawing/2014/main" id="{AC13E3C2-73FC-B8BE-7EF9-DEB1937D2F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483" b="49349"/>
          <a:stretch>
            <a:fillRect/>
          </a:stretch>
        </p:blipFill>
        <p:spPr>
          <a:xfrm>
            <a:off x="6096000" y="3564000"/>
            <a:ext cx="5557200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1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C47F0CD-D38E-AD74-F7CE-753EA4AA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99" y="395288"/>
            <a:ext cx="6317998" cy="1120439"/>
          </a:xfrm>
        </p:spPr>
        <p:txBody>
          <a:bodyPr wrap="square" anchor="b">
            <a:normAutofit/>
          </a:bodyPr>
          <a:lstStyle/>
          <a:p>
            <a:pPr algn="ctr"/>
            <a:r>
              <a:rPr lang="fi-FI" dirty="0"/>
              <a:t>Vapaa-aika ja majoitus</a:t>
            </a:r>
            <a:endParaRPr lang="fi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883115-95AC-4AB4-8B37-643D84A47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8998" y="196459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E7148D-0997-B85F-99FB-D655E7C8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998" y="2413468"/>
            <a:ext cx="6318000" cy="3365032"/>
          </a:xfrm>
        </p:spPr>
        <p:txBody>
          <a:bodyPr vert="horz" lIns="91440" tIns="45720" rIns="91440" bIns="45720" rtlCol="0">
            <a:normAutofit/>
          </a:bodyPr>
          <a:lstStyle/>
          <a:p>
            <a:pPr marL="359410" indent="-359410">
              <a:lnSpc>
                <a:spcPct val="140000"/>
              </a:lnSpc>
            </a:pPr>
            <a:r>
              <a:rPr lang="fi-FI" sz="1300"/>
              <a:t>Vapaa-aika on yleensä opiskelijoiden täysin omaa aikaa. Itse kuitenkin vietin paljon vapaa-ajastakin isäntäperheeni kanssa, koska he halusivat esitellä minulle maataan. Ja koska jaksoni oli niin lyhyt, oli kiva nähdä enemmän kerralla.</a:t>
            </a:r>
          </a:p>
          <a:p>
            <a:pPr marL="359410" indent="-359410">
              <a:lnSpc>
                <a:spcPct val="140000"/>
              </a:lnSpc>
            </a:pPr>
            <a:r>
              <a:rPr lang="fi-FI" sz="1300"/>
              <a:t>Kävin isäntäperheen kanssa erilaisissa tapahtumissa, mm. Tapahtuma, jossa kerättiin rahaa paikallisille vapaaehtoisille ensihoitoyksiköille.</a:t>
            </a:r>
          </a:p>
          <a:p>
            <a:pPr marL="359410" indent="-359410">
              <a:lnSpc>
                <a:spcPct val="140000"/>
              </a:lnSpc>
            </a:pPr>
            <a:r>
              <a:rPr lang="fi-FI" sz="1300"/>
              <a:t>Vapaa-aikani koostui pääasia linnojen kiertelemisellä ja luontoreiteillä. Toki tuli käytyä myös shoppailemassa.</a:t>
            </a:r>
          </a:p>
          <a:p>
            <a:pPr marL="359410" indent="-359410">
              <a:lnSpc>
                <a:spcPct val="140000"/>
              </a:lnSpc>
            </a:pPr>
            <a:r>
              <a:rPr lang="fi-FI" sz="1300"/>
              <a:t>Majoituin isäntäperheen yläkerrassa. Huone oli pieni, mutta vallan viihtyisä. Ruokailut ym. Tapahtui alakerrassa perheen kanssa.</a:t>
            </a:r>
          </a:p>
        </p:txBody>
      </p:sp>
      <p:pic>
        <p:nvPicPr>
          <p:cNvPr id="4" name="Kuva 3" descr="Kuva, joka sisältää kohteen ruoho, vaate, henkilö, piha-&#10;&#10;Tekoälyllä luotu sisältö saattaa olla virheellistä.">
            <a:extLst>
              <a:ext uri="{FF2B5EF4-FFF2-40B4-BE49-F238E27FC236}">
                <a16:creationId xmlns:a16="http://schemas.microsoft.com/office/drawing/2014/main" id="{84F8432F-06E3-70FE-D871-B595F1C9AE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28" b="17760"/>
          <a:stretch>
            <a:fillRect/>
          </a:stretch>
        </p:blipFill>
        <p:spPr>
          <a:xfrm>
            <a:off x="8329200" y="10"/>
            <a:ext cx="3862800" cy="3430790"/>
          </a:xfrm>
          <a:prstGeom prst="rect">
            <a:avLst/>
          </a:prstGeom>
        </p:spPr>
      </p:pic>
      <p:pic>
        <p:nvPicPr>
          <p:cNvPr id="5" name="Kuva 4" descr="Kuva, joka sisältää kohteen vaate, henkilö, seikkailu, luola&#10;&#10;Tekoälyllä luotu sisältö saattaa olla virheellistä.">
            <a:extLst>
              <a:ext uri="{FF2B5EF4-FFF2-40B4-BE49-F238E27FC236}">
                <a16:creationId xmlns:a16="http://schemas.microsoft.com/office/drawing/2014/main" id="{DB53CE23-F7CE-C3C9-4419-E34C11DC97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486" b="30555"/>
          <a:stretch>
            <a:fillRect/>
          </a:stretch>
        </p:blipFill>
        <p:spPr>
          <a:xfrm>
            <a:off x="8329200" y="3427200"/>
            <a:ext cx="3862800" cy="3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31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0C0B2A-3FD1-4235-A16E-0ED1E028A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494E066-0146-46E9-BAF1-C33240ABA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39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ACD4D6-F8BE-1601-AE4E-9E365A93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10" y="531814"/>
            <a:ext cx="4457690" cy="1720850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/>
              <a:t>Irlannissa löytyy paljon tekemistä myös vapaa-ajalla</a:t>
            </a:r>
            <a:br>
              <a:rPr lang="en-US" sz="3000"/>
            </a:br>
            <a:endParaRPr lang="en-US" sz="300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1392239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uva 4" descr="Kuva, joka sisältää kohteen piha-, taivas, pilvi, vesi&#10;&#10;Tekoälyllä luotu sisältö saattaa olla virheellistä.">
            <a:extLst>
              <a:ext uri="{FF2B5EF4-FFF2-40B4-BE49-F238E27FC236}">
                <a16:creationId xmlns:a16="http://schemas.microsoft.com/office/drawing/2014/main" id="{DAA8C8F7-AE71-2E92-9A35-672ADB25F4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80" r="23747"/>
          <a:stretch>
            <a:fillRect/>
          </a:stretch>
        </p:blipFill>
        <p:spPr>
          <a:xfrm>
            <a:off x="541339" y="2882679"/>
            <a:ext cx="2577600" cy="3393186"/>
          </a:xfrm>
          <a:prstGeom prst="rect">
            <a:avLst/>
          </a:prstGeom>
        </p:spPr>
      </p:pic>
      <p:pic>
        <p:nvPicPr>
          <p:cNvPr id="6" name="Sisällön paikkamerkki 5" descr="Kuva, joka sisältää kohteen piha-, rakennus, taivas, puu&#10;&#10;Tekoälyllä luotu sisältö saattaa olla virheellistä.">
            <a:extLst>
              <a:ext uri="{FF2B5EF4-FFF2-40B4-BE49-F238E27FC236}">
                <a16:creationId xmlns:a16="http://schemas.microsoft.com/office/drawing/2014/main" id="{C7CAD192-3749-9CB8-597F-0CB1EB2D7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69"/>
          <a:stretch>
            <a:fillRect/>
          </a:stretch>
        </p:blipFill>
        <p:spPr>
          <a:xfrm>
            <a:off x="3385363" y="2881737"/>
            <a:ext cx="2577600" cy="3393187"/>
          </a:xfrm>
          <a:prstGeom prst="rect">
            <a:avLst/>
          </a:prstGeom>
        </p:spPr>
      </p:pic>
      <p:pic>
        <p:nvPicPr>
          <p:cNvPr id="7" name="Kuva 6" descr="Kuva, joka sisältää kohteen taivas, pilvi, henkilö, piha-&#10;&#10;Tekoälyllä luotu sisältö saattaa olla virheellistä.">
            <a:extLst>
              <a:ext uri="{FF2B5EF4-FFF2-40B4-BE49-F238E27FC236}">
                <a16:creationId xmlns:a16="http://schemas.microsoft.com/office/drawing/2014/main" id="{D370045C-853E-0784-7440-D6C95E841B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69"/>
          <a:stretch>
            <a:fillRect/>
          </a:stretch>
        </p:blipFill>
        <p:spPr>
          <a:xfrm>
            <a:off x="6229387" y="2881738"/>
            <a:ext cx="2577600" cy="3393186"/>
          </a:xfrm>
          <a:prstGeom prst="rect">
            <a:avLst/>
          </a:prstGeom>
        </p:spPr>
      </p:pic>
      <p:pic>
        <p:nvPicPr>
          <p:cNvPr id="4" name="Sisällön paikkamerkki 3" descr="Kuva, joka sisältää kohteen piha-, vaate, taivas, pilvi&#10;&#10;Tekoälyllä luotu sisältö saattaa olla virheellistä.">
            <a:extLst>
              <a:ext uri="{FF2B5EF4-FFF2-40B4-BE49-F238E27FC236}">
                <a16:creationId xmlns:a16="http://schemas.microsoft.com/office/drawing/2014/main" id="{2150A3F5-1AA1-3A78-AB28-5728362875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7" r="1" b="1123"/>
          <a:stretch>
            <a:fillRect/>
          </a:stretch>
        </p:blipFill>
        <p:spPr>
          <a:xfrm>
            <a:off x="9073412" y="2881394"/>
            <a:ext cx="2577600" cy="33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85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2F0F28-9E2C-D1BF-CAE8-1E5F7261B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1896652"/>
            <a:ext cx="4078800" cy="34169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fi-FI" sz="1700" dirty="0"/>
              <a:t>Lähde ihmeessä kansainväliselle jaksolle!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 sz="1700"/>
              <a:t>Jaksolla opit kohdemaasta ja sen kulttuurista. Tapaat uusia ihmisiä ja parannat kielitaitoa.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fi-FI" sz="1700"/>
              <a:t>Itsekin sain uusia ystäviä ja olen menossa takaisin samalle tilalle jo tämän vuoden puolella. 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uva 3" descr="Kuva, joka sisältää kohteen piha-, maisema, luonto, taivas&#10;&#10;Tekoälyllä luotu sisältö saattaa olla virheellistä.">
            <a:extLst>
              <a:ext uri="{FF2B5EF4-FFF2-40B4-BE49-F238E27FC236}">
                <a16:creationId xmlns:a16="http://schemas.microsoft.com/office/drawing/2014/main" id="{216DB7B9-2D16-E44E-465A-0272E07E4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127" y="1552716"/>
            <a:ext cx="4999885" cy="3749913"/>
          </a:xfrm>
          <a:prstGeom prst="rect">
            <a:avLst/>
          </a:prstGeom>
        </p:spPr>
      </p:pic>
      <p:sp>
        <p:nvSpPr>
          <p:cNvPr id="6" name="Otsikko 5">
            <a:extLst>
              <a:ext uri="{FF2B5EF4-FFF2-40B4-BE49-F238E27FC236}">
                <a16:creationId xmlns:a16="http://schemas.microsoft.com/office/drawing/2014/main" id="{6552D92E-5104-69E8-6BB4-02C0F340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2181684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6a30bd4ebc9b713138481985a31de48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ba19d772ba16d7292123c2d80ee10f16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DF1235-D378-4DAE-B4D5-1EC4D967E0D5}">
  <ds:schemaRefs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76be92a1-9c2e-45bd-bc7a-77e2bc8acba2"/>
    <ds:schemaRef ds:uri="http://schemas.microsoft.com/office/2006/metadata/properties"/>
    <ds:schemaRef ds:uri="99c4edd6-4692-4bdc-b7c2-f7fdb8cf042f"/>
  </ds:schemaRefs>
</ds:datastoreItem>
</file>

<file path=customXml/itemProps2.xml><?xml version="1.0" encoding="utf-8"?>
<ds:datastoreItem xmlns:ds="http://schemas.openxmlformats.org/officeDocument/2006/customXml" ds:itemID="{D1921D13-4164-4A87-A980-32A2994FA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DB4948-BD12-4037-B16E-FE513CFD0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691</Words>
  <Application>Microsoft Office PowerPoint</Application>
  <PresentationFormat>Laajakuva</PresentationFormat>
  <Paragraphs>45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Goudy Old Style</vt:lpstr>
      <vt:lpstr>Wingdings</vt:lpstr>
      <vt:lpstr>FrostyVTI</vt:lpstr>
      <vt:lpstr>Matkaraportti</vt:lpstr>
      <vt:lpstr>Jaksolle hakeutuminen</vt:lpstr>
      <vt:lpstr>Työpaikka</vt:lpstr>
      <vt:lpstr>Työpäivät</vt:lpstr>
      <vt:lpstr>Erot työssä</vt:lpstr>
      <vt:lpstr>Ongelmia</vt:lpstr>
      <vt:lpstr>Kulttuuri</vt:lpstr>
      <vt:lpstr>Oppiminen</vt:lpstr>
      <vt:lpstr>Vapaa-aika ja majoitus</vt:lpstr>
      <vt:lpstr>Irlannissa löytyy paljon tekemistä myös vapaa-ajalla 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398</cp:revision>
  <dcterms:created xsi:type="dcterms:W3CDTF">2026-01-12T12:56:43Z</dcterms:created>
  <dcterms:modified xsi:type="dcterms:W3CDTF">2026-02-27T12:01:59Z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