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9B1E3E-D07F-3ECE-EA69-E7D9B8703530}" v="204" dt="2025-10-08T19:45:35.2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20.2.2026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106465E-9154-5C44-B52D-2E218AF228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445" b="34368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097280" y="1542891"/>
            <a:ext cx="10067692" cy="8799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 sz="5200" b="1">
                <a:solidFill>
                  <a:schemeClr val="bg1"/>
                </a:solidFill>
              </a:rPr>
              <a:t>Matkaraportti Ranska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22.9-28.9.2025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1B9937-ADA9-A147-DE53-5B6A55754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774457"/>
            <a:ext cx="10439006" cy="1146037"/>
          </a:xfrm>
        </p:spPr>
        <p:txBody>
          <a:bodyPr anchor="b">
            <a:normAutofit/>
          </a:bodyPr>
          <a:lstStyle/>
          <a:p>
            <a:r>
              <a:rPr lang="fi-FI" sz="3200"/>
              <a:t>Maanantai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29ADAF-44EB-131C-08BE-ABAB18C51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340222"/>
            <a:ext cx="3863787" cy="36473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1900" dirty="0"/>
              <a:t>Maanantaina päivällä saavuimme Pariisin lentokentälle, josta menimme autolla katsomaan kouluamme ja kiersimme paikat läpi, jotta tietäisimme minne seuraavana päivänä tulla.</a:t>
            </a:r>
          </a:p>
          <a:p>
            <a:r>
              <a:rPr lang="fi-FI" sz="1900" dirty="0"/>
              <a:t>Tutustumisen jälkeen menimme asunnollemme lepäämään ja illalla kävimme kiertämässä paikkoja </a:t>
            </a:r>
            <a:r>
              <a:rPr lang="fi-FI" sz="1900" dirty="0" err="1"/>
              <a:t>Tourssissa</a:t>
            </a:r>
            <a:r>
              <a:rPr lang="fi-FI" sz="1900" dirty="0"/>
              <a:t> ja söimme </a:t>
            </a:r>
            <a:r>
              <a:rPr lang="fi-FI" sz="1900" dirty="0" err="1"/>
              <a:t>pizzahutissa</a:t>
            </a:r>
            <a:r>
              <a:rPr lang="fi-FI" sz="1900" dirty="0"/>
              <a:t>.</a:t>
            </a:r>
          </a:p>
          <a:p>
            <a:endParaRPr lang="fi-FI" sz="190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97AC6C7-C437-691C-B149-5CB09BA04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5643" y="2340222"/>
            <a:ext cx="1809749" cy="321733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EDF28AC3-F1BC-B505-24DA-E32AABBA2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1010" y="2340222"/>
            <a:ext cx="1809749" cy="3217333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AE0DF464-6489-9827-F8A2-9C62F0731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002" y="2340222"/>
            <a:ext cx="1865296" cy="2487061"/>
          </a:xfrm>
          <a:prstGeom prst="rect">
            <a:avLst/>
          </a:prstGeom>
        </p:spPr>
      </p:pic>
      <p:grpSp>
        <p:nvGrpSpPr>
          <p:cNvPr id="28" name="Group 10">
            <a:extLst>
              <a:ext uri="{FF2B5EF4-FFF2-40B4-BE49-F238E27FC236}">
                <a16:creationId xmlns:a16="http://schemas.microsoft.com/office/drawing/2014/main" id="{45A96EFD-722D-8190-F43C-1B4933B96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E25ED3-709D-D880-97AA-BD59CE68CF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12">
              <a:extLst>
                <a:ext uri="{FF2B5EF4-FFF2-40B4-BE49-F238E27FC236}">
                  <a16:creationId xmlns:a16="http://schemas.microsoft.com/office/drawing/2014/main" id="{18CDAEA7-BFCF-EF19-EAD7-11B02AD0DA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38812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D862AE-5929-AFC5-8B3B-DB89CAAE6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774457"/>
            <a:ext cx="10439006" cy="1146037"/>
          </a:xfrm>
        </p:spPr>
        <p:txBody>
          <a:bodyPr anchor="b">
            <a:normAutofit/>
          </a:bodyPr>
          <a:lstStyle/>
          <a:p>
            <a:r>
              <a:rPr lang="fi-FI" sz="3200"/>
              <a:t>Tiistai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ECAA26-090D-4CEF-A6B8-FA8F903B9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340222"/>
            <a:ext cx="3863787" cy="36473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1700" dirty="0"/>
              <a:t>Klo 9.30 menimme hotel de </a:t>
            </a:r>
            <a:r>
              <a:rPr lang="fi-FI" sz="1700" dirty="0" err="1"/>
              <a:t>villen</a:t>
            </a:r>
            <a:r>
              <a:rPr lang="fi-FI" sz="1700" dirty="0"/>
              <a:t> eteen, jossa tapasimme </a:t>
            </a:r>
            <a:r>
              <a:rPr lang="fi-FI" sz="1700" dirty="0" err="1"/>
              <a:t>saksalais</a:t>
            </a:r>
            <a:r>
              <a:rPr lang="fi-FI" sz="1700" dirty="0"/>
              <a:t> opiskelijat ja lähdimme yhdessä </a:t>
            </a:r>
            <a:r>
              <a:rPr lang="fi-FI" sz="1700" dirty="0" err="1"/>
              <a:t>Romainin</a:t>
            </a:r>
            <a:r>
              <a:rPr lang="fi-FI" sz="1700" dirty="0"/>
              <a:t> johdolla tutustumaan </a:t>
            </a:r>
            <a:r>
              <a:rPr lang="fi-FI" sz="1700" dirty="0" err="1"/>
              <a:t>Tourssiin</a:t>
            </a:r>
            <a:r>
              <a:rPr lang="fi-FI" sz="1700" dirty="0"/>
              <a:t>, kierroksen jälkeen saimme </a:t>
            </a:r>
            <a:r>
              <a:rPr lang="fi-FI" sz="1700" dirty="0" err="1"/>
              <a:t>Romainilta</a:t>
            </a:r>
            <a:r>
              <a:rPr lang="fi-FI" sz="1700" dirty="0"/>
              <a:t> kyydin koululle.</a:t>
            </a:r>
          </a:p>
          <a:p>
            <a:r>
              <a:rPr lang="fi-FI" sz="1700" dirty="0"/>
              <a:t>Koululla teimme juotos ja kuparitöitä.</a:t>
            </a:r>
          </a:p>
          <a:p>
            <a:r>
              <a:rPr lang="fi-FI" sz="1700" dirty="0"/>
              <a:t>Illalla menimme terassille </a:t>
            </a:r>
            <a:r>
              <a:rPr lang="fi-FI" sz="1700" dirty="0" err="1"/>
              <a:t>Romainin</a:t>
            </a:r>
            <a:r>
              <a:rPr lang="fi-FI" sz="1700" dirty="0"/>
              <a:t> ja hänen kaverinsa kanssa, joka halusi harjoitella englannin taitoaan.</a:t>
            </a:r>
          </a:p>
          <a:p>
            <a:endParaRPr lang="fi-FI" sz="170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2AC2892-65EF-3C34-7E2F-810D49B50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5643" y="2340222"/>
            <a:ext cx="1809749" cy="3217333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70E340F5-6997-FCE1-F297-26C555A2D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1010" y="2340222"/>
            <a:ext cx="1809749" cy="321733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3F1F0AA-D4B4-57E7-9E84-1ED0F9221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002" y="2340222"/>
            <a:ext cx="1809749" cy="321733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5A96EFD-722D-8190-F43C-1B4933B96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E25ED3-709D-D880-97AA-BD59CE68CF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8CDAEA7-BFCF-EF19-EAD7-11B02AD0DA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5707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AB13476-CE21-4746-B044-FD491AC84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DD51100-EDAC-C032-452C-1BA3E1526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anchor="b">
            <a:normAutofit/>
          </a:bodyPr>
          <a:lstStyle/>
          <a:p>
            <a:r>
              <a:rPr lang="fi-FI" sz="5400"/>
              <a:t>Keskiviikko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328" y="2423160"/>
            <a:ext cx="3877056" cy="18288"/>
          </a:xfrm>
          <a:custGeom>
            <a:avLst/>
            <a:gdLst>
              <a:gd name="csX0" fmla="*/ 0 w 3877056"/>
              <a:gd name="csY0" fmla="*/ 0 h 18288"/>
              <a:gd name="csX1" fmla="*/ 723717 w 3877056"/>
              <a:gd name="csY1" fmla="*/ 0 h 18288"/>
              <a:gd name="csX2" fmla="*/ 1447434 w 3877056"/>
              <a:gd name="csY2" fmla="*/ 0 h 18288"/>
              <a:gd name="csX3" fmla="*/ 1977299 w 3877056"/>
              <a:gd name="csY3" fmla="*/ 0 h 18288"/>
              <a:gd name="csX4" fmla="*/ 2623475 w 3877056"/>
              <a:gd name="csY4" fmla="*/ 0 h 18288"/>
              <a:gd name="csX5" fmla="*/ 3192109 w 3877056"/>
              <a:gd name="csY5" fmla="*/ 0 h 18288"/>
              <a:gd name="csX6" fmla="*/ 3877056 w 3877056"/>
              <a:gd name="csY6" fmla="*/ 0 h 18288"/>
              <a:gd name="csX7" fmla="*/ 3877056 w 3877056"/>
              <a:gd name="csY7" fmla="*/ 18288 h 18288"/>
              <a:gd name="csX8" fmla="*/ 3230880 w 3877056"/>
              <a:gd name="csY8" fmla="*/ 18288 h 18288"/>
              <a:gd name="csX9" fmla="*/ 2662245 w 3877056"/>
              <a:gd name="csY9" fmla="*/ 18288 h 18288"/>
              <a:gd name="csX10" fmla="*/ 2016069 w 3877056"/>
              <a:gd name="csY10" fmla="*/ 18288 h 18288"/>
              <a:gd name="csX11" fmla="*/ 1408664 w 3877056"/>
              <a:gd name="csY11" fmla="*/ 18288 h 18288"/>
              <a:gd name="csX12" fmla="*/ 840029 w 3877056"/>
              <a:gd name="csY12" fmla="*/ 18288 h 18288"/>
              <a:gd name="csX13" fmla="*/ 0 w 3877056"/>
              <a:gd name="csY13" fmla="*/ 18288 h 18288"/>
              <a:gd name="csX14" fmla="*/ 0 w 3877056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877056" h="18288" fill="none" extrusionOk="0">
                <a:moveTo>
                  <a:pt x="0" y="0"/>
                </a:moveTo>
                <a:cubicBezTo>
                  <a:pt x="155902" y="14477"/>
                  <a:pt x="567164" y="18992"/>
                  <a:pt x="723717" y="0"/>
                </a:cubicBezTo>
                <a:cubicBezTo>
                  <a:pt x="880270" y="-18992"/>
                  <a:pt x="1230427" y="-33316"/>
                  <a:pt x="1447434" y="0"/>
                </a:cubicBezTo>
                <a:cubicBezTo>
                  <a:pt x="1664441" y="33316"/>
                  <a:pt x="1866557" y="5702"/>
                  <a:pt x="1977299" y="0"/>
                </a:cubicBezTo>
                <a:cubicBezTo>
                  <a:pt x="2088041" y="-5702"/>
                  <a:pt x="2302485" y="24099"/>
                  <a:pt x="2623475" y="0"/>
                </a:cubicBezTo>
                <a:cubicBezTo>
                  <a:pt x="2944465" y="-24099"/>
                  <a:pt x="2993399" y="-19795"/>
                  <a:pt x="3192109" y="0"/>
                </a:cubicBezTo>
                <a:cubicBezTo>
                  <a:pt x="3390819" y="19795"/>
                  <a:pt x="3581349" y="-26551"/>
                  <a:pt x="3877056" y="0"/>
                </a:cubicBezTo>
                <a:cubicBezTo>
                  <a:pt x="3877095" y="7328"/>
                  <a:pt x="3877675" y="9982"/>
                  <a:pt x="3877056" y="18288"/>
                </a:cubicBezTo>
                <a:cubicBezTo>
                  <a:pt x="3576596" y="42394"/>
                  <a:pt x="3502355" y="16962"/>
                  <a:pt x="3230880" y="18288"/>
                </a:cubicBezTo>
                <a:cubicBezTo>
                  <a:pt x="2959405" y="19614"/>
                  <a:pt x="2924948" y="18543"/>
                  <a:pt x="2662245" y="18288"/>
                </a:cubicBezTo>
                <a:cubicBezTo>
                  <a:pt x="2399543" y="18033"/>
                  <a:pt x="2231855" y="26028"/>
                  <a:pt x="2016069" y="18288"/>
                </a:cubicBezTo>
                <a:cubicBezTo>
                  <a:pt x="1800283" y="10548"/>
                  <a:pt x="1665927" y="755"/>
                  <a:pt x="1408664" y="18288"/>
                </a:cubicBezTo>
                <a:cubicBezTo>
                  <a:pt x="1151402" y="35821"/>
                  <a:pt x="1016899" y="28407"/>
                  <a:pt x="840029" y="18288"/>
                </a:cubicBezTo>
                <a:cubicBezTo>
                  <a:pt x="663160" y="8169"/>
                  <a:pt x="304031" y="-14425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77056" h="18288" stroke="0" extrusionOk="0">
                <a:moveTo>
                  <a:pt x="0" y="0"/>
                </a:moveTo>
                <a:cubicBezTo>
                  <a:pt x="205869" y="28368"/>
                  <a:pt x="460328" y="6409"/>
                  <a:pt x="646176" y="0"/>
                </a:cubicBezTo>
                <a:cubicBezTo>
                  <a:pt x="832024" y="-6409"/>
                  <a:pt x="1043494" y="26447"/>
                  <a:pt x="1331123" y="0"/>
                </a:cubicBezTo>
                <a:cubicBezTo>
                  <a:pt x="1618752" y="-26447"/>
                  <a:pt x="1675797" y="-26969"/>
                  <a:pt x="1938528" y="0"/>
                </a:cubicBezTo>
                <a:cubicBezTo>
                  <a:pt x="2201259" y="26969"/>
                  <a:pt x="2439942" y="23453"/>
                  <a:pt x="2662245" y="0"/>
                </a:cubicBezTo>
                <a:cubicBezTo>
                  <a:pt x="2884548" y="-23453"/>
                  <a:pt x="3094562" y="-7899"/>
                  <a:pt x="3308421" y="0"/>
                </a:cubicBezTo>
                <a:cubicBezTo>
                  <a:pt x="3522280" y="7899"/>
                  <a:pt x="3615459" y="3066"/>
                  <a:pt x="3877056" y="0"/>
                </a:cubicBezTo>
                <a:cubicBezTo>
                  <a:pt x="3877383" y="8595"/>
                  <a:pt x="3876984" y="13110"/>
                  <a:pt x="3877056" y="18288"/>
                </a:cubicBezTo>
                <a:cubicBezTo>
                  <a:pt x="3624575" y="4903"/>
                  <a:pt x="3478089" y="20597"/>
                  <a:pt x="3230880" y="18288"/>
                </a:cubicBezTo>
                <a:cubicBezTo>
                  <a:pt x="2983671" y="15979"/>
                  <a:pt x="2743376" y="19903"/>
                  <a:pt x="2507163" y="18288"/>
                </a:cubicBezTo>
                <a:cubicBezTo>
                  <a:pt x="2270950" y="16673"/>
                  <a:pt x="1992617" y="19013"/>
                  <a:pt x="1822216" y="18288"/>
                </a:cubicBezTo>
                <a:cubicBezTo>
                  <a:pt x="1651815" y="17563"/>
                  <a:pt x="1370782" y="42338"/>
                  <a:pt x="1253581" y="18288"/>
                </a:cubicBezTo>
                <a:cubicBezTo>
                  <a:pt x="1136380" y="-5762"/>
                  <a:pt x="854528" y="8046"/>
                  <a:pt x="723717" y="18288"/>
                </a:cubicBezTo>
                <a:cubicBezTo>
                  <a:pt x="592906" y="28530"/>
                  <a:pt x="166343" y="24405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02AC724-957A-96A3-56C4-6BCA60619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1700" dirty="0"/>
              <a:t>7.30 lähdimme bussilla kouluun jossa pääsimme tekemään kylmäaine töitä, työparini kanssa tyhjensimme </a:t>
            </a:r>
            <a:r>
              <a:rPr lang="fi-FI" sz="1700" dirty="0" err="1"/>
              <a:t>kylmälaitten</a:t>
            </a:r>
            <a:r>
              <a:rPr lang="fi-FI" sz="1700" dirty="0"/>
              <a:t> </a:t>
            </a:r>
            <a:r>
              <a:rPr lang="fi-FI" sz="1700" dirty="0" err="1"/>
              <a:t>jonkajälkeen</a:t>
            </a:r>
            <a:r>
              <a:rPr lang="fi-FI" sz="1700" dirty="0"/>
              <a:t> täytimme ja </a:t>
            </a:r>
            <a:r>
              <a:rPr lang="fi-FI" sz="1700" dirty="0" err="1"/>
              <a:t>koepainoimme</a:t>
            </a:r>
            <a:r>
              <a:rPr lang="fi-FI" sz="1700" dirty="0"/>
              <a:t> järjestelmän.</a:t>
            </a:r>
          </a:p>
          <a:p>
            <a:r>
              <a:rPr lang="fi-FI" sz="1700" dirty="0"/>
              <a:t>Lounaan jälkeen menimme katsomaan Leonardo da </a:t>
            </a:r>
            <a:r>
              <a:rPr lang="fi-FI" sz="1700" dirty="0" err="1"/>
              <a:t>vincin</a:t>
            </a:r>
            <a:r>
              <a:rPr lang="fi-FI" sz="1700" dirty="0"/>
              <a:t> kuolin paikkaa jossa pääsimme katsomaan hänen keksintöjä, </a:t>
            </a:r>
            <a:r>
              <a:rPr lang="fi-FI" sz="1700" dirty="0" err="1"/>
              <a:t>taidetteoksia</a:t>
            </a:r>
            <a:r>
              <a:rPr lang="fi-FI" sz="1700" dirty="0"/>
              <a:t> ja ostamaan tuliaisia.</a:t>
            </a:r>
          </a:p>
          <a:p>
            <a:r>
              <a:rPr lang="fi-FI" sz="1700" dirty="0"/>
              <a:t>Illalla söimme thaimaalaisessa ravintolassa.</a:t>
            </a:r>
          </a:p>
        </p:txBody>
      </p:sp>
      <p:pic>
        <p:nvPicPr>
          <p:cNvPr id="5" name="Kuva 4" descr="Kuva, joka sisältää kohteen huonekalu, sisä-, sohvapöytä, seinä&#10;&#10;Tekoälyllä luotu sisältö saattaa olla virheellistä.">
            <a:extLst>
              <a:ext uri="{FF2B5EF4-FFF2-40B4-BE49-F238E27FC236}">
                <a16:creationId xmlns:a16="http://schemas.microsoft.com/office/drawing/2014/main" id="{2EC2A378-C7F7-382E-3A1A-4713F955FD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63" r="4" b="2840"/>
          <a:stretch>
            <a:fillRect/>
          </a:stretch>
        </p:blipFill>
        <p:spPr>
          <a:xfrm>
            <a:off x="5027601" y="1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</p:spPr>
      </p:pic>
      <p:pic>
        <p:nvPicPr>
          <p:cNvPr id="6" name="Kuva 5" descr="Kuva, joka sisältää kohteen seinä, sisä-, taide, televisio&#10;&#10;Tekoälyllä luotu sisältö saattaa olla virheellistä.">
            <a:extLst>
              <a:ext uri="{FF2B5EF4-FFF2-40B4-BE49-F238E27FC236}">
                <a16:creationId xmlns:a16="http://schemas.microsoft.com/office/drawing/2014/main" id="{BDEC10B9-5EC9-83D2-EC38-C52426B23E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96" r="-2" b="14419"/>
          <a:stretch>
            <a:fillRect/>
          </a:stretch>
        </p:blipFill>
        <p:spPr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</p:spPr>
      </p:pic>
      <p:pic>
        <p:nvPicPr>
          <p:cNvPr id="4" name="Kuva 3" descr="Kuva, joka sisältää kohteen kone, Johdotus, insinööritieteet, sisä-&#10;&#10;Tekoälyllä luotu sisältö saattaa olla virheellistä.">
            <a:extLst>
              <a:ext uri="{FF2B5EF4-FFF2-40B4-BE49-F238E27FC236}">
                <a16:creationId xmlns:a16="http://schemas.microsoft.com/office/drawing/2014/main" id="{F6FF3398-9C19-FA2D-6B36-2DE598F09E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326" r="-1" b="7339"/>
          <a:stretch>
            <a:fillRect/>
          </a:stretch>
        </p:blipFill>
        <p:spPr>
          <a:xfrm>
            <a:off x="8284222" y="10"/>
            <a:ext cx="390777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</p:spPr>
      </p:pic>
      <p:pic>
        <p:nvPicPr>
          <p:cNvPr id="7" name="Kuva 6" descr="Kuva, joka sisältää kohteen piha-, rakennus, taivas, puu&#10;&#10;Tekoälyllä luotu sisältö saattaa olla virheellistä.">
            <a:extLst>
              <a:ext uri="{FF2B5EF4-FFF2-40B4-BE49-F238E27FC236}">
                <a16:creationId xmlns:a16="http://schemas.microsoft.com/office/drawing/2014/main" id="{F6E72A77-C8F8-8145-0D82-7EA38A21B8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141" r="3" b="21350"/>
          <a:stretch>
            <a:fillRect/>
          </a:stretch>
        </p:blipFill>
        <p:spPr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0508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70CB7-57CA-7D4E-3A72-337A1BF29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3962400" cy="1402470"/>
          </a:xfrm>
        </p:spPr>
        <p:txBody>
          <a:bodyPr anchor="t">
            <a:normAutofit/>
          </a:bodyPr>
          <a:lstStyle/>
          <a:p>
            <a:r>
              <a:rPr lang="fi-FI" sz="3200"/>
              <a:t>Torstai</a:t>
            </a:r>
          </a:p>
        </p:txBody>
      </p:sp>
      <p:cxnSp>
        <p:nvCxnSpPr>
          <p:cNvPr id="31" name="Straight Connector 1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0920E2-593A-48E1-5157-621B986C0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551176"/>
            <a:ext cx="3962400" cy="35912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1400" dirty="0"/>
              <a:t>Aamulla menimme bussilla kouluun, pääsimme tekemään putkitöitä rauta ja kupariputkista, hitsaamalla ja juottamalla. Kävimme myös katsomassa energiavoimalaitosta ja toista joka oli vielä rakennus vaiheessa.</a:t>
            </a:r>
          </a:p>
          <a:p>
            <a:r>
              <a:rPr lang="fi-FI" sz="1400" dirty="0"/>
              <a:t>Ranskassa käytettiin </a:t>
            </a:r>
            <a:r>
              <a:rPr lang="fi-FI" sz="1400" dirty="0" err="1"/>
              <a:t>erillaisia</a:t>
            </a:r>
            <a:r>
              <a:rPr lang="fi-FI" sz="1400" dirty="0"/>
              <a:t> putkien taivutus työkaluja kuin suomessa.</a:t>
            </a:r>
          </a:p>
          <a:p>
            <a:r>
              <a:rPr lang="fi-FI" sz="1400" dirty="0"/>
              <a:t>Illalla kävimme syömässä tacoja jonka jälkeen menimme Kostin kanssa katsomaan paikallisia menoja, sillä opiskelijat olivat torstai iltaisin ulkona myöhään kavereidensa kanssa.</a:t>
            </a:r>
          </a:p>
          <a:p>
            <a:r>
              <a:rPr lang="fi-FI" sz="1400" dirty="0"/>
              <a:t>Tapasimme opiskelija porukan joiden kanssa jäin vielä ulos viettämään aikaa saatettuani Kostin asunnollemme.</a:t>
            </a:r>
          </a:p>
          <a:p>
            <a:endParaRPr lang="fi-FI" sz="1400"/>
          </a:p>
          <a:p>
            <a:pPr marL="0" indent="0">
              <a:buNone/>
            </a:pPr>
            <a:endParaRPr lang="fi-FI" sz="1400"/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2AB11B05-5E59-5B88-D8DB-0E975DEAE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4727" y="0"/>
            <a:ext cx="6927273" cy="6876532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henkilö, Ihmisen kasvot, vaate, hymy&#10;&#10;Tekoälyllä luotu sisältö saattaa olla virheellistä.">
            <a:extLst>
              <a:ext uri="{FF2B5EF4-FFF2-40B4-BE49-F238E27FC236}">
                <a16:creationId xmlns:a16="http://schemas.microsoft.com/office/drawing/2014/main" id="{D31E769B-F7C9-340E-0CBF-231E487BE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5400000">
            <a:off x="6677624" y="2102444"/>
            <a:ext cx="1495608" cy="2658860"/>
          </a:xfrm>
          <a:prstGeom prst="rect">
            <a:avLst/>
          </a:prstGeom>
        </p:spPr>
      </p:pic>
      <p:pic>
        <p:nvPicPr>
          <p:cNvPr id="6" name="Kuva 5" descr="Kuva, joka sisältää kohteen insinööritieteet, teräs, teollisuus, kone&#10;&#10;Tekoälyllä luotu sisältö saattaa olla virheellistä.">
            <a:extLst>
              <a:ext uri="{FF2B5EF4-FFF2-40B4-BE49-F238E27FC236}">
                <a16:creationId xmlns:a16="http://schemas.microsoft.com/office/drawing/2014/main" id="{49366109-A26E-ABCE-4438-03590F0F2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5278" y="873174"/>
            <a:ext cx="1851202" cy="2468270"/>
          </a:xfrm>
          <a:prstGeom prst="rect">
            <a:avLst/>
          </a:prstGeom>
        </p:spPr>
      </p:pic>
      <p:pic>
        <p:nvPicPr>
          <p:cNvPr id="4" name="Kuva 3" descr="Kuva, joka sisältää kohteen ympyrä, Astronominen kohde, kuu, täysikuu&#10;&#10;Tekoälyllä luotu sisältö saattaa olla virheellistä.">
            <a:extLst>
              <a:ext uri="{FF2B5EF4-FFF2-40B4-BE49-F238E27FC236}">
                <a16:creationId xmlns:a16="http://schemas.microsoft.com/office/drawing/2014/main" id="{C7DA0AA0-6982-8730-D83A-AA27F4589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278" y="3524333"/>
            <a:ext cx="1851202" cy="246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5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1BAF55-5B65-858C-87F2-C014AF1BC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3962400" cy="1402470"/>
          </a:xfrm>
        </p:spPr>
        <p:txBody>
          <a:bodyPr anchor="t">
            <a:normAutofit/>
          </a:bodyPr>
          <a:lstStyle/>
          <a:p>
            <a:r>
              <a:rPr lang="fi-FI" sz="3200"/>
              <a:t>Perjantai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2085D5-8C0B-F521-830C-0668158AA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551176"/>
            <a:ext cx="3962400" cy="35912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/>
              <a:t>Koulussa teimme torstaina aloittamamme putkityöt valmiiksi.</a:t>
            </a:r>
          </a:p>
          <a:p>
            <a:r>
              <a:rPr lang="fi-FI" sz="2000"/>
              <a:t>Päivällä kiertelin kauppoja ja etsin tuliaisia.</a:t>
            </a:r>
          </a:p>
          <a:p>
            <a:r>
              <a:rPr lang="fi-FI" sz="2000"/>
              <a:t>Illalla menimme </a:t>
            </a:r>
            <a:r>
              <a:rPr lang="fi-FI" sz="2000" err="1"/>
              <a:t>Romainin</a:t>
            </a:r>
            <a:r>
              <a:rPr lang="fi-FI" sz="2000"/>
              <a:t>, hänen naisystävänsä ja kaverinsa kanssa syömään ranskalaiseen ravintolaan.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B11B05-5E59-5B88-D8DB-0E975DEAE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4727" y="0"/>
            <a:ext cx="6927273" cy="6876532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uva 5" descr="Kuva, joka sisältää kohteen maa, metalli, piha-&#10;&#10;Tekoälyllä luotu sisältö saattaa olla virheellistä.">
            <a:extLst>
              <a:ext uri="{FF2B5EF4-FFF2-40B4-BE49-F238E27FC236}">
                <a16:creationId xmlns:a16="http://schemas.microsoft.com/office/drawing/2014/main" id="{64F15D3E-0ADF-EE80-80E2-E5D18D3F6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5400000">
            <a:off x="6428355" y="2102443"/>
            <a:ext cx="1994145" cy="2658860"/>
          </a:xfrm>
          <a:prstGeom prst="rect">
            <a:avLst/>
          </a:prstGeom>
        </p:spPr>
      </p:pic>
      <p:pic>
        <p:nvPicPr>
          <p:cNvPr id="5" name="Kuva 4" descr="Kuva, joka sisältää kohteen pöytäastiasto, pöytä, ateria, ruoka&#10;&#10;Tekoälyllä luotu sisältö saattaa olla virheellistä.">
            <a:extLst>
              <a:ext uri="{FF2B5EF4-FFF2-40B4-BE49-F238E27FC236}">
                <a16:creationId xmlns:a16="http://schemas.microsoft.com/office/drawing/2014/main" id="{D2BE2C81-C2BC-2EF1-914A-9340C1ECF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5278" y="1557540"/>
            <a:ext cx="2378539" cy="1783904"/>
          </a:xfrm>
          <a:prstGeom prst="rect">
            <a:avLst/>
          </a:prstGeom>
        </p:spPr>
      </p:pic>
      <p:pic>
        <p:nvPicPr>
          <p:cNvPr id="4" name="Kuva 3" descr="Kuva, joka sisältää kohteen vaate, henkilö, mies, nainen&#10;&#10;Tekoälyllä luotu sisältö saattaa olla virheellistä.">
            <a:extLst>
              <a:ext uri="{FF2B5EF4-FFF2-40B4-BE49-F238E27FC236}">
                <a16:creationId xmlns:a16="http://schemas.microsoft.com/office/drawing/2014/main" id="{7348AC92-3527-160A-1EE0-E8C6B4972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278" y="3524333"/>
            <a:ext cx="2378538" cy="178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30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uva 6" descr="Kuva, joka sisältää kohteen pilvi, piha-, ruoho, taivas&#10;&#10;Tekoälyllä luotu sisältö saattaa olla virheellistä.">
            <a:extLst>
              <a:ext uri="{FF2B5EF4-FFF2-40B4-BE49-F238E27FC236}">
                <a16:creationId xmlns:a16="http://schemas.microsoft.com/office/drawing/2014/main" id="{754BA34D-2A49-AC08-7122-6CA908054C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15" r="-2" b="-2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Kuva 5" descr="Kuva, joka sisältää kohteen pilvi, taivas, piha-, kasvi&#10;&#10;Tekoälyllä luotu sisältö saattaa olla virheellistä.">
            <a:extLst>
              <a:ext uri="{FF2B5EF4-FFF2-40B4-BE49-F238E27FC236}">
                <a16:creationId xmlns:a16="http://schemas.microsoft.com/office/drawing/2014/main" id="{3F658C13-F7D7-E348-5348-F4DF7FE6C1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714" r="2" b="2"/>
          <a:stretch>
            <a:fillRect/>
          </a:stretch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4" name="Kuva 3" descr="Kuva, joka sisältää kohteen piha-, pilvi, taivas, ruoho&#10;&#10;Tekoälyllä luotu sisältö saattaa olla virheellistä.">
            <a:extLst>
              <a:ext uri="{FF2B5EF4-FFF2-40B4-BE49-F238E27FC236}">
                <a16:creationId xmlns:a16="http://schemas.microsoft.com/office/drawing/2014/main" id="{C43DF71A-56BE-78F5-BB40-E63D910FD2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593" r="2" b="1329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1" name="Freeform: Shape 13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89D1A33-71FE-EB6D-0B00-B69138E06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fi-FI" sz="2800"/>
              <a:t>Lauantai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E9FF7-3C66-5B5B-420F-04381B0AF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1700" dirty="0"/>
              <a:t>Saimme nukkua pitkään sillä lähdimme vasta 11-12 aikoihin katsomaan </a:t>
            </a:r>
            <a:r>
              <a:rPr lang="fi-FI" sz="1700" dirty="0" err="1">
                <a:ea typeface="+mn-lt"/>
                <a:cs typeface="+mn-lt"/>
              </a:rPr>
              <a:t>Chambordin</a:t>
            </a:r>
            <a:r>
              <a:rPr lang="fi-FI" sz="1700" dirty="0">
                <a:ea typeface="+mn-lt"/>
                <a:cs typeface="+mn-lt"/>
              </a:rPr>
              <a:t> linnaa, linna oli erittäin iso ja hieno, osa huoneista oli täytetty taiteella ja osa oli "entisellään".</a:t>
            </a:r>
          </a:p>
          <a:p>
            <a:r>
              <a:rPr lang="fi-FI" sz="1700" dirty="0"/>
              <a:t>Illalla menimme terassille, jonka jälkeen söimme </a:t>
            </a:r>
            <a:r>
              <a:rPr lang="fi-FI" sz="1700" dirty="0" err="1"/>
              <a:t>kebua</a:t>
            </a:r>
            <a:r>
              <a:rPr lang="fi-FI" sz="1700" dirty="0"/>
              <a:t>.</a:t>
            </a:r>
          </a:p>
        </p:txBody>
      </p:sp>
      <p:pic>
        <p:nvPicPr>
          <p:cNvPr id="5" name="Kuva 4" descr="Kuva, joka sisältää kohteen piha-, taivas, pilvi, rakennus&#10;&#10;Tekoälyllä luotu sisältö saattaa olla virheellistä.">
            <a:extLst>
              <a:ext uri="{FF2B5EF4-FFF2-40B4-BE49-F238E27FC236}">
                <a16:creationId xmlns:a16="http://schemas.microsoft.com/office/drawing/2014/main" id="{02198FB0-DB91-9D92-648C-18F5A42A098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268" r="-1" b="-1"/>
          <a:stretch>
            <a:fillRect/>
          </a:stretch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61179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lentokone, pilvi, taivas, siipi&#10;&#10;Tekoälyllä luotu sisältö saattaa olla virheellistä.">
            <a:extLst>
              <a:ext uri="{FF2B5EF4-FFF2-40B4-BE49-F238E27FC236}">
                <a16:creationId xmlns:a16="http://schemas.microsoft.com/office/drawing/2014/main" id="{57CB70ED-ECF7-3483-5A08-3A77BBC45C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135"/>
          <a:stretch>
            <a:fillRect/>
          </a:stretch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4" name="Kuva 3" descr="Kuva, joka sisältää kohteen rata, piha-, teksti, Rautatie&#10;&#10;Tekoälyllä luotu sisältö saattaa olla virheellistä.">
            <a:extLst>
              <a:ext uri="{FF2B5EF4-FFF2-40B4-BE49-F238E27FC236}">
                <a16:creationId xmlns:a16="http://schemas.microsoft.com/office/drawing/2014/main" id="{B2B213B7-DC97-388B-19EF-C25010F4A4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324" r="-2" b="-2"/>
          <a:stretch>
            <a:fillRect/>
          </a:stretch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9799A42-9482-C150-013D-7F4A36BE7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1038"/>
            <a:ext cx="2804504" cy="1325563"/>
          </a:xfrm>
        </p:spPr>
        <p:txBody>
          <a:bodyPr anchor="ctr">
            <a:normAutofit/>
          </a:bodyPr>
          <a:lstStyle/>
          <a:p>
            <a:r>
              <a:rPr lang="fi-FI" sz="2800"/>
              <a:t>Sunnuntai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D232B6-7D93-1F28-61BA-226335815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171"/>
            <a:ext cx="2804504" cy="39187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1700"/>
              <a:t>Lähdimme aikaisin aamulla Tourssin juna asemalle josta menimme lyhyen matkan seuraavalle, sillä sieltä lähti nopeajuna lentokentälle.</a:t>
            </a:r>
          </a:p>
          <a:p>
            <a:r>
              <a:rPr lang="fi-FI" sz="1700"/>
              <a:t>Lentokentällä odotimme lentoamme 5 tuntia jolla välin kiertelin kauppoja ja ostin vielä viimeisimmät tuliaiset.</a:t>
            </a:r>
          </a:p>
          <a:p>
            <a:r>
              <a:rPr lang="fi-FI" sz="1700"/>
              <a:t>Oli haikeaa jättää Ranska ja ihmiset, mutta oli kiva palata kotiin.</a:t>
            </a:r>
          </a:p>
          <a:p>
            <a:endParaRPr lang="fi-FI" sz="1700"/>
          </a:p>
        </p:txBody>
      </p:sp>
    </p:spTree>
    <p:extLst>
      <p:ext uri="{BB962C8B-B14F-4D97-AF65-F5344CB8AC3E}">
        <p14:creationId xmlns:p14="http://schemas.microsoft.com/office/powerpoint/2010/main" val="1536118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802979-2018-2D78-4676-92A5B6D99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fi-FI" sz="5000"/>
              <a:t>Ajatukset matkasta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B26B72-B016-FC06-00E2-331096FDA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sz="1500"/>
          </a:p>
          <a:p>
            <a:r>
              <a:rPr lang="fi-FI" sz="1500" dirty="0"/>
              <a:t>Matka oli aikalailla samanlainen kun mitä osasin olettaa mutta paljon </a:t>
            </a:r>
            <a:r>
              <a:rPr lang="fi-FI" sz="1500" dirty="0" err="1"/>
              <a:t>kivempi</a:t>
            </a:r>
            <a:r>
              <a:rPr lang="fi-FI" sz="1500" dirty="0"/>
              <a:t>.</a:t>
            </a:r>
          </a:p>
          <a:p>
            <a:r>
              <a:rPr lang="fi-FI" sz="1500" dirty="0"/>
              <a:t>Suosittelen vahvasti vaihtoon lähtemistä vaikka se saattaisi mietityttää ja epäilyttää, </a:t>
            </a:r>
            <a:r>
              <a:rPr lang="fi-FI" sz="1500" dirty="0" err="1"/>
              <a:t>itsekkin</a:t>
            </a:r>
            <a:r>
              <a:rPr lang="fi-FI" sz="1500" dirty="0"/>
              <a:t> meinasin perääntyä mutta onneksi silti lähdin mukaan.</a:t>
            </a:r>
          </a:p>
          <a:p>
            <a:r>
              <a:rPr lang="fi-FI" sz="1500"/>
              <a:t>Kivointa oli lähiympäristön kiertely ja ihmisiin tutustuminen.</a:t>
            </a:r>
          </a:p>
          <a:p>
            <a:r>
              <a:rPr lang="fi-FI" sz="1500" dirty="0" err="1"/>
              <a:t>Erillaista</a:t>
            </a:r>
            <a:r>
              <a:rPr lang="fi-FI" sz="1500" dirty="0"/>
              <a:t> kuin suomessa oli osa työkaluista ja ihmisten sosiaalisuus mutta suurin osa asennustöistä ja käytännöistä oli samaa kuin suomessa.</a:t>
            </a:r>
          </a:p>
          <a:p>
            <a:endParaRPr lang="fi-FI" sz="1500"/>
          </a:p>
        </p:txBody>
      </p:sp>
      <p:pic>
        <p:nvPicPr>
          <p:cNvPr id="4" name="Kuva 3" descr="Ilmainen kuva: lippu, Ranska">
            <a:extLst>
              <a:ext uri="{FF2B5EF4-FFF2-40B4-BE49-F238E27FC236}">
                <a16:creationId xmlns:a16="http://schemas.microsoft.com/office/drawing/2014/main" id="{01FB50FC-A768-C8F1-928E-6D6346AD2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600246"/>
            <a:ext cx="5458968" cy="365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26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be92a1-9c2e-45bd-bc7a-77e2bc8acba2" xsi:nil="true"/>
    <lcf76f155ced4ddcb4097134ff3c332f xmlns="99c4edd6-4692-4bdc-b7c2-f7fdb8cf042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3CF28071C79A14B9F22182B9B92C540" ma:contentTypeVersion="14" ma:contentTypeDescription="Luo uusi asiakirja." ma:contentTypeScope="" ma:versionID="540e4dd40e91f9f51930d6916c769f37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681b43501700b0645087e71fe72cce83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B886D6-E685-43F0-94A6-00205C07EB60}">
  <ds:schemaRefs>
    <ds:schemaRef ds:uri="http://purl.org/dc/terms/"/>
    <ds:schemaRef ds:uri="99c4edd6-4692-4bdc-b7c2-f7fdb8cf042f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76be92a1-9c2e-45bd-bc7a-77e2bc8acba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E26277C-461D-483D-AFBD-7D12E428DE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224511-89AE-4358-B764-4A798CFE0B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c4edd6-4692-4bdc-b7c2-f7fdb8cf042f"/>
    <ds:schemaRef ds:uri="76be92a1-9c2e-45bd-bc7a-77e2bc8acb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389</Words>
  <Application>Microsoft Office PowerPoint</Application>
  <PresentationFormat>Laajakuva</PresentationFormat>
  <Paragraphs>35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Office-teema</vt:lpstr>
      <vt:lpstr>Matkaraportti Ranska</vt:lpstr>
      <vt:lpstr>Maanantai</vt:lpstr>
      <vt:lpstr>Tiistai</vt:lpstr>
      <vt:lpstr>Keskiviikko</vt:lpstr>
      <vt:lpstr>Torstai</vt:lpstr>
      <vt:lpstr>Perjantai</vt:lpstr>
      <vt:lpstr>Lauantai</vt:lpstr>
      <vt:lpstr>Sunnuntai</vt:lpstr>
      <vt:lpstr>Ajatukset matkasta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Iina Siren</dc:creator>
  <cp:lastModifiedBy>Oona Haanpää</cp:lastModifiedBy>
  <cp:revision>78</cp:revision>
  <dcterms:created xsi:type="dcterms:W3CDTF">2025-10-01T14:18:39Z</dcterms:created>
  <dcterms:modified xsi:type="dcterms:W3CDTF">2026-02-20T12:36:06Z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</Properties>
</file>