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D5548D-261E-F29B-E110-DB2E90AADA52}" v="1244" dt="2025-11-16T22:07:54.499"/>
    <p1510:client id="{BA49BAE9-0F21-3B1A-5B55-D13BC4AB91CC}" v="853" dt="2025-11-16T21:25:51.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19.11.2025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19.11.2025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19.11.2025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19.11.2025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19.11.2025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19.11.2025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19.11.2025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19.11.2025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19.11.2025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19.11.2025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19.11.2025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19.11.2025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descr="Kuva, joka sisältää kohteen piha-, taivas, rakennus, kansa&#10;&#10;Tekoälyllä luotu sisältö saattaa olla virheellistä.">
            <a:extLst>
              <a:ext uri="{FF2B5EF4-FFF2-40B4-BE49-F238E27FC236}">
                <a16:creationId xmlns:a16="http://schemas.microsoft.com/office/drawing/2014/main" id="{12F09F2E-3736-4F38-8491-DCD2F9763C6C}"/>
              </a:ext>
            </a:extLst>
          </p:cNvPr>
          <p:cNvPicPr>
            <a:picLocks noChangeAspect="1"/>
          </p:cNvPicPr>
          <p:nvPr/>
        </p:nvPicPr>
        <p:blipFill>
          <a:blip r:embed="rId2">
            <a:alphaModFix amt="50000"/>
          </a:blip>
          <a:srcRect l="13072" r="55288" b="1"/>
          <a:stretch>
            <a:fillRect/>
          </a:stretch>
        </p:blipFill>
        <p:spPr>
          <a:xfrm rot="5400000">
            <a:off x="2667000" y="-2666999"/>
            <a:ext cx="6857999" cy="12192000"/>
          </a:xfrm>
          <a:prstGeom prst="rect">
            <a:avLst/>
          </a:prstGeom>
        </p:spPr>
      </p:pic>
      <p:sp>
        <p:nvSpPr>
          <p:cNvPr id="2" name="Otsikko 1"/>
          <p:cNvSpPr>
            <a:spLocks noGrp="1"/>
          </p:cNvSpPr>
          <p:nvPr>
            <p:ph type="ctrTitle"/>
          </p:nvPr>
        </p:nvSpPr>
        <p:spPr>
          <a:xfrm>
            <a:off x="1524000" y="1122362"/>
            <a:ext cx="9144000" cy="2900518"/>
          </a:xfrm>
        </p:spPr>
        <p:txBody>
          <a:bodyPr>
            <a:normAutofit/>
          </a:bodyPr>
          <a:lstStyle/>
          <a:p>
            <a:r>
              <a:rPr lang="fi-FI">
                <a:solidFill>
                  <a:srgbClr val="FFFFFF"/>
                </a:solidFill>
              </a:rPr>
              <a:t>Matkaraportti </a:t>
            </a:r>
          </a:p>
        </p:txBody>
      </p:sp>
      <p:sp>
        <p:nvSpPr>
          <p:cNvPr id="3" name="Alaotsikko 2"/>
          <p:cNvSpPr>
            <a:spLocks noGrp="1"/>
          </p:cNvSpPr>
          <p:nvPr>
            <p:ph type="subTitle" idx="1"/>
          </p:nvPr>
        </p:nvSpPr>
        <p:spPr>
          <a:xfrm>
            <a:off x="1524000" y="4159404"/>
            <a:ext cx="9144000" cy="1098395"/>
          </a:xfrm>
        </p:spPr>
        <p:txBody>
          <a:bodyPr vert="horz" lIns="91440" tIns="45720" rIns="91440" bIns="45720" rtlCol="0">
            <a:normAutofit/>
          </a:bodyPr>
          <a:lstStyle/>
          <a:p>
            <a:r>
              <a:rPr lang="fi-FI" sz="1100">
                <a:solidFill>
                  <a:srgbClr val="FFFFFF"/>
                </a:solidFill>
              </a:rPr>
              <a:t>Glen Laine</a:t>
            </a:r>
          </a:p>
          <a:p>
            <a:r>
              <a:rPr lang="fi-FI" sz="1100">
                <a:solidFill>
                  <a:srgbClr val="FFFFFF"/>
                </a:solidFill>
              </a:rPr>
              <a:t>15.9.25 - 25.10.25</a:t>
            </a:r>
          </a:p>
          <a:p>
            <a:r>
              <a:rPr lang="fi-FI" sz="1100" dirty="0">
                <a:solidFill>
                  <a:srgbClr val="FFFFFF"/>
                </a:solidFill>
              </a:rPr>
              <a:t>Zaragoza, Espanja</a:t>
            </a:r>
          </a:p>
          <a:p>
            <a:r>
              <a:rPr lang="fi-FI" sz="1100">
                <a:solidFill>
                  <a:srgbClr val="FFFFFF"/>
                </a:solidFill>
              </a:rPr>
              <a:t>One 4 one business hub</a:t>
            </a:r>
          </a:p>
        </p:txBody>
      </p:sp>
    </p:spTree>
    <p:extLst>
      <p:ext uri="{BB962C8B-B14F-4D97-AF65-F5344CB8AC3E}">
        <p14:creationId xmlns:p14="http://schemas.microsoft.com/office/powerpoint/2010/main" val="7823856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72ECB81-8005-D370-45DD-66DF87F1777D}"/>
              </a:ext>
            </a:extLst>
          </p:cNvPr>
          <p:cNvSpPr>
            <a:spLocks noGrp="1"/>
          </p:cNvSpPr>
          <p:nvPr>
            <p:ph type="title"/>
          </p:nvPr>
        </p:nvSpPr>
        <p:spPr>
          <a:xfrm>
            <a:off x="1136397" y="502020"/>
            <a:ext cx="5323715" cy="1642970"/>
          </a:xfrm>
        </p:spPr>
        <p:txBody>
          <a:bodyPr anchor="b">
            <a:normAutofit/>
          </a:bodyPr>
          <a:lstStyle/>
          <a:p>
            <a:r>
              <a:rPr lang="fi-FI" sz="4000"/>
              <a:t>Saapuminen Zaragozaan</a:t>
            </a:r>
          </a:p>
        </p:txBody>
      </p:sp>
      <p:sp>
        <p:nvSpPr>
          <p:cNvPr id="3" name="Sisällön paikkamerkki 2">
            <a:extLst>
              <a:ext uri="{FF2B5EF4-FFF2-40B4-BE49-F238E27FC236}">
                <a16:creationId xmlns:a16="http://schemas.microsoft.com/office/drawing/2014/main" id="{79D996C2-C465-F403-B4D5-6045F68AE4FD}"/>
              </a:ext>
            </a:extLst>
          </p:cNvPr>
          <p:cNvSpPr>
            <a:spLocks noGrp="1"/>
          </p:cNvSpPr>
          <p:nvPr>
            <p:ph idx="1"/>
          </p:nvPr>
        </p:nvSpPr>
        <p:spPr>
          <a:xfrm>
            <a:off x="1144923" y="2405894"/>
            <a:ext cx="5315189" cy="3535083"/>
          </a:xfrm>
        </p:spPr>
        <p:txBody>
          <a:bodyPr vert="horz" lIns="91440" tIns="45720" rIns="91440" bIns="45720" rtlCol="0" anchor="t">
            <a:normAutofit/>
          </a:bodyPr>
          <a:lstStyle/>
          <a:p>
            <a:r>
              <a:rPr lang="fi-FI" sz="2000" dirty="0"/>
              <a:t>Aamu alkoi väsyneenä ja aikaisin Helsinki vantaan lentokentältä josta ensimmäinen lento suuntasi Amsterdamiin jossa oli meidän välilasku. 3 tunnin odottelun jälkeen toinen ja viimeinen lento suuntasi Madridiin. Saavuttuamme Madridiin alkoi järjetön säätäminen lentokentällä sillä emme millään osanneet löytää bussimme luo, Loppujen lopuksi se kuitenkin löytyi sekä matkan viimeinen etappi alkoi pitkän päivän jälkeen. </a:t>
            </a:r>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Kuva 3" descr="Kuva, joka sisältää kohteen matkustaja, Lentokoneen ohjaamo, ajoneuvo, lentokone&#10;&#10;Tekoälyllä luotu sisältö saattaa olla virheellistä.">
            <a:extLst>
              <a:ext uri="{FF2B5EF4-FFF2-40B4-BE49-F238E27FC236}">
                <a16:creationId xmlns:a16="http://schemas.microsoft.com/office/drawing/2014/main" id="{587F57B2-88AF-7272-067C-8FAB22AD86B8}"/>
              </a:ext>
            </a:extLst>
          </p:cNvPr>
          <p:cNvPicPr>
            <a:picLocks noChangeAspect="1"/>
          </p:cNvPicPr>
          <p:nvPr/>
        </p:nvPicPr>
        <p:blipFill>
          <a:blip r:embed="rId2"/>
          <a:stretch>
            <a:fillRect/>
          </a:stretch>
        </p:blipFill>
        <p:spPr>
          <a:xfrm>
            <a:off x="7259333" y="909081"/>
            <a:ext cx="3803798" cy="5071731"/>
          </a:xfrm>
          <a:prstGeom prst="rect">
            <a:avLst/>
          </a:prstGeom>
        </p:spPr>
      </p:pic>
    </p:spTree>
    <p:extLst>
      <p:ext uri="{BB962C8B-B14F-4D97-AF65-F5344CB8AC3E}">
        <p14:creationId xmlns:p14="http://schemas.microsoft.com/office/powerpoint/2010/main" val="2862088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232C167-7988-D008-B6F0-BA93132A50D8}"/>
              </a:ext>
            </a:extLst>
          </p:cNvPr>
          <p:cNvSpPr>
            <a:spLocks noGrp="1"/>
          </p:cNvSpPr>
          <p:nvPr>
            <p:ph type="title"/>
          </p:nvPr>
        </p:nvSpPr>
        <p:spPr>
          <a:xfrm>
            <a:off x="761803" y="350196"/>
            <a:ext cx="4646904" cy="1624520"/>
          </a:xfrm>
        </p:spPr>
        <p:txBody>
          <a:bodyPr anchor="ctr">
            <a:normAutofit/>
          </a:bodyPr>
          <a:lstStyle/>
          <a:p>
            <a:r>
              <a:rPr lang="fi-FI" sz="4000"/>
              <a:t>Asuminen Zaragozassa</a:t>
            </a:r>
          </a:p>
        </p:txBody>
      </p:sp>
      <p:sp>
        <p:nvSpPr>
          <p:cNvPr id="3" name="Sisällön paikkamerkki 2">
            <a:extLst>
              <a:ext uri="{FF2B5EF4-FFF2-40B4-BE49-F238E27FC236}">
                <a16:creationId xmlns:a16="http://schemas.microsoft.com/office/drawing/2014/main" id="{F6D526BD-68D2-C7E5-E395-5679ECC3179B}"/>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fi-FI" sz="2000"/>
              <a:t>Asuin Xior sutudent housing nimisessä asuntolassa. Ensivaikutelmani asuntolasta oli todella positiiviset mikään ei yllättänyt huonolla tavalla sekä mikä parhainta Xiorilla oli oma kuntosalinsa joka oli plussaa. Keittiö oli hyvä paitsi jos jostain voi valittaa niin paistinpannu näytti siltä että se oli kokenut kovia aikoja mutta ratkaisin ongelman myöhemmin ostamalla kaupasta väliaikaseksi uuden.</a:t>
            </a:r>
          </a:p>
        </p:txBody>
      </p:sp>
      <p:pic>
        <p:nvPicPr>
          <p:cNvPr id="4" name="Kuva 3" descr="Kuva, joka sisältää kohteen piha-, pilvi, taivas, rakennus&#10;&#10;Tekoälyllä luotu sisältö saattaa olla virheellistä.">
            <a:extLst>
              <a:ext uri="{FF2B5EF4-FFF2-40B4-BE49-F238E27FC236}">
                <a16:creationId xmlns:a16="http://schemas.microsoft.com/office/drawing/2014/main" id="{D597AD29-DBCA-181B-B286-0F5273DF1BD7}"/>
              </a:ext>
            </a:extLst>
          </p:cNvPr>
          <p:cNvPicPr>
            <a:picLocks noChangeAspect="1"/>
          </p:cNvPicPr>
          <p:nvPr/>
        </p:nvPicPr>
        <p:blipFill>
          <a:blip r:embed="rId2"/>
          <a:srcRect r="15720" b="1"/>
          <a:stretch>
            <a:fillRect/>
          </a:stretch>
        </p:blipFill>
        <p:spPr>
          <a:xfrm rot="5400000">
            <a:off x="5718412" y="377588"/>
            <a:ext cx="6858000" cy="6102825"/>
          </a:xfrm>
          <a:prstGeom prst="rect">
            <a:avLst/>
          </a:prstGeom>
        </p:spPr>
      </p:pic>
    </p:spTree>
    <p:extLst>
      <p:ext uri="{BB962C8B-B14F-4D97-AF65-F5344CB8AC3E}">
        <p14:creationId xmlns:p14="http://schemas.microsoft.com/office/powerpoint/2010/main" val="232658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8E273D-B0C0-0130-5EFE-D6F1A5AF6AF9}"/>
              </a:ext>
            </a:extLst>
          </p:cNvPr>
          <p:cNvSpPr>
            <a:spLocks noGrp="1"/>
          </p:cNvSpPr>
          <p:nvPr>
            <p:ph type="title"/>
          </p:nvPr>
        </p:nvSpPr>
        <p:spPr>
          <a:xfrm>
            <a:off x="876692" y="741391"/>
            <a:ext cx="5479719" cy="1616203"/>
          </a:xfrm>
        </p:spPr>
        <p:txBody>
          <a:bodyPr anchor="b">
            <a:normAutofit/>
          </a:bodyPr>
          <a:lstStyle/>
          <a:p>
            <a:r>
              <a:rPr lang="fi-FI" sz="3200"/>
              <a:t>Työharjoittelupaikkani </a:t>
            </a:r>
          </a:p>
        </p:txBody>
      </p:sp>
      <p:sp>
        <p:nvSpPr>
          <p:cNvPr id="3" name="Sisällön paikkamerkki 2">
            <a:extLst>
              <a:ext uri="{FF2B5EF4-FFF2-40B4-BE49-F238E27FC236}">
                <a16:creationId xmlns:a16="http://schemas.microsoft.com/office/drawing/2014/main" id="{B70A7234-BB95-FC08-4EAF-449B1F6DAA83}"/>
              </a:ext>
            </a:extLst>
          </p:cNvPr>
          <p:cNvSpPr>
            <a:spLocks noGrp="1"/>
          </p:cNvSpPr>
          <p:nvPr>
            <p:ph idx="1"/>
          </p:nvPr>
        </p:nvSpPr>
        <p:spPr>
          <a:xfrm>
            <a:off x="876692" y="2533476"/>
            <a:ext cx="5479719" cy="3447832"/>
          </a:xfrm>
        </p:spPr>
        <p:txBody>
          <a:bodyPr vert="horz" lIns="91440" tIns="45720" rIns="91440" bIns="45720" rtlCol="0" anchor="t">
            <a:normAutofit lnSpcReduction="10000"/>
          </a:bodyPr>
          <a:lstStyle/>
          <a:p>
            <a:r>
              <a:rPr lang="fi-FI" sz="2000" dirty="0"/>
              <a:t>Olin työssä oppimassa One4one nimisellä yrityksellä joka oli tavallaan opiskelijoille toinen paikka opiskella sillä tutustuin moneen eri maalaisiin opiskelijoihin mm. Italia, Ruotsi, Saksa sekä tietenkin paikallisiin. Työtehtäväni oli olla respassa ottamassa erilaisia asiakkaita vastaan, Tehdä </a:t>
            </a:r>
            <a:r>
              <a:rPr lang="fi-FI" sz="2000" dirty="0" err="1"/>
              <a:t>excel</a:t>
            </a:r>
            <a:r>
              <a:rPr lang="fi-FI" sz="2000" dirty="0"/>
              <a:t> taulukoita siitä mitä tarjotaan ja sen avulla muokata ne yrityksen omalle netti sivulle. Työpaikkani sijaitsi 10 min kävely matkan päässä asunnolta.</a:t>
            </a:r>
          </a:p>
          <a:p>
            <a:r>
              <a:rPr lang="fi-FI" sz="2000" dirty="0"/>
              <a:t>Näkymät kävellessä työpaikalle </a:t>
            </a:r>
          </a:p>
        </p:txBody>
      </p:sp>
      <p:pic>
        <p:nvPicPr>
          <p:cNvPr id="4" name="Kuva 3" descr="Kuva, joka sisältää kohteen piha-, rakennus, puu, taivas&#10;&#10;Tekoälyllä luotu sisältö saattaa olla virheellistä.">
            <a:extLst>
              <a:ext uri="{FF2B5EF4-FFF2-40B4-BE49-F238E27FC236}">
                <a16:creationId xmlns:a16="http://schemas.microsoft.com/office/drawing/2014/main" id="{65001C4B-4554-C703-05B3-D25EAD9308E1}"/>
              </a:ext>
            </a:extLst>
          </p:cNvPr>
          <p:cNvPicPr>
            <a:picLocks noChangeAspect="1"/>
          </p:cNvPicPr>
          <p:nvPr/>
        </p:nvPicPr>
        <p:blipFill>
          <a:blip r:embed="rId2"/>
          <a:srcRect r="21612"/>
          <a:stretch>
            <a:fillRect/>
          </a:stretch>
        </p:blipFill>
        <p:spPr>
          <a:xfrm rot="5400000">
            <a:off x="6302405" y="968406"/>
            <a:ext cx="6858000" cy="4921187"/>
          </a:xfrm>
          <a:prstGeom prst="rect">
            <a:avLst/>
          </a:prstGeom>
        </p:spPr>
      </p:pic>
      <p:grpSp>
        <p:nvGrpSpPr>
          <p:cNvPr id="12"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13653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D372A5C-3A01-F615-A5FC-5A41DB085484}"/>
              </a:ext>
            </a:extLst>
          </p:cNvPr>
          <p:cNvSpPr>
            <a:spLocks noGrp="1"/>
          </p:cNvSpPr>
          <p:nvPr>
            <p:ph type="title"/>
          </p:nvPr>
        </p:nvSpPr>
        <p:spPr>
          <a:xfrm>
            <a:off x="4086447" y="1084521"/>
            <a:ext cx="4019107" cy="1361347"/>
          </a:xfrm>
        </p:spPr>
        <p:txBody>
          <a:bodyPr anchor="b">
            <a:normAutofit/>
          </a:bodyPr>
          <a:lstStyle/>
          <a:p>
            <a:pPr algn="ctr"/>
            <a:r>
              <a:rPr lang="fi-FI" sz="2800">
                <a:solidFill>
                  <a:schemeClr val="bg1">
                    <a:alpha val="60000"/>
                  </a:schemeClr>
                </a:solidFill>
              </a:rPr>
              <a:t>Vapaa aikani Zaragozassa </a:t>
            </a:r>
          </a:p>
        </p:txBody>
      </p:sp>
      <p:pic>
        <p:nvPicPr>
          <p:cNvPr id="4" name="Kuva 3" descr="Kuva, joka sisältää kohteen piha-, vaate, henkilö, taivas&#10;&#10;Tekoälyllä luotu sisältö saattaa olla virheellistä.">
            <a:extLst>
              <a:ext uri="{FF2B5EF4-FFF2-40B4-BE49-F238E27FC236}">
                <a16:creationId xmlns:a16="http://schemas.microsoft.com/office/drawing/2014/main" id="{E6384DDF-2698-6428-F321-DCD4F52DD221}"/>
              </a:ext>
            </a:extLst>
          </p:cNvPr>
          <p:cNvPicPr>
            <a:picLocks noChangeAspect="1"/>
          </p:cNvPicPr>
          <p:nvPr/>
        </p:nvPicPr>
        <p:blipFill>
          <a:blip r:embed="rId2"/>
          <a:srcRect l="14311" r="14451"/>
          <a:stretch>
            <a:fillRect/>
          </a:stretch>
        </p:blipFill>
        <p:spPr>
          <a:xfrm>
            <a:off x="680483" y="685795"/>
            <a:ext cx="2931299" cy="5486400"/>
          </a:xfrm>
          <a:prstGeom prst="rect">
            <a:avLst/>
          </a:prstGeom>
        </p:spPr>
      </p:pic>
      <p:sp>
        <p:nvSpPr>
          <p:cNvPr id="3" name="Sisällön paikkamerkki 2">
            <a:extLst>
              <a:ext uri="{FF2B5EF4-FFF2-40B4-BE49-F238E27FC236}">
                <a16:creationId xmlns:a16="http://schemas.microsoft.com/office/drawing/2014/main" id="{A6A75E79-54FF-1F8F-24C2-3F7D1EE44CD8}"/>
              </a:ext>
            </a:extLst>
          </p:cNvPr>
          <p:cNvSpPr>
            <a:spLocks noGrp="1"/>
          </p:cNvSpPr>
          <p:nvPr>
            <p:ph idx="1"/>
          </p:nvPr>
        </p:nvSpPr>
        <p:spPr>
          <a:xfrm>
            <a:off x="4107712" y="2732739"/>
            <a:ext cx="3976577" cy="3083270"/>
          </a:xfrm>
        </p:spPr>
        <p:txBody>
          <a:bodyPr vert="horz" lIns="91440" tIns="45720" rIns="91440" bIns="45720" rtlCol="0" anchor="t">
            <a:normAutofit/>
          </a:bodyPr>
          <a:lstStyle/>
          <a:p>
            <a:pPr algn="ctr"/>
            <a:r>
              <a:rPr lang="fi-FI" sz="1600">
                <a:solidFill>
                  <a:schemeClr val="bg1"/>
                </a:solidFill>
              </a:rPr>
              <a:t>Zaragoza on hieno kaupunki ja heti ensimmäisenä kun saavuin Zaragozaan päätin että haluan kokea kaiken mahdollisen mitä Zaragozassa voi kokea sillä tämä oli ensimmäinen matka missä olin omillani. Kävin joka vklp tutkimassa erilaisia paikkoja käyttäen bussia tai sitten kävellen, Tuli käytyä kaikenlaisissa ravintoloissa mutta en silti saanut aikaiseksi syödä mitään paikallista. Työpäivien jälkeinen vapaa aikaa tuli käytettyä ulkona aurinkoa ottamassa.</a:t>
            </a:r>
          </a:p>
        </p:txBody>
      </p:sp>
      <p:pic>
        <p:nvPicPr>
          <p:cNvPr id="5" name="Kuva 4" descr="Kuva, joka sisältää kohteen piha-, taivas, vesi, järvi&#10;&#10;Tekoälyllä luotu sisältö saattaa olla virheellistä.">
            <a:extLst>
              <a:ext uri="{FF2B5EF4-FFF2-40B4-BE49-F238E27FC236}">
                <a16:creationId xmlns:a16="http://schemas.microsoft.com/office/drawing/2014/main" id="{B4D3CA23-FC9F-C4B8-331D-09D66C0646F3}"/>
              </a:ext>
            </a:extLst>
          </p:cNvPr>
          <p:cNvPicPr>
            <a:picLocks noChangeAspect="1"/>
          </p:cNvPicPr>
          <p:nvPr/>
        </p:nvPicPr>
        <p:blipFill>
          <a:blip r:embed="rId3"/>
          <a:srcRect t="5855"/>
          <a:stretch>
            <a:fillRect/>
          </a:stretch>
        </p:blipFill>
        <p:spPr>
          <a:xfrm rot="5400000">
            <a:off x="7315617" y="1976304"/>
            <a:ext cx="5486399" cy="2905400"/>
          </a:xfrm>
          <a:prstGeom prst="rect">
            <a:avLst/>
          </a:prstGeom>
        </p:spPr>
      </p:pic>
    </p:spTree>
    <p:extLst>
      <p:ext uri="{BB962C8B-B14F-4D97-AF65-F5344CB8AC3E}">
        <p14:creationId xmlns:p14="http://schemas.microsoft.com/office/powerpoint/2010/main" val="398509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2C000398-DEF3-3D1B-E28A-36077CA8BCDB}"/>
              </a:ext>
            </a:extLst>
          </p:cNvPr>
          <p:cNvSpPr>
            <a:spLocks noGrp="1"/>
          </p:cNvSpPr>
          <p:nvPr>
            <p:ph type="title"/>
          </p:nvPr>
        </p:nvSpPr>
        <p:spPr>
          <a:xfrm>
            <a:off x="838200" y="4435052"/>
            <a:ext cx="3093720" cy="1645920"/>
          </a:xfrm>
        </p:spPr>
        <p:txBody>
          <a:bodyPr>
            <a:normAutofit/>
          </a:bodyPr>
          <a:lstStyle/>
          <a:p>
            <a:r>
              <a:rPr lang="fi-FI" sz="2600"/>
              <a:t>Reissun Kohokohta</a:t>
            </a:r>
          </a:p>
        </p:txBody>
      </p:sp>
      <p:pic>
        <p:nvPicPr>
          <p:cNvPr id="4" name="Kuva 3" descr="Kuva, joka sisältää kohteen taivas, piha-, pilvi, maa&#10;&#10;Tekoälyllä luotu sisältö saattaa olla virheellistä.">
            <a:extLst>
              <a:ext uri="{FF2B5EF4-FFF2-40B4-BE49-F238E27FC236}">
                <a16:creationId xmlns:a16="http://schemas.microsoft.com/office/drawing/2014/main" id="{E61C9553-FDBD-827C-E181-4B60CC40C2F3}"/>
              </a:ext>
            </a:extLst>
          </p:cNvPr>
          <p:cNvPicPr>
            <a:picLocks noChangeAspect="1"/>
          </p:cNvPicPr>
          <p:nvPr/>
        </p:nvPicPr>
        <p:blipFill>
          <a:blip r:embed="rId2"/>
          <a:srcRect t="42703" r="-1" b="-1"/>
          <a:stretch>
            <a:fillRect/>
          </a:stretch>
        </p:blipFill>
        <p:spPr>
          <a:xfrm>
            <a:off x="20" y="-6"/>
            <a:ext cx="3931900" cy="4005072"/>
          </a:xfrm>
          <a:prstGeom prst="rect">
            <a:avLst/>
          </a:prstGeom>
        </p:spPr>
      </p:pic>
      <p:pic>
        <p:nvPicPr>
          <p:cNvPr id="6" name="Kuva 5" descr="Kuva, joka sisältää kohteen piha-, taivas, puu, temppeli&#10;&#10;Tekoälyllä luotu sisältö saattaa olla virheellistä.">
            <a:extLst>
              <a:ext uri="{FF2B5EF4-FFF2-40B4-BE49-F238E27FC236}">
                <a16:creationId xmlns:a16="http://schemas.microsoft.com/office/drawing/2014/main" id="{3419988B-8769-76C7-105C-171CDCE3DBAE}"/>
              </a:ext>
            </a:extLst>
          </p:cNvPr>
          <p:cNvPicPr>
            <a:picLocks noChangeAspect="1"/>
          </p:cNvPicPr>
          <p:nvPr/>
        </p:nvPicPr>
        <p:blipFill>
          <a:blip r:embed="rId3"/>
          <a:srcRect r="23602" b="-3"/>
          <a:stretch>
            <a:fillRect/>
          </a:stretch>
        </p:blipFill>
        <p:spPr>
          <a:xfrm rot="5400000">
            <a:off x="4093464" y="36581"/>
            <a:ext cx="4005071" cy="3931920"/>
          </a:xfrm>
          <a:prstGeom prst="rect">
            <a:avLst/>
          </a:prstGeom>
        </p:spPr>
      </p:pic>
      <p:pic>
        <p:nvPicPr>
          <p:cNvPr id="5" name="Kuva 4" descr="Kuva, joka sisältää kohteen vaate, henkilö, jalkineet, mies&#10;&#10;Tekoälyllä luotu sisältö saattaa olla virheellistä.">
            <a:extLst>
              <a:ext uri="{FF2B5EF4-FFF2-40B4-BE49-F238E27FC236}">
                <a16:creationId xmlns:a16="http://schemas.microsoft.com/office/drawing/2014/main" id="{E13F5C83-9983-423E-4BE4-C049B015B7CC}"/>
              </a:ext>
            </a:extLst>
          </p:cNvPr>
          <p:cNvPicPr>
            <a:picLocks noChangeAspect="1"/>
          </p:cNvPicPr>
          <p:nvPr/>
        </p:nvPicPr>
        <p:blipFill>
          <a:blip r:embed="rId4"/>
          <a:srcRect t="30609" r="-1" b="12094"/>
          <a:stretch>
            <a:fillRect/>
          </a:stretch>
        </p:blipFill>
        <p:spPr>
          <a:xfrm>
            <a:off x="8260080" y="-1"/>
            <a:ext cx="3931920" cy="4005072"/>
          </a:xfrm>
          <a:prstGeom prst="rect">
            <a:avLst/>
          </a:prstGeom>
        </p:spPr>
      </p:pic>
      <p:sp>
        <p:nvSpPr>
          <p:cNvPr id="15" name="Rectangle 14">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785B9738-5013-87F7-04E2-86E583986D68}"/>
              </a:ext>
            </a:extLst>
          </p:cNvPr>
          <p:cNvSpPr>
            <a:spLocks noGrp="1"/>
          </p:cNvSpPr>
          <p:nvPr>
            <p:ph idx="1"/>
          </p:nvPr>
        </p:nvSpPr>
        <p:spPr>
          <a:xfrm>
            <a:off x="4380266" y="4435052"/>
            <a:ext cx="7104188" cy="1645920"/>
          </a:xfrm>
        </p:spPr>
        <p:txBody>
          <a:bodyPr vert="horz" lIns="91440" tIns="45720" rIns="91440" bIns="45720" rtlCol="0" anchor="ctr">
            <a:normAutofit/>
          </a:bodyPr>
          <a:lstStyle/>
          <a:p>
            <a:r>
              <a:rPr lang="fi-FI" sz="1800"/>
              <a:t>Päätin kolmannen viikon kohdalla lähteä käymään Barcelonassa ja se oli paras päätös sillä nautin todella siitä reissusta vaikka sinä päivänä tuli käveltyä kaikkialla mutta loppujen lopuksi se kaikki oli sen arvoista en tule unohtamaan sitä. Asian päätöksellä oli myös yksi takaa ajatus ja se oli käydä ostamassa itselle FC Barcelonan pelipaita heidän omasta kaupasta.</a:t>
            </a:r>
          </a:p>
        </p:txBody>
      </p:sp>
    </p:spTree>
    <p:extLst>
      <p:ext uri="{BB962C8B-B14F-4D97-AF65-F5344CB8AC3E}">
        <p14:creationId xmlns:p14="http://schemas.microsoft.com/office/powerpoint/2010/main" val="3627392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C30BF1C-C51E-20E9-ECDD-F8D8F41775CD}"/>
              </a:ext>
            </a:extLst>
          </p:cNvPr>
          <p:cNvSpPr>
            <a:spLocks noGrp="1"/>
          </p:cNvSpPr>
          <p:nvPr>
            <p:ph type="title"/>
          </p:nvPr>
        </p:nvSpPr>
        <p:spPr>
          <a:xfrm>
            <a:off x="761800" y="762001"/>
            <a:ext cx="5334197" cy="1708242"/>
          </a:xfrm>
        </p:spPr>
        <p:txBody>
          <a:bodyPr anchor="ctr">
            <a:normAutofit/>
          </a:bodyPr>
          <a:lstStyle/>
          <a:p>
            <a:r>
              <a:rPr lang="fi-FI" sz="4000"/>
              <a:t>Oppiminen</a:t>
            </a:r>
          </a:p>
        </p:txBody>
      </p:sp>
      <p:sp>
        <p:nvSpPr>
          <p:cNvPr id="3" name="Sisällön paikkamerkki 2">
            <a:extLst>
              <a:ext uri="{FF2B5EF4-FFF2-40B4-BE49-F238E27FC236}">
                <a16:creationId xmlns:a16="http://schemas.microsoft.com/office/drawing/2014/main" id="{878E4020-C003-44E1-6A03-8BAB714391DE}"/>
              </a:ext>
            </a:extLst>
          </p:cNvPr>
          <p:cNvSpPr>
            <a:spLocks noGrp="1"/>
          </p:cNvSpPr>
          <p:nvPr>
            <p:ph idx="1"/>
          </p:nvPr>
        </p:nvSpPr>
        <p:spPr>
          <a:xfrm>
            <a:off x="761800" y="2470244"/>
            <a:ext cx="5334197" cy="3769835"/>
          </a:xfrm>
        </p:spPr>
        <p:txBody>
          <a:bodyPr vert="horz" lIns="91440" tIns="45720" rIns="91440" bIns="45720" rtlCol="0" anchor="ctr">
            <a:normAutofit/>
          </a:bodyPr>
          <a:lstStyle/>
          <a:p>
            <a:r>
              <a:rPr lang="fi-FI" sz="2000"/>
              <a:t>Reissun aikana tuli opittua paljon kaikkea uutta, Sillä ensimmäinen viikko toi paljon uusia haasteita mitä ennen ei ole vastaan tullut mutta siitä selvittiin. Enimmäkseen tämä reissu opetti minua kasvamaan enemmän henkisellä tasolla mm, Ottamaan vastuuta, aikatauluttamaan kaikki järjestykseen, Budjetoimaan omaa tekemistä sekä sosialisoitumaan enemmän. Sillon tällöin kun asiat tuntuivat kasautuvan päähän niin itseäni helpotti lähteä ulos kävelemään.</a:t>
            </a:r>
          </a:p>
        </p:txBody>
      </p:sp>
      <p:pic>
        <p:nvPicPr>
          <p:cNvPr id="5" name="Kuva 4" descr="Kuva, joka sisältää kohteen rakennus, piha-, auto, valo&#10;&#10;Tekoälyllä luotu sisältö saattaa olla virheellistä.">
            <a:extLst>
              <a:ext uri="{FF2B5EF4-FFF2-40B4-BE49-F238E27FC236}">
                <a16:creationId xmlns:a16="http://schemas.microsoft.com/office/drawing/2014/main" id="{3C8F8667-23F3-F7CB-DA08-42BEF91431B4}"/>
              </a:ext>
            </a:extLst>
          </p:cNvPr>
          <p:cNvPicPr>
            <a:picLocks noChangeAspect="1"/>
          </p:cNvPicPr>
          <p:nvPr/>
        </p:nvPicPr>
        <p:blipFill>
          <a:blip r:embed="rId2"/>
          <a:srcRect l="1304" r="2120" b="2"/>
          <a:stretch>
            <a:fillRect/>
          </a:stretch>
        </p:blipFill>
        <p:spPr>
          <a:xfrm rot="5400000">
            <a:off x="6090456" y="756455"/>
            <a:ext cx="6868886" cy="5334204"/>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325854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1697505-8EB1-CFAD-9594-404E105A1461}"/>
              </a:ext>
            </a:extLst>
          </p:cNvPr>
          <p:cNvSpPr>
            <a:spLocks noGrp="1"/>
          </p:cNvSpPr>
          <p:nvPr>
            <p:ph type="title"/>
          </p:nvPr>
        </p:nvSpPr>
        <p:spPr>
          <a:xfrm>
            <a:off x="838200" y="1748452"/>
            <a:ext cx="4974771" cy="3587786"/>
          </a:xfrm>
        </p:spPr>
        <p:txBody>
          <a:bodyPr>
            <a:normAutofit/>
          </a:bodyPr>
          <a:lstStyle/>
          <a:p>
            <a:pPr algn="ctr"/>
            <a:r>
              <a:rPr lang="fi-FI">
                <a:solidFill>
                  <a:schemeClr val="bg1"/>
                </a:solidFill>
              </a:rPr>
              <a:t>Mietteet kv jaksosta </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Sisällön paikkamerkki 2">
            <a:extLst>
              <a:ext uri="{FF2B5EF4-FFF2-40B4-BE49-F238E27FC236}">
                <a16:creationId xmlns:a16="http://schemas.microsoft.com/office/drawing/2014/main" id="{82119E29-8D86-269D-DE80-F6C6724782DB}"/>
              </a:ext>
            </a:extLst>
          </p:cNvPr>
          <p:cNvSpPr>
            <a:spLocks noGrp="1"/>
          </p:cNvSpPr>
          <p:nvPr>
            <p:ph idx="1"/>
          </p:nvPr>
        </p:nvSpPr>
        <p:spPr>
          <a:xfrm>
            <a:off x="6477270" y="1130846"/>
            <a:ext cx="4974771" cy="4351338"/>
          </a:xfrm>
        </p:spPr>
        <p:txBody>
          <a:bodyPr vert="horz" lIns="91440" tIns="45720" rIns="91440" bIns="45720" rtlCol="0">
            <a:normAutofit/>
          </a:bodyPr>
          <a:lstStyle/>
          <a:p>
            <a:r>
              <a:rPr lang="fi-FI" sz="2000">
                <a:solidFill>
                  <a:schemeClr val="bg1"/>
                </a:solidFill>
              </a:rPr>
              <a:t>Kaikkien ongelmien ja vastoinkäymisien kautta niistä opittiin ja selvittiin ja tänä päivänä olen todella tyytyväinen että päätin hakea kv jaksoon sillä opit jakson aikana enemmän kuin kuvitteletkaan. Ihmiset Zaragozassa olivat kaikki ystävällisiä vaikka moni ei englantia osannut mutta se kuitenkin oli odoteltavissa.</a:t>
            </a:r>
          </a:p>
          <a:p>
            <a:r>
              <a:rPr lang="fi-FI" sz="2000">
                <a:solidFill>
                  <a:schemeClr val="bg1"/>
                </a:solidFill>
              </a:rPr>
              <a:t>Yhteenvetona tämä reissu oli mahtava sekä matkustaisin ajassa taaksepäin jos se vain olisi mahdollista.</a:t>
            </a:r>
          </a:p>
        </p:txBody>
      </p:sp>
    </p:spTree>
    <p:extLst>
      <p:ext uri="{BB962C8B-B14F-4D97-AF65-F5344CB8AC3E}">
        <p14:creationId xmlns:p14="http://schemas.microsoft.com/office/powerpoint/2010/main" val="257759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0FCE41-8BAA-A4E1-1586-5732A1057ADE}"/>
              </a:ext>
            </a:extLst>
          </p:cNvPr>
          <p:cNvSpPr>
            <a:spLocks noGrp="1"/>
          </p:cNvSpPr>
          <p:nvPr>
            <p:ph type="title"/>
          </p:nvPr>
        </p:nvSpPr>
        <p:spPr>
          <a:xfrm>
            <a:off x="1835623" y="4517279"/>
            <a:ext cx="8543500" cy="947649"/>
          </a:xfrm>
        </p:spPr>
        <p:txBody>
          <a:bodyPr vert="horz" lIns="91440" tIns="45720" rIns="91440" bIns="45720" rtlCol="0" anchor="b">
            <a:normAutofit/>
          </a:bodyPr>
          <a:lstStyle/>
          <a:p>
            <a:pPr algn="ctr"/>
            <a:r>
              <a:rPr lang="en-US" sz="4000" kern="1200">
                <a:solidFill>
                  <a:schemeClr val="tx1"/>
                </a:solidFill>
                <a:latin typeface="+mj-lt"/>
                <a:ea typeface="+mj-ea"/>
                <a:cs typeface="+mj-cs"/>
              </a:rPr>
              <a:t>Kuvia reissulta</a:t>
            </a:r>
          </a:p>
        </p:txBody>
      </p:sp>
      <p:pic>
        <p:nvPicPr>
          <p:cNvPr id="4" name="Sisällön paikkamerkki 3" descr="Kuva, joka sisältää kohteen taivas, pilvi, piha-, kaupunki&#10;&#10;Tekoälyllä luotu sisältö saattaa olla virheellistä.">
            <a:extLst>
              <a:ext uri="{FF2B5EF4-FFF2-40B4-BE49-F238E27FC236}">
                <a16:creationId xmlns:a16="http://schemas.microsoft.com/office/drawing/2014/main" id="{FA975D49-25D1-1683-AD91-2E38F1135FD8}"/>
              </a:ext>
            </a:extLst>
          </p:cNvPr>
          <p:cNvPicPr>
            <a:picLocks noGrp="1" noChangeAspect="1"/>
          </p:cNvPicPr>
          <p:nvPr>
            <p:ph idx="1"/>
          </p:nvPr>
        </p:nvPicPr>
        <p:blipFill>
          <a:blip r:embed="rId2"/>
          <a:srcRect r="2454" b="1"/>
          <a:stretch>
            <a:fillRect/>
          </a:stretch>
        </p:blipFill>
        <p:spPr>
          <a:xfrm rot="5400000">
            <a:off x="-458208" y="458207"/>
            <a:ext cx="3964675" cy="3048260"/>
          </a:xfrm>
          <a:prstGeom prst="rect">
            <a:avLst/>
          </a:prstGeom>
        </p:spPr>
      </p:pic>
      <p:pic>
        <p:nvPicPr>
          <p:cNvPr id="6" name="Kuva 5" descr="Kuva, joka sisältää kohteen taivas, rakennus, piha-, Kerrostalo&#10;&#10;Tekoälyllä luotu sisältö saattaa olla virheellistä.">
            <a:extLst>
              <a:ext uri="{FF2B5EF4-FFF2-40B4-BE49-F238E27FC236}">
                <a16:creationId xmlns:a16="http://schemas.microsoft.com/office/drawing/2014/main" id="{11381D46-87F3-294C-CCB2-513F8E6E02F2}"/>
              </a:ext>
            </a:extLst>
          </p:cNvPr>
          <p:cNvPicPr>
            <a:picLocks noChangeAspect="1"/>
          </p:cNvPicPr>
          <p:nvPr/>
        </p:nvPicPr>
        <p:blipFill>
          <a:blip r:embed="rId3"/>
          <a:srcRect r="2798" b="2"/>
          <a:stretch>
            <a:fillRect/>
          </a:stretch>
        </p:blipFill>
        <p:spPr>
          <a:xfrm rot="5400000">
            <a:off x="2595445" y="452814"/>
            <a:ext cx="3964675" cy="3059047"/>
          </a:xfrm>
          <a:prstGeom prst="rect">
            <a:avLst/>
          </a:prstGeom>
        </p:spPr>
      </p:pic>
      <p:pic>
        <p:nvPicPr>
          <p:cNvPr id="5" name="Kuva 4" descr="Kuva, joka sisältää kohteen piha-, rakennus, puu, taivas&#10;&#10;Tekoälyllä luotu sisältö saattaa olla virheellistä.">
            <a:extLst>
              <a:ext uri="{FF2B5EF4-FFF2-40B4-BE49-F238E27FC236}">
                <a16:creationId xmlns:a16="http://schemas.microsoft.com/office/drawing/2014/main" id="{863AE51B-8B5C-932A-FBE5-CD4F572B3855}"/>
              </a:ext>
            </a:extLst>
          </p:cNvPr>
          <p:cNvPicPr>
            <a:picLocks noChangeAspect="1"/>
          </p:cNvPicPr>
          <p:nvPr/>
        </p:nvPicPr>
        <p:blipFill>
          <a:blip r:embed="rId4"/>
          <a:srcRect r="2213" b="-1"/>
          <a:stretch>
            <a:fillRect/>
          </a:stretch>
        </p:blipFill>
        <p:spPr>
          <a:xfrm rot="5400000">
            <a:off x="5640993" y="461925"/>
            <a:ext cx="3964675" cy="3040825"/>
          </a:xfrm>
          <a:prstGeom prst="rect">
            <a:avLst/>
          </a:prstGeom>
        </p:spPr>
      </p:pic>
      <p:pic>
        <p:nvPicPr>
          <p:cNvPr id="7" name="Kuva 6" descr="Kuva, joka sisältää kohteen piha-, taivas, rakennus, puu&#10;&#10;Tekoälyllä luotu sisältö saattaa olla virheellistä.">
            <a:extLst>
              <a:ext uri="{FF2B5EF4-FFF2-40B4-BE49-F238E27FC236}">
                <a16:creationId xmlns:a16="http://schemas.microsoft.com/office/drawing/2014/main" id="{DFD25960-9091-29F5-B86E-61186FDE4D20}"/>
              </a:ext>
            </a:extLst>
          </p:cNvPr>
          <p:cNvPicPr>
            <a:picLocks noChangeAspect="1"/>
          </p:cNvPicPr>
          <p:nvPr/>
        </p:nvPicPr>
        <p:blipFill>
          <a:blip r:embed="rId5"/>
          <a:srcRect r="2655" b="-2"/>
          <a:stretch>
            <a:fillRect/>
          </a:stretch>
        </p:blipFill>
        <p:spPr>
          <a:xfrm rot="5400000">
            <a:off x="8688735" y="455008"/>
            <a:ext cx="3964675" cy="3054659"/>
          </a:xfrm>
          <a:prstGeom prst="rect">
            <a:avLst/>
          </a:prstGeom>
        </p:spPr>
      </p:pic>
      <p:grpSp>
        <p:nvGrpSpPr>
          <p:cNvPr id="12" name="Group 11">
            <a:extLst>
              <a:ext uri="{FF2B5EF4-FFF2-40B4-BE49-F238E27FC236}">
                <a16:creationId xmlns:a16="http://schemas.microsoft.com/office/drawing/2014/main" id="{5F24D7FD-FFCD-2D66-1EC4-D851266C77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3859260"/>
            <a:ext cx="12207200" cy="123363"/>
            <a:chOff x="-5025" y="6737718"/>
            <a:chExt cx="12207200" cy="123363"/>
          </a:xfrm>
        </p:grpSpPr>
        <p:sp>
          <p:nvSpPr>
            <p:cNvPr id="13" name="Rectangle 12">
              <a:extLst>
                <a:ext uri="{FF2B5EF4-FFF2-40B4-BE49-F238E27FC236}">
                  <a16:creationId xmlns:a16="http://schemas.microsoft.com/office/drawing/2014/main" id="{2E6A7CEE-0537-81A7-5EF9-556688005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0095BF0-2C26-C3B2-4CA8-A8F105B9F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60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3338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Ruoka taulukossa">
            <a:extLst>
              <a:ext uri="{FF2B5EF4-FFF2-40B4-BE49-F238E27FC236}">
                <a16:creationId xmlns:a16="http://schemas.microsoft.com/office/drawing/2014/main" id="{8FEF1264-FBE6-407F-9A13-BBDFC31C77FA}"/>
              </a:ext>
            </a:extLst>
          </p:cNvPr>
          <p:cNvPicPr>
            <a:picLocks noChangeAspect="1"/>
          </p:cNvPicPr>
          <p:nvPr/>
        </p:nvPicPr>
        <p:blipFill>
          <a:blip r:embed="rId2">
            <a:alphaModFix amt="60000"/>
          </a:blip>
          <a:srcRect t="9517" r="-2" b="6209"/>
          <a:stretch>
            <a:fillRect/>
          </a:stretch>
        </p:blipFill>
        <p:spPr>
          <a:xfrm>
            <a:off x="-1" y="10"/>
            <a:ext cx="12192001" cy="6857990"/>
          </a:xfrm>
          <a:prstGeom prst="rect">
            <a:avLst/>
          </a:prstGeom>
        </p:spPr>
      </p:pic>
      <p:sp>
        <p:nvSpPr>
          <p:cNvPr id="2" name="Otsikko 1">
            <a:extLst>
              <a:ext uri="{FF2B5EF4-FFF2-40B4-BE49-F238E27FC236}">
                <a16:creationId xmlns:a16="http://schemas.microsoft.com/office/drawing/2014/main" id="{040FD580-443F-5C23-B41C-4A5CD900E524}"/>
              </a:ext>
            </a:extLst>
          </p:cNvPr>
          <p:cNvSpPr>
            <a:spLocks noGrp="1"/>
          </p:cNvSpPr>
          <p:nvPr>
            <p:ph type="title"/>
          </p:nvPr>
        </p:nvSpPr>
        <p:spPr>
          <a:xfrm>
            <a:off x="838200" y="914402"/>
            <a:ext cx="10515600" cy="2985923"/>
          </a:xfrm>
        </p:spPr>
        <p:txBody>
          <a:bodyPr vert="horz" lIns="91440" tIns="45720" rIns="91440" bIns="45720" rtlCol="0" anchor="b">
            <a:normAutofit/>
          </a:bodyPr>
          <a:lstStyle/>
          <a:p>
            <a:pPr algn="ctr"/>
            <a:r>
              <a:rPr lang="en-US" sz="5200" dirty="0">
                <a:solidFill>
                  <a:srgbClr val="FFFFFF"/>
                </a:solidFill>
              </a:rPr>
              <a:t>                                   iso </a:t>
            </a:r>
            <a:r>
              <a:rPr lang="en-US" sz="5200" dirty="0" err="1">
                <a:solidFill>
                  <a:srgbClr val="FFFFFF"/>
                </a:solidFill>
              </a:rPr>
              <a:t>kiitos</a:t>
            </a:r>
            <a:r>
              <a:rPr lang="en-US" sz="5200" dirty="0">
                <a:solidFill>
                  <a:srgbClr val="FFFFFF"/>
                </a:solidFill>
              </a:rPr>
              <a:t> </a:t>
            </a:r>
            <a:r>
              <a:rPr lang="en-US" sz="5200" dirty="0" err="1">
                <a:solidFill>
                  <a:srgbClr val="FFFFFF"/>
                </a:solidFill>
              </a:rPr>
              <a:t>Keuda</a:t>
            </a:r>
            <a:endParaRPr lang="en-US" sz="5200">
              <a:solidFill>
                <a:srgbClr val="FFFFFF"/>
              </a:solidFill>
            </a:endParaRPr>
          </a:p>
        </p:txBody>
      </p:sp>
    </p:spTree>
    <p:extLst>
      <p:ext uri="{BB962C8B-B14F-4D97-AF65-F5344CB8AC3E}">
        <p14:creationId xmlns:p14="http://schemas.microsoft.com/office/powerpoint/2010/main" val="134049081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3471b6be21a51ce547119856d9a5b2a2">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dbdc1f6173d615387dc0572126385982"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6be92a1-9c2e-45bd-bc7a-77e2bc8acba2" xsi:nil="true"/>
    <lcf76f155ced4ddcb4097134ff3c332f xmlns="99c4edd6-4692-4bdc-b7c2-f7fdb8cf04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B936826-5468-41E6-8F5A-077D713E184C}"/>
</file>

<file path=customXml/itemProps2.xml><?xml version="1.0" encoding="utf-8"?>
<ds:datastoreItem xmlns:ds="http://schemas.openxmlformats.org/officeDocument/2006/customXml" ds:itemID="{CAE49418-75CB-4658-A943-85B41131A96E}"/>
</file>

<file path=customXml/itemProps3.xml><?xml version="1.0" encoding="utf-8"?>
<ds:datastoreItem xmlns:ds="http://schemas.openxmlformats.org/officeDocument/2006/customXml" ds:itemID="{5B9DA151-6A84-4E07-90F3-B2DDDFC94FFF}"/>
</file>

<file path=docProps/app.xml><?xml version="1.0" encoding="utf-8"?>
<Properties xmlns="http://schemas.openxmlformats.org/officeDocument/2006/extended-properties" xmlns:vt="http://schemas.openxmlformats.org/officeDocument/2006/docPropsVTypes">
  <TotalTime>170</TotalTime>
  <Words>456</Words>
  <Application>Microsoft Office PowerPoint</Application>
  <PresentationFormat>Laajakuva</PresentationFormat>
  <Paragraphs>23</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Arial</vt:lpstr>
      <vt:lpstr>Calibri</vt:lpstr>
      <vt:lpstr>Office-teema</vt:lpstr>
      <vt:lpstr>Matkaraportti </vt:lpstr>
      <vt:lpstr>Saapuminen Zaragozaan</vt:lpstr>
      <vt:lpstr>Asuminen Zaragozassa</vt:lpstr>
      <vt:lpstr>Työharjoittelupaikkani </vt:lpstr>
      <vt:lpstr>Vapaa aikani Zaragozassa </vt:lpstr>
      <vt:lpstr>Reissun Kohokohta</vt:lpstr>
      <vt:lpstr>Oppiminen</vt:lpstr>
      <vt:lpstr>Mietteet kv jaksosta </vt:lpstr>
      <vt:lpstr>Kuvia reissulta</vt:lpstr>
      <vt:lpstr>                                   iso kiitos Keuda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Iina Siren</dc:creator>
  <cp:lastModifiedBy>Iina Siren</cp:lastModifiedBy>
  <cp:revision>379</cp:revision>
  <dcterms:created xsi:type="dcterms:W3CDTF">2025-11-16T20:32:57Z</dcterms:created>
  <dcterms:modified xsi:type="dcterms:W3CDTF">2025-11-19T08:12:03Z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ies>
</file>