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AADF1AB1-52A5-4515-90AE-D24EAE00F53F}"/>
    <pc:docChg chg="custSel delSld modSld">
      <pc:chgData name="Iina Siren" userId="e906d0e6-4822-4236-a6c8-a621ffa670de" providerId="ADAL" clId="{AADF1AB1-52A5-4515-90AE-D24EAE00F53F}" dt="2025-03-06T08:09:12.777" v="12" actId="47"/>
      <pc:docMkLst>
        <pc:docMk/>
      </pc:docMkLst>
      <pc:sldChg chg="modSp mod">
        <pc:chgData name="Iina Siren" userId="e906d0e6-4822-4236-a6c8-a621ffa670de" providerId="ADAL" clId="{AADF1AB1-52A5-4515-90AE-D24EAE00F53F}" dt="2025-03-06T08:09:06.932" v="0" actId="27636"/>
        <pc:sldMkLst>
          <pc:docMk/>
          <pc:sldMk cId="0" sldId="263"/>
        </pc:sldMkLst>
        <pc:spChg chg="mod">
          <ac:chgData name="Iina Siren" userId="e906d0e6-4822-4236-a6c8-a621ffa670de" providerId="ADAL" clId="{AADF1AB1-52A5-4515-90AE-D24EAE00F53F}" dt="2025-03-06T08:09:06.932" v="0" actId="27636"/>
          <ac:spMkLst>
            <pc:docMk/>
            <pc:sldMk cId="0" sldId="263"/>
            <ac:spMk id="184" creationId="{00000000-0000-0000-0000-000000000000}"/>
          </ac:spMkLst>
        </pc:spChg>
      </pc:sldChg>
      <pc:sldChg chg="modSp mod">
        <pc:chgData name="Iina Siren" userId="e906d0e6-4822-4236-a6c8-a621ffa670de" providerId="ADAL" clId="{AADF1AB1-52A5-4515-90AE-D24EAE00F53F}" dt="2025-03-06T08:09:06.949" v="1" actId="27636"/>
        <pc:sldMkLst>
          <pc:docMk/>
          <pc:sldMk cId="0" sldId="266"/>
        </pc:sldMkLst>
        <pc:spChg chg="mod">
          <ac:chgData name="Iina Siren" userId="e906d0e6-4822-4236-a6c8-a621ffa670de" providerId="ADAL" clId="{AADF1AB1-52A5-4515-90AE-D24EAE00F53F}" dt="2025-03-06T08:09:06.949" v="1" actId="27636"/>
          <ac:spMkLst>
            <pc:docMk/>
            <pc:sldMk cId="0" sldId="266"/>
            <ac:spMk id="218" creationId="{00000000-0000-0000-0000-000000000000}"/>
          </ac:spMkLst>
        </pc:spChg>
      </pc:sldChg>
      <pc:sldChg chg="modSp mod">
        <pc:chgData name="Iina Siren" userId="e906d0e6-4822-4236-a6c8-a621ffa670de" providerId="ADAL" clId="{AADF1AB1-52A5-4515-90AE-D24EAE00F53F}" dt="2025-03-06T08:09:06.956" v="2" actId="27636"/>
        <pc:sldMkLst>
          <pc:docMk/>
          <pc:sldMk cId="0" sldId="267"/>
        </pc:sldMkLst>
        <pc:spChg chg="mod">
          <ac:chgData name="Iina Siren" userId="e906d0e6-4822-4236-a6c8-a621ffa670de" providerId="ADAL" clId="{AADF1AB1-52A5-4515-90AE-D24EAE00F53F}" dt="2025-03-06T08:09:06.956" v="2" actId="27636"/>
          <ac:spMkLst>
            <pc:docMk/>
            <pc:sldMk cId="0" sldId="267"/>
            <ac:spMk id="232" creationId="{00000000-0000-0000-0000-000000000000}"/>
          </ac:spMkLst>
        </pc:spChg>
      </pc:sldChg>
      <pc:sldChg chg="modSp mod">
        <pc:chgData name="Iina Siren" userId="e906d0e6-4822-4236-a6c8-a621ffa670de" providerId="ADAL" clId="{AADF1AB1-52A5-4515-90AE-D24EAE00F53F}" dt="2025-03-06T08:09:06.964" v="3" actId="27636"/>
        <pc:sldMkLst>
          <pc:docMk/>
          <pc:sldMk cId="0" sldId="270"/>
        </pc:sldMkLst>
        <pc:spChg chg="mod">
          <ac:chgData name="Iina Siren" userId="e906d0e6-4822-4236-a6c8-a621ffa670de" providerId="ADAL" clId="{AADF1AB1-52A5-4515-90AE-D24EAE00F53F}" dt="2025-03-06T08:09:06.964" v="3" actId="27636"/>
          <ac:spMkLst>
            <pc:docMk/>
            <pc:sldMk cId="0" sldId="270"/>
            <ac:spMk id="263" creationId="{00000000-0000-0000-0000-000000000000}"/>
          </ac:spMkLst>
        </pc:spChg>
      </pc:sldChg>
      <pc:sldChg chg="del">
        <pc:chgData name="Iina Siren" userId="e906d0e6-4822-4236-a6c8-a621ffa670de" providerId="ADAL" clId="{AADF1AB1-52A5-4515-90AE-D24EAE00F53F}" dt="2025-03-06T08:09:12.777" v="12" actId="47"/>
        <pc:sldMkLst>
          <pc:docMk/>
          <pc:sldMk cId="0" sldId="273"/>
        </pc:sldMkLst>
      </pc:sldChg>
      <pc:sldChg chg="del">
        <pc:chgData name="Iina Siren" userId="e906d0e6-4822-4236-a6c8-a621ffa670de" providerId="ADAL" clId="{AADF1AB1-52A5-4515-90AE-D24EAE00F53F}" dt="2025-03-06T08:09:12.280" v="11" actId="47"/>
        <pc:sldMkLst>
          <pc:docMk/>
          <pc:sldMk cId="0" sldId="274"/>
        </pc:sldMkLst>
      </pc:sldChg>
      <pc:sldChg chg="del">
        <pc:chgData name="Iina Siren" userId="e906d0e6-4822-4236-a6c8-a621ffa670de" providerId="ADAL" clId="{AADF1AB1-52A5-4515-90AE-D24EAE00F53F}" dt="2025-03-06T08:09:11.880" v="10" actId="47"/>
        <pc:sldMkLst>
          <pc:docMk/>
          <pc:sldMk cId="0" sldId="275"/>
        </pc:sldMkLst>
      </pc:sldChg>
      <pc:sldChg chg="del">
        <pc:chgData name="Iina Siren" userId="e906d0e6-4822-4236-a6c8-a621ffa670de" providerId="ADAL" clId="{AADF1AB1-52A5-4515-90AE-D24EAE00F53F}" dt="2025-03-06T08:09:11.388" v="9" actId="47"/>
        <pc:sldMkLst>
          <pc:docMk/>
          <pc:sldMk cId="0" sldId="276"/>
        </pc:sldMkLst>
      </pc:sldChg>
      <pc:sldChg chg="del">
        <pc:chgData name="Iina Siren" userId="e906d0e6-4822-4236-a6c8-a621ffa670de" providerId="ADAL" clId="{AADF1AB1-52A5-4515-90AE-D24EAE00F53F}" dt="2025-03-06T08:09:10.840" v="8" actId="47"/>
        <pc:sldMkLst>
          <pc:docMk/>
          <pc:sldMk cId="0" sldId="277"/>
        </pc:sldMkLst>
      </pc:sldChg>
      <pc:sldChg chg="del">
        <pc:chgData name="Iina Siren" userId="e906d0e6-4822-4236-a6c8-a621ffa670de" providerId="ADAL" clId="{AADF1AB1-52A5-4515-90AE-D24EAE00F53F}" dt="2025-03-06T08:09:10.494" v="7" actId="47"/>
        <pc:sldMkLst>
          <pc:docMk/>
          <pc:sldMk cId="0" sldId="278"/>
        </pc:sldMkLst>
      </pc:sldChg>
      <pc:sldChg chg="del">
        <pc:chgData name="Iina Siren" userId="e906d0e6-4822-4236-a6c8-a621ffa670de" providerId="ADAL" clId="{AADF1AB1-52A5-4515-90AE-D24EAE00F53F}" dt="2025-03-06T08:09:10.128" v="6" actId="47"/>
        <pc:sldMkLst>
          <pc:docMk/>
          <pc:sldMk cId="0" sldId="279"/>
        </pc:sldMkLst>
      </pc:sldChg>
      <pc:sldChg chg="del">
        <pc:chgData name="Iina Siren" userId="e906d0e6-4822-4236-a6c8-a621ffa670de" providerId="ADAL" clId="{AADF1AB1-52A5-4515-90AE-D24EAE00F53F}" dt="2025-03-06T08:09:09.702" v="5" actId="47"/>
        <pc:sldMkLst>
          <pc:docMk/>
          <pc:sldMk cId="0" sldId="280"/>
        </pc:sldMkLst>
      </pc:sldChg>
      <pc:sldChg chg="del">
        <pc:chgData name="Iina Siren" userId="e906d0e6-4822-4236-a6c8-a621ffa670de" providerId="ADAL" clId="{AADF1AB1-52A5-4515-90AE-D24EAE00F53F}" dt="2025-03-06T08:09:08.943" v="4" actId="47"/>
        <pc:sldMkLst>
          <pc:docMk/>
          <pc:sldMk cId="0" sldId="281"/>
        </pc:sldMkLst>
      </pc:sldChg>
      <pc:sldMasterChg chg="delSldLayout">
        <pc:chgData name="Iina Siren" userId="e906d0e6-4822-4236-a6c8-a621ffa670de" providerId="ADAL" clId="{AADF1AB1-52A5-4515-90AE-D24EAE00F53F}" dt="2025-03-06T08:09:12.280" v="11" actId="47"/>
        <pc:sldMasterMkLst>
          <pc:docMk/>
          <pc:sldMasterMk cId="0" sldId="2147483662"/>
        </pc:sldMasterMkLst>
        <pc:sldLayoutChg chg="del">
          <pc:chgData name="Iina Siren" userId="e906d0e6-4822-4236-a6c8-a621ffa670de" providerId="ADAL" clId="{AADF1AB1-52A5-4515-90AE-D24EAE00F53F}" dt="2025-03-06T08:09:12.280" v="11" actId="47"/>
          <pc:sldLayoutMkLst>
            <pc:docMk/>
            <pc:sldMasterMk cId="0" sldId="2147483662"/>
            <pc:sldLayoutMk cId="0" sldId="2147483650"/>
          </pc:sldLayoutMkLst>
        </pc:sldLayoutChg>
        <pc:sldLayoutChg chg="del">
          <pc:chgData name="Iina Siren" userId="e906d0e6-4822-4236-a6c8-a621ffa670de" providerId="ADAL" clId="{AADF1AB1-52A5-4515-90AE-D24EAE00F53F}" dt="2025-03-06T08:09:11.388" v="9" actId="47"/>
          <pc:sldLayoutMkLst>
            <pc:docMk/>
            <pc:sldMasterMk cId="0" sldId="2147483662"/>
            <pc:sldLayoutMk cId="0" sldId="2147483651"/>
          </pc:sldLayoutMkLst>
        </pc:sldLayoutChg>
        <pc:sldLayoutChg chg="del">
          <pc:chgData name="Iina Siren" userId="e906d0e6-4822-4236-a6c8-a621ffa670de" providerId="ADAL" clId="{AADF1AB1-52A5-4515-90AE-D24EAE00F53F}" dt="2025-03-06T08:09:10.840" v="8" actId="47"/>
          <pc:sldLayoutMkLst>
            <pc:docMk/>
            <pc:sldMasterMk cId="0" sldId="2147483662"/>
            <pc:sldLayoutMk cId="0" sldId="214748365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i-FI"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7944e30fc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7944e30fc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g27944e30fc6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7944e30fc6_0_2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7944e30fc6_0_2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g27944e30fc6_0_25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7944e30fc6_0_2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7944e30fc6_0_2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g27944e30fc6_0_2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7944e30fc6_0_2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7944e30fc6_0_2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g27944e30fc6_0_2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7944e30fc6_0_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7944e30fc6_0_28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g27944e30fc6_0_28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7944e30fc6_0_2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7944e30fc6_0_2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27944e30fc6_0_2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7944e30fc6_0_2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7944e30fc6_0_29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g27944e30fc6_0_29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7944e30fc6_0_3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7944e30fc6_0_3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g27944e30fc6_0_30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7944e30fc6_0_3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7944e30fc6_0_3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g27944e30fc6_0_3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7944e30fc6_0_3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7944e30fc6_0_3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g27944e30fc6_0_3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7aa2552992_1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7aa2552992_1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g27aa2552992_1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7aa2552992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7aa2552992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g27aa2552992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7aa2552992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7aa2552992_1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g27aa2552992_1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7aa2552992_1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27aa2552992_1_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g27aa2552992_1_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7aa2552992_1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27aa2552992_1_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g27aa2552992_1_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7ab0b133d2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7ab0b133d2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g27ab0b133d2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dia" type="title">
  <p:cSld name="TITLE">
    <p:spTree>
      <p:nvGrpSpPr>
        <p:cNvPr id="1" name="Shape 16"/>
        <p:cNvGrpSpPr/>
        <p:nvPr/>
      </p:nvGrpSpPr>
      <p:grpSpPr>
        <a:xfrm>
          <a:off x="0" y="0"/>
          <a:ext cx="0" cy="0"/>
          <a:chOff x="0" y="0"/>
          <a:chExt cx="0" cy="0"/>
        </a:xfrm>
      </p:grpSpPr>
      <p:pic>
        <p:nvPicPr>
          <p:cNvPr id="17" name="Google Shape;17;p2"/>
          <p:cNvPicPr preferRelativeResize="0"/>
          <p:nvPr/>
        </p:nvPicPr>
        <p:blipFill rotWithShape="1">
          <a:blip r:embed="rId2">
            <a:alphaModFix/>
          </a:blip>
          <a:srcRect b="13337"/>
          <a:stretch/>
        </p:blipFill>
        <p:spPr>
          <a:xfrm>
            <a:off x="1905" y="0"/>
            <a:ext cx="12190095" cy="5943600"/>
          </a:xfrm>
          <a:prstGeom prst="rect">
            <a:avLst/>
          </a:prstGeom>
          <a:noFill/>
          <a:ln>
            <a:noFill/>
          </a:ln>
        </p:spPr>
      </p:pic>
      <p:sp>
        <p:nvSpPr>
          <p:cNvPr id="18" name="Google Shape;18;p2"/>
          <p:cNvSpPr txBox="1">
            <a:spLocks noGrp="1"/>
          </p:cNvSpPr>
          <p:nvPr>
            <p:ph type="ctrTitle"/>
          </p:nvPr>
        </p:nvSpPr>
        <p:spPr>
          <a:xfrm>
            <a:off x="838200" y="1693863"/>
            <a:ext cx="105744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Arial"/>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838199" y="4173538"/>
            <a:ext cx="10574400" cy="11223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20" name="Google Shape;20;p2"/>
          <p:cNvSpPr txBox="1">
            <a:spLocks noGrp="1"/>
          </p:cNvSpPr>
          <p:nvPr>
            <p:ph type="dt" idx="10"/>
          </p:nvPr>
        </p:nvSpPr>
        <p:spPr>
          <a:xfrm>
            <a:off x="1595886" y="6356351"/>
            <a:ext cx="1985400" cy="3276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 name="Google Shape;22;p2"/>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r>
              <a:rPr lang="fi-FI"/>
              <a:t>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4_Otsikko ja sisältö" type="obj">
  <p:cSld name="OBJECT">
    <p:spTree>
      <p:nvGrpSpPr>
        <p:cNvPr id="1" name="Shape 23"/>
        <p:cNvGrpSpPr/>
        <p:nvPr/>
      </p:nvGrpSpPr>
      <p:grpSpPr>
        <a:xfrm>
          <a:off x="0" y="0"/>
          <a:ext cx="0" cy="0"/>
          <a:chOff x="0" y="0"/>
          <a:chExt cx="0" cy="0"/>
        </a:xfrm>
      </p:grpSpPr>
      <p:pic>
        <p:nvPicPr>
          <p:cNvPr id="24" name="Google Shape;24;p3"/>
          <p:cNvPicPr preferRelativeResize="0"/>
          <p:nvPr/>
        </p:nvPicPr>
        <p:blipFill rotWithShape="1">
          <a:blip r:embed="rId2">
            <a:alphaModFix/>
          </a:blip>
          <a:srcRect/>
          <a:stretch/>
        </p:blipFill>
        <p:spPr>
          <a:xfrm>
            <a:off x="10092906" y="103755"/>
            <a:ext cx="1979760" cy="2043894"/>
          </a:xfrm>
          <a:prstGeom prst="rect">
            <a:avLst/>
          </a:prstGeom>
          <a:noFill/>
          <a:ln>
            <a:noFill/>
          </a:ln>
        </p:spPr>
      </p:pic>
      <p:sp>
        <p:nvSpPr>
          <p:cNvPr id="25" name="Google Shape;25;p3"/>
          <p:cNvSpPr txBox="1">
            <a:spLocks noGrp="1"/>
          </p:cNvSpPr>
          <p:nvPr>
            <p:ph type="title"/>
          </p:nvPr>
        </p:nvSpPr>
        <p:spPr>
          <a:xfrm>
            <a:off x="838200" y="560717"/>
            <a:ext cx="10514100" cy="1130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 name="Google Shape;26;p3"/>
          <p:cNvSpPr txBox="1">
            <a:spLocks noGrp="1"/>
          </p:cNvSpPr>
          <p:nvPr>
            <p:ph type="body" idx="1"/>
          </p:nvPr>
        </p:nvSpPr>
        <p:spPr>
          <a:xfrm>
            <a:off x="838200" y="1825625"/>
            <a:ext cx="10515600" cy="4109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7" name="Google Shape;27;p3"/>
          <p:cNvSpPr txBox="1">
            <a:spLocks noGrp="1"/>
          </p:cNvSpPr>
          <p:nvPr>
            <p:ph type="dt" idx="10"/>
          </p:nvPr>
        </p:nvSpPr>
        <p:spPr>
          <a:xfrm>
            <a:off x="1597324" y="6151426"/>
            <a:ext cx="1465200" cy="532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 name="Google Shape;28;p3"/>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9" name="Google Shape;29;p3"/>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_Otsikko ja sisältö">
  <p:cSld name="3_Otsikko ja sisältö">
    <p:spTree>
      <p:nvGrpSpPr>
        <p:cNvPr id="1" name="Shape 52"/>
        <p:cNvGrpSpPr/>
        <p:nvPr/>
      </p:nvGrpSpPr>
      <p:grpSpPr>
        <a:xfrm>
          <a:off x="0" y="0"/>
          <a:ext cx="0" cy="0"/>
          <a:chOff x="0" y="0"/>
          <a:chExt cx="0" cy="0"/>
        </a:xfrm>
      </p:grpSpPr>
      <p:pic>
        <p:nvPicPr>
          <p:cNvPr id="53" name="Google Shape;53;p7"/>
          <p:cNvPicPr preferRelativeResize="0"/>
          <p:nvPr/>
        </p:nvPicPr>
        <p:blipFill rotWithShape="1">
          <a:blip r:embed="rId2">
            <a:alphaModFix/>
          </a:blip>
          <a:srcRect l="6140" t="10714" r="52674" b="15950"/>
          <a:stretch/>
        </p:blipFill>
        <p:spPr>
          <a:xfrm rot="10800000">
            <a:off x="-1806179" y="5055245"/>
            <a:ext cx="3572700" cy="3578700"/>
          </a:xfrm>
          <a:prstGeom prst="ellipse">
            <a:avLst/>
          </a:prstGeom>
          <a:noFill/>
          <a:ln>
            <a:noFill/>
          </a:ln>
        </p:spPr>
      </p:pic>
      <p:sp>
        <p:nvSpPr>
          <p:cNvPr id="54" name="Google Shape;54;p7"/>
          <p:cNvSpPr txBox="1">
            <a:spLocks noGrp="1"/>
          </p:cNvSpPr>
          <p:nvPr>
            <p:ph type="title"/>
          </p:nvPr>
        </p:nvSpPr>
        <p:spPr>
          <a:xfrm>
            <a:off x="838200" y="560717"/>
            <a:ext cx="10515600" cy="1130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5" name="Google Shape;55;p7"/>
          <p:cNvSpPr txBox="1">
            <a:spLocks noGrp="1"/>
          </p:cNvSpPr>
          <p:nvPr>
            <p:ph type="body" idx="1"/>
          </p:nvPr>
        </p:nvSpPr>
        <p:spPr>
          <a:xfrm>
            <a:off x="838200" y="1825625"/>
            <a:ext cx="10515600" cy="4109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6" name="Google Shape;56;p7"/>
          <p:cNvSpPr txBox="1">
            <a:spLocks noGrp="1"/>
          </p:cNvSpPr>
          <p:nvPr>
            <p:ph type="dt" idx="10"/>
          </p:nvPr>
        </p:nvSpPr>
        <p:spPr>
          <a:xfrm>
            <a:off x="1597324" y="6151426"/>
            <a:ext cx="1465200" cy="532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7" name="Google Shape;57;p7"/>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8" name="Google Shape;58;p7"/>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Otsikkodia">
  <p:cSld name="2_Otsikkodia">
    <p:spTree>
      <p:nvGrpSpPr>
        <p:cNvPr id="1" name="Shape 59"/>
        <p:cNvGrpSpPr/>
        <p:nvPr/>
      </p:nvGrpSpPr>
      <p:grpSpPr>
        <a:xfrm>
          <a:off x="0" y="0"/>
          <a:ext cx="0" cy="0"/>
          <a:chOff x="0" y="0"/>
          <a:chExt cx="0" cy="0"/>
        </a:xfrm>
      </p:grpSpPr>
      <p:sp>
        <p:nvSpPr>
          <p:cNvPr id="60" name="Google Shape;60;p8"/>
          <p:cNvSpPr>
            <a:spLocks noGrp="1"/>
          </p:cNvSpPr>
          <p:nvPr>
            <p:ph type="pic" idx="2"/>
          </p:nvPr>
        </p:nvSpPr>
        <p:spPr>
          <a:xfrm>
            <a:off x="7639051" y="1066801"/>
            <a:ext cx="4383000" cy="4383000"/>
          </a:xfrm>
          <a:prstGeom prst="ellipse">
            <a:avLst/>
          </a:prstGeom>
          <a:noFill/>
          <a:ln>
            <a:noFill/>
          </a:ln>
        </p:spPr>
      </p:sp>
      <p:sp>
        <p:nvSpPr>
          <p:cNvPr id="61" name="Google Shape;61;p8"/>
          <p:cNvSpPr txBox="1">
            <a:spLocks noGrp="1"/>
          </p:cNvSpPr>
          <p:nvPr>
            <p:ph type="ctrTitle"/>
          </p:nvPr>
        </p:nvSpPr>
        <p:spPr>
          <a:xfrm>
            <a:off x="838200" y="1228725"/>
            <a:ext cx="6801000" cy="2852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Arial"/>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2" name="Google Shape;62;p8"/>
          <p:cNvSpPr txBox="1">
            <a:spLocks noGrp="1"/>
          </p:cNvSpPr>
          <p:nvPr>
            <p:ph type="subTitle" idx="1"/>
          </p:nvPr>
        </p:nvSpPr>
        <p:spPr>
          <a:xfrm>
            <a:off x="838200" y="4173538"/>
            <a:ext cx="6801000" cy="11223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63" name="Google Shape;63;p8"/>
          <p:cNvSpPr txBox="1">
            <a:spLocks noGrp="1"/>
          </p:cNvSpPr>
          <p:nvPr>
            <p:ph type="dt" idx="10"/>
          </p:nvPr>
        </p:nvSpPr>
        <p:spPr>
          <a:xfrm>
            <a:off x="1595886" y="6356351"/>
            <a:ext cx="1985400" cy="3276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p8"/>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p8"/>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r>
              <a:rPr lang="fi-FI"/>
              <a:t>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tsikko ja sisältö">
  <p:cSld name="Otsikko ja sisältö">
    <p:spTree>
      <p:nvGrpSpPr>
        <p:cNvPr id="1" name="Shape 66"/>
        <p:cNvGrpSpPr/>
        <p:nvPr/>
      </p:nvGrpSpPr>
      <p:grpSpPr>
        <a:xfrm>
          <a:off x="0" y="0"/>
          <a:ext cx="0" cy="0"/>
          <a:chOff x="0" y="0"/>
          <a:chExt cx="0" cy="0"/>
        </a:xfrm>
      </p:grpSpPr>
      <p:pic>
        <p:nvPicPr>
          <p:cNvPr id="67" name="Google Shape;67;p9"/>
          <p:cNvPicPr preferRelativeResize="0"/>
          <p:nvPr/>
        </p:nvPicPr>
        <p:blipFill rotWithShape="1">
          <a:blip r:embed="rId2">
            <a:alphaModFix/>
          </a:blip>
          <a:srcRect l="6140" t="10714" r="52674" b="15950"/>
          <a:stretch/>
        </p:blipFill>
        <p:spPr>
          <a:xfrm rot="10800000">
            <a:off x="-1806179" y="-1739331"/>
            <a:ext cx="3572700" cy="3578700"/>
          </a:xfrm>
          <a:prstGeom prst="ellipse">
            <a:avLst/>
          </a:prstGeom>
          <a:noFill/>
          <a:ln>
            <a:noFill/>
          </a:ln>
        </p:spPr>
      </p:pic>
      <p:sp>
        <p:nvSpPr>
          <p:cNvPr id="68" name="Google Shape;68;p9"/>
          <p:cNvSpPr txBox="1">
            <a:spLocks noGrp="1"/>
          </p:cNvSpPr>
          <p:nvPr>
            <p:ph type="title"/>
          </p:nvPr>
        </p:nvSpPr>
        <p:spPr>
          <a:xfrm>
            <a:off x="1776046" y="560717"/>
            <a:ext cx="9577800" cy="1130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9" name="Google Shape;69;p9"/>
          <p:cNvSpPr txBox="1">
            <a:spLocks noGrp="1"/>
          </p:cNvSpPr>
          <p:nvPr>
            <p:ph type="body" idx="1"/>
          </p:nvPr>
        </p:nvSpPr>
        <p:spPr>
          <a:xfrm>
            <a:off x="838200" y="1825625"/>
            <a:ext cx="10515600" cy="4109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0" name="Google Shape;70;p9"/>
          <p:cNvSpPr txBox="1">
            <a:spLocks noGrp="1"/>
          </p:cNvSpPr>
          <p:nvPr>
            <p:ph type="dt" idx="10"/>
          </p:nvPr>
        </p:nvSpPr>
        <p:spPr>
          <a:xfrm>
            <a:off x="1597324" y="6151426"/>
            <a:ext cx="1465200" cy="532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9"/>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9"/>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ailu" type="twoTxTwoObj">
  <p:cSld name="TWO_OBJECTS_WITH_TEXT">
    <p:spTree>
      <p:nvGrpSpPr>
        <p:cNvPr id="1" name="Shape 73"/>
        <p:cNvGrpSpPr/>
        <p:nvPr/>
      </p:nvGrpSpPr>
      <p:grpSpPr>
        <a:xfrm>
          <a:off x="0" y="0"/>
          <a:ext cx="0" cy="0"/>
          <a:chOff x="0" y="0"/>
          <a:chExt cx="0" cy="0"/>
        </a:xfrm>
      </p:grpSpPr>
      <p:pic>
        <p:nvPicPr>
          <p:cNvPr id="74" name="Google Shape;74;p10"/>
          <p:cNvPicPr preferRelativeResize="0"/>
          <p:nvPr/>
        </p:nvPicPr>
        <p:blipFill rotWithShape="1">
          <a:blip r:embed="rId2">
            <a:alphaModFix/>
          </a:blip>
          <a:srcRect/>
          <a:stretch/>
        </p:blipFill>
        <p:spPr>
          <a:xfrm>
            <a:off x="10092906" y="103755"/>
            <a:ext cx="1979760" cy="2043894"/>
          </a:xfrm>
          <a:prstGeom prst="rect">
            <a:avLst/>
          </a:prstGeom>
          <a:noFill/>
          <a:ln>
            <a:noFill/>
          </a:ln>
        </p:spPr>
      </p:pic>
      <p:sp>
        <p:nvSpPr>
          <p:cNvPr id="75" name="Google Shape;75;p10"/>
          <p:cNvSpPr txBox="1">
            <a:spLocks noGrp="1"/>
          </p:cNvSpPr>
          <p:nvPr>
            <p:ph type="title"/>
          </p:nvPr>
        </p:nvSpPr>
        <p:spPr>
          <a:xfrm>
            <a:off x="839788" y="555110"/>
            <a:ext cx="10515600" cy="11385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6" name="Google Shape;76;p10"/>
          <p:cNvSpPr txBox="1">
            <a:spLocks noGrp="1"/>
          </p:cNvSpPr>
          <p:nvPr>
            <p:ph type="body" idx="1"/>
          </p:nvPr>
        </p:nvSpPr>
        <p:spPr>
          <a:xfrm>
            <a:off x="839788" y="1801933"/>
            <a:ext cx="5157900" cy="8238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1000"/>
              </a:spcBef>
              <a:spcAft>
                <a:spcPts val="0"/>
              </a:spcAft>
              <a:buClr>
                <a:schemeClr val="dk1"/>
              </a:buClr>
              <a:buSzPts val="2800"/>
              <a:buNone/>
              <a:defRPr sz="28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77" name="Google Shape;77;p10"/>
          <p:cNvSpPr txBox="1">
            <a:spLocks noGrp="1"/>
          </p:cNvSpPr>
          <p:nvPr>
            <p:ph type="body" idx="2"/>
          </p:nvPr>
        </p:nvSpPr>
        <p:spPr>
          <a:xfrm>
            <a:off x="839788" y="2842297"/>
            <a:ext cx="5157900" cy="30927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8" name="Google Shape;78;p10"/>
          <p:cNvSpPr txBox="1">
            <a:spLocks noGrp="1"/>
          </p:cNvSpPr>
          <p:nvPr>
            <p:ph type="body" idx="3"/>
          </p:nvPr>
        </p:nvSpPr>
        <p:spPr>
          <a:xfrm>
            <a:off x="6172200" y="1801933"/>
            <a:ext cx="5183100" cy="8238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1000"/>
              </a:spcBef>
              <a:spcAft>
                <a:spcPts val="0"/>
              </a:spcAft>
              <a:buClr>
                <a:schemeClr val="dk1"/>
              </a:buClr>
              <a:buSzPts val="2800"/>
              <a:buNone/>
              <a:defRPr sz="28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79" name="Google Shape;79;p10"/>
          <p:cNvSpPr txBox="1">
            <a:spLocks noGrp="1"/>
          </p:cNvSpPr>
          <p:nvPr>
            <p:ph type="body" idx="4"/>
          </p:nvPr>
        </p:nvSpPr>
        <p:spPr>
          <a:xfrm>
            <a:off x="6172200" y="2842297"/>
            <a:ext cx="5183100" cy="30927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80" name="Google Shape;80;p10"/>
          <p:cNvSpPr txBox="1">
            <a:spLocks noGrp="1"/>
          </p:cNvSpPr>
          <p:nvPr>
            <p:ph type="dt" idx="10"/>
          </p:nvPr>
        </p:nvSpPr>
        <p:spPr>
          <a:xfrm>
            <a:off x="1597324" y="6151426"/>
            <a:ext cx="1465200" cy="532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1" name="Google Shape;81;p10"/>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2" name="Google Shape;82;p10"/>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ain otsikko">
  <p:cSld name="Vain otsikko">
    <p:spTree>
      <p:nvGrpSpPr>
        <p:cNvPr id="1" name="Shape 83"/>
        <p:cNvGrpSpPr/>
        <p:nvPr/>
      </p:nvGrpSpPr>
      <p:grpSpPr>
        <a:xfrm>
          <a:off x="0" y="0"/>
          <a:ext cx="0" cy="0"/>
          <a:chOff x="0" y="0"/>
          <a:chExt cx="0" cy="0"/>
        </a:xfrm>
      </p:grpSpPr>
      <p:pic>
        <p:nvPicPr>
          <p:cNvPr id="84" name="Google Shape;84;p11"/>
          <p:cNvPicPr preferRelativeResize="0"/>
          <p:nvPr/>
        </p:nvPicPr>
        <p:blipFill rotWithShape="1">
          <a:blip r:embed="rId2">
            <a:alphaModFix/>
          </a:blip>
          <a:srcRect/>
          <a:stretch/>
        </p:blipFill>
        <p:spPr>
          <a:xfrm>
            <a:off x="10092906" y="103755"/>
            <a:ext cx="1979760" cy="2043894"/>
          </a:xfrm>
          <a:prstGeom prst="rect">
            <a:avLst/>
          </a:prstGeom>
          <a:noFill/>
          <a:ln>
            <a:noFill/>
          </a:ln>
        </p:spPr>
      </p:pic>
      <p:sp>
        <p:nvSpPr>
          <p:cNvPr id="85" name="Google Shape;85;p11"/>
          <p:cNvSpPr txBox="1">
            <a:spLocks noGrp="1"/>
          </p:cNvSpPr>
          <p:nvPr>
            <p:ph type="title"/>
          </p:nvPr>
        </p:nvSpPr>
        <p:spPr>
          <a:xfrm>
            <a:off x="838200" y="560717"/>
            <a:ext cx="10515600" cy="1130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6" name="Google Shape;86;p11"/>
          <p:cNvSpPr txBox="1">
            <a:spLocks noGrp="1"/>
          </p:cNvSpPr>
          <p:nvPr>
            <p:ph type="dt" idx="10"/>
          </p:nvPr>
        </p:nvSpPr>
        <p:spPr>
          <a:xfrm>
            <a:off x="1597324" y="6151426"/>
            <a:ext cx="1465200" cy="532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89" name="Google Shape;89;p11"/>
          <p:cNvSpPr>
            <a:spLocks noGrp="1"/>
          </p:cNvSpPr>
          <p:nvPr>
            <p:ph type="pic" idx="2"/>
          </p:nvPr>
        </p:nvSpPr>
        <p:spPr>
          <a:xfrm>
            <a:off x="838200" y="1834251"/>
            <a:ext cx="10517100" cy="41094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Otsikko ja sisältö">
  <p:cSld name="1_Otsikko ja sisältö">
    <p:spTree>
      <p:nvGrpSpPr>
        <p:cNvPr id="1" name="Shape 90"/>
        <p:cNvGrpSpPr/>
        <p:nvPr/>
      </p:nvGrpSpPr>
      <p:grpSpPr>
        <a:xfrm>
          <a:off x="0" y="0"/>
          <a:ext cx="0" cy="0"/>
          <a:chOff x="0" y="0"/>
          <a:chExt cx="0" cy="0"/>
        </a:xfrm>
      </p:grpSpPr>
      <p:sp>
        <p:nvSpPr>
          <p:cNvPr id="91" name="Google Shape;91;p12"/>
          <p:cNvSpPr txBox="1">
            <a:spLocks noGrp="1"/>
          </p:cNvSpPr>
          <p:nvPr>
            <p:ph type="title"/>
          </p:nvPr>
        </p:nvSpPr>
        <p:spPr>
          <a:xfrm>
            <a:off x="838200" y="560717"/>
            <a:ext cx="10515600" cy="1130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2" name="Google Shape;92;p12"/>
          <p:cNvSpPr txBox="1">
            <a:spLocks noGrp="1"/>
          </p:cNvSpPr>
          <p:nvPr>
            <p:ph type="body" idx="1"/>
          </p:nvPr>
        </p:nvSpPr>
        <p:spPr>
          <a:xfrm>
            <a:off x="838200" y="1825625"/>
            <a:ext cx="4536000" cy="4109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3" name="Google Shape;93;p12"/>
          <p:cNvSpPr>
            <a:spLocks noGrp="1"/>
          </p:cNvSpPr>
          <p:nvPr>
            <p:ph type="pic" idx="2"/>
          </p:nvPr>
        </p:nvSpPr>
        <p:spPr>
          <a:xfrm>
            <a:off x="5650302" y="1834251"/>
            <a:ext cx="5705100" cy="4109400"/>
          </a:xfrm>
          <a:prstGeom prst="rect">
            <a:avLst/>
          </a:prstGeom>
          <a:noFill/>
          <a:ln>
            <a:noFill/>
          </a:ln>
        </p:spPr>
      </p:sp>
      <p:sp>
        <p:nvSpPr>
          <p:cNvPr id="94" name="Google Shape;94;p12"/>
          <p:cNvSpPr txBox="1">
            <a:spLocks noGrp="1"/>
          </p:cNvSpPr>
          <p:nvPr>
            <p:ph type="dt" idx="10"/>
          </p:nvPr>
        </p:nvSpPr>
        <p:spPr>
          <a:xfrm>
            <a:off x="1597324" y="6151426"/>
            <a:ext cx="1465200" cy="532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5" name="Google Shape;95;p12"/>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6" name="Google Shape;96;p12"/>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5_Otsikko ja sisältö">
  <p:cSld name="5_Otsikko ja sisältö">
    <p:spTree>
      <p:nvGrpSpPr>
        <p:cNvPr id="1" name="Shape 97"/>
        <p:cNvGrpSpPr/>
        <p:nvPr/>
      </p:nvGrpSpPr>
      <p:grpSpPr>
        <a:xfrm>
          <a:off x="0" y="0"/>
          <a:ext cx="0" cy="0"/>
          <a:chOff x="0" y="0"/>
          <a:chExt cx="0" cy="0"/>
        </a:xfrm>
      </p:grpSpPr>
      <p:sp>
        <p:nvSpPr>
          <p:cNvPr id="98" name="Google Shape;98;p13"/>
          <p:cNvSpPr txBox="1">
            <a:spLocks noGrp="1"/>
          </p:cNvSpPr>
          <p:nvPr>
            <p:ph type="title"/>
          </p:nvPr>
        </p:nvSpPr>
        <p:spPr>
          <a:xfrm>
            <a:off x="838200" y="560717"/>
            <a:ext cx="10515600" cy="1130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9" name="Google Shape;99;p13"/>
          <p:cNvSpPr txBox="1">
            <a:spLocks noGrp="1"/>
          </p:cNvSpPr>
          <p:nvPr>
            <p:ph type="body" idx="1"/>
          </p:nvPr>
        </p:nvSpPr>
        <p:spPr>
          <a:xfrm>
            <a:off x="838200" y="1825625"/>
            <a:ext cx="6315000" cy="4109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0" name="Google Shape;100;p13"/>
          <p:cNvSpPr txBox="1">
            <a:spLocks noGrp="1"/>
          </p:cNvSpPr>
          <p:nvPr>
            <p:ph type="dt" idx="10"/>
          </p:nvPr>
        </p:nvSpPr>
        <p:spPr>
          <a:xfrm>
            <a:off x="1597324" y="6151426"/>
            <a:ext cx="1465200" cy="532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1" name="Google Shape;101;p13"/>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2" name="Google Shape;102;p13"/>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103" name="Google Shape;103;p13"/>
          <p:cNvSpPr>
            <a:spLocks noGrp="1"/>
          </p:cNvSpPr>
          <p:nvPr>
            <p:ph type="pic" idx="2"/>
          </p:nvPr>
        </p:nvSpPr>
        <p:spPr>
          <a:xfrm>
            <a:off x="7539593" y="1690688"/>
            <a:ext cx="4244400" cy="4244400"/>
          </a:xfrm>
          <a:prstGeom prst="ellipse">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Kuvatekstillinen kuva" type="picTx">
  <p:cSld name="PICTURE_WITH_CAPTION_TEXT">
    <p:spTree>
      <p:nvGrpSpPr>
        <p:cNvPr id="1" name="Shape 104"/>
        <p:cNvGrpSpPr/>
        <p:nvPr/>
      </p:nvGrpSpPr>
      <p:grpSpPr>
        <a:xfrm>
          <a:off x="0" y="0"/>
          <a:ext cx="0" cy="0"/>
          <a:chOff x="0" y="0"/>
          <a:chExt cx="0" cy="0"/>
        </a:xfrm>
      </p:grpSpPr>
      <p:sp>
        <p:nvSpPr>
          <p:cNvPr id="105" name="Google Shape;105;p14"/>
          <p:cNvSpPr txBox="1">
            <a:spLocks noGrp="1"/>
          </p:cNvSpPr>
          <p:nvPr>
            <p:ph type="title"/>
          </p:nvPr>
        </p:nvSpPr>
        <p:spPr>
          <a:xfrm>
            <a:off x="839788" y="552090"/>
            <a:ext cx="4206600" cy="11646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Arial"/>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6" name="Google Shape;106;p14"/>
          <p:cNvSpPr>
            <a:spLocks noGrp="1"/>
          </p:cNvSpPr>
          <p:nvPr>
            <p:ph type="pic" idx="2"/>
          </p:nvPr>
        </p:nvSpPr>
        <p:spPr>
          <a:xfrm>
            <a:off x="5183188" y="552089"/>
            <a:ext cx="6172200" cy="5391600"/>
          </a:xfrm>
          <a:prstGeom prst="rect">
            <a:avLst/>
          </a:prstGeom>
          <a:noFill/>
          <a:ln>
            <a:noFill/>
          </a:ln>
        </p:spPr>
      </p:sp>
      <p:sp>
        <p:nvSpPr>
          <p:cNvPr id="107" name="Google Shape;107;p14"/>
          <p:cNvSpPr txBox="1">
            <a:spLocks noGrp="1"/>
          </p:cNvSpPr>
          <p:nvPr>
            <p:ph type="body" idx="1"/>
          </p:nvPr>
        </p:nvSpPr>
        <p:spPr>
          <a:xfrm>
            <a:off x="839788" y="1837426"/>
            <a:ext cx="4206600" cy="41061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08" name="Google Shape;108;p14"/>
          <p:cNvSpPr txBox="1">
            <a:spLocks noGrp="1"/>
          </p:cNvSpPr>
          <p:nvPr>
            <p:ph type="dt" idx="10"/>
          </p:nvPr>
        </p:nvSpPr>
        <p:spPr>
          <a:xfrm>
            <a:off x="1597324" y="6151426"/>
            <a:ext cx="1465200" cy="532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9" name="Google Shape;109;p14"/>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0" name="Google Shape;110;p14"/>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yhjä">
  <p:cSld name="Tyhjä">
    <p:spTree>
      <p:nvGrpSpPr>
        <p:cNvPr id="1" name="Shape 111"/>
        <p:cNvGrpSpPr/>
        <p:nvPr/>
      </p:nvGrpSpPr>
      <p:grpSpPr>
        <a:xfrm>
          <a:off x="0" y="0"/>
          <a:ext cx="0" cy="0"/>
          <a:chOff x="0" y="0"/>
          <a:chExt cx="0" cy="0"/>
        </a:xfrm>
      </p:grpSpPr>
      <p:sp>
        <p:nvSpPr>
          <p:cNvPr id="112" name="Google Shape;112;p15"/>
          <p:cNvSpPr txBox="1">
            <a:spLocks noGrp="1"/>
          </p:cNvSpPr>
          <p:nvPr>
            <p:ph type="dt" idx="10"/>
          </p:nvPr>
        </p:nvSpPr>
        <p:spPr>
          <a:xfrm>
            <a:off x="1597324" y="6151426"/>
            <a:ext cx="1465200" cy="532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3" name="Google Shape;113;p15"/>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4" name="Google Shape;114;p15"/>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115" name="Google Shape;115;p15"/>
          <p:cNvSpPr/>
          <p:nvPr/>
        </p:nvSpPr>
        <p:spPr>
          <a:xfrm>
            <a:off x="2165230" y="1328468"/>
            <a:ext cx="1958100" cy="1958100"/>
          </a:xfrm>
          <a:prstGeom prst="ellipse">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560717"/>
            <a:ext cx="10515600" cy="11301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1181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lvl1pPr marL="0" marR="0" lvl="0" indent="0" algn="l" rtl="0">
              <a:spcBef>
                <a:spcPts val="0"/>
              </a:spcBef>
              <a:buNone/>
              <a:defRPr sz="1000" b="0" i="0" u="none" strike="noStrike" cap="none">
                <a:solidFill>
                  <a:srgbClr val="7F7F7F"/>
                </a:solidFill>
                <a:latin typeface="Arial"/>
                <a:ea typeface="Arial"/>
                <a:cs typeface="Arial"/>
                <a:sym typeface="Arial"/>
              </a:defRPr>
            </a:lvl1pPr>
            <a:lvl2pPr marL="0" marR="0" lvl="1" indent="0" algn="l" rtl="0">
              <a:spcBef>
                <a:spcPts val="0"/>
              </a:spcBef>
              <a:buNone/>
              <a:defRPr sz="1000" b="0" i="0" u="none" strike="noStrike" cap="none">
                <a:solidFill>
                  <a:srgbClr val="7F7F7F"/>
                </a:solidFill>
                <a:latin typeface="Arial"/>
                <a:ea typeface="Arial"/>
                <a:cs typeface="Arial"/>
                <a:sym typeface="Arial"/>
              </a:defRPr>
            </a:lvl2pPr>
            <a:lvl3pPr marL="0" marR="0" lvl="2" indent="0" algn="l" rtl="0">
              <a:spcBef>
                <a:spcPts val="0"/>
              </a:spcBef>
              <a:buNone/>
              <a:defRPr sz="1000" b="0" i="0" u="none" strike="noStrike" cap="none">
                <a:solidFill>
                  <a:srgbClr val="7F7F7F"/>
                </a:solidFill>
                <a:latin typeface="Arial"/>
                <a:ea typeface="Arial"/>
                <a:cs typeface="Arial"/>
                <a:sym typeface="Arial"/>
              </a:defRPr>
            </a:lvl3pPr>
            <a:lvl4pPr marL="0" marR="0" lvl="3" indent="0" algn="l" rtl="0">
              <a:spcBef>
                <a:spcPts val="0"/>
              </a:spcBef>
              <a:buNone/>
              <a:defRPr sz="1000" b="0" i="0" u="none" strike="noStrike" cap="none">
                <a:solidFill>
                  <a:srgbClr val="7F7F7F"/>
                </a:solidFill>
                <a:latin typeface="Arial"/>
                <a:ea typeface="Arial"/>
                <a:cs typeface="Arial"/>
                <a:sym typeface="Arial"/>
              </a:defRPr>
            </a:lvl4pPr>
            <a:lvl5pPr marL="0" marR="0" lvl="4" indent="0" algn="l" rtl="0">
              <a:spcBef>
                <a:spcPts val="0"/>
              </a:spcBef>
              <a:buNone/>
              <a:defRPr sz="1000" b="0" i="0" u="none" strike="noStrike" cap="none">
                <a:solidFill>
                  <a:srgbClr val="7F7F7F"/>
                </a:solidFill>
                <a:latin typeface="Arial"/>
                <a:ea typeface="Arial"/>
                <a:cs typeface="Arial"/>
                <a:sym typeface="Arial"/>
              </a:defRPr>
            </a:lvl5pPr>
            <a:lvl6pPr marL="0" marR="0" lvl="5" indent="0" algn="l" rtl="0">
              <a:spcBef>
                <a:spcPts val="0"/>
              </a:spcBef>
              <a:buNone/>
              <a:defRPr sz="1000" b="0" i="0" u="none" strike="noStrike" cap="none">
                <a:solidFill>
                  <a:srgbClr val="7F7F7F"/>
                </a:solidFill>
                <a:latin typeface="Arial"/>
                <a:ea typeface="Arial"/>
                <a:cs typeface="Arial"/>
                <a:sym typeface="Arial"/>
              </a:defRPr>
            </a:lvl6pPr>
            <a:lvl7pPr marL="0" marR="0" lvl="6" indent="0" algn="l" rtl="0">
              <a:spcBef>
                <a:spcPts val="0"/>
              </a:spcBef>
              <a:buNone/>
              <a:defRPr sz="1000" b="0" i="0" u="none" strike="noStrike" cap="none">
                <a:solidFill>
                  <a:srgbClr val="7F7F7F"/>
                </a:solidFill>
                <a:latin typeface="Arial"/>
                <a:ea typeface="Arial"/>
                <a:cs typeface="Arial"/>
                <a:sym typeface="Arial"/>
              </a:defRPr>
            </a:lvl7pPr>
            <a:lvl8pPr marL="0" marR="0" lvl="7" indent="0" algn="l" rtl="0">
              <a:spcBef>
                <a:spcPts val="0"/>
              </a:spcBef>
              <a:buNone/>
              <a:defRPr sz="1000" b="0" i="0" u="none" strike="noStrike" cap="none">
                <a:solidFill>
                  <a:srgbClr val="7F7F7F"/>
                </a:solidFill>
                <a:latin typeface="Arial"/>
                <a:ea typeface="Arial"/>
                <a:cs typeface="Arial"/>
                <a:sym typeface="Arial"/>
              </a:defRPr>
            </a:lvl8pPr>
            <a:lvl9pPr marL="0" marR="0" lvl="8" indent="0" algn="l" rtl="0">
              <a:spcBef>
                <a:spcPts val="0"/>
              </a:spcBef>
              <a:buNone/>
              <a:defRPr sz="10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fi-FI"/>
              <a:t>‹#›</a:t>
            </a:fld>
            <a:r>
              <a:rPr lang="fi-FI"/>
              <a:t> </a:t>
            </a:r>
            <a:endParaRPr/>
          </a:p>
        </p:txBody>
      </p:sp>
      <p:pic>
        <p:nvPicPr>
          <p:cNvPr id="13" name="Google Shape;13;p1"/>
          <p:cNvPicPr preferRelativeResize="0"/>
          <p:nvPr/>
        </p:nvPicPr>
        <p:blipFill rotWithShape="1">
          <a:blip r:embed="rId13">
            <a:alphaModFix/>
          </a:blip>
          <a:srcRect/>
          <a:stretch/>
        </p:blipFill>
        <p:spPr>
          <a:xfrm>
            <a:off x="10253924" y="6120946"/>
            <a:ext cx="1721006" cy="607664"/>
          </a:xfrm>
          <a:prstGeom prst="rect">
            <a:avLst/>
          </a:prstGeom>
          <a:noFill/>
          <a:ln>
            <a:noFill/>
          </a:ln>
        </p:spPr>
      </p:pic>
      <p:sp>
        <p:nvSpPr>
          <p:cNvPr id="14" name="Google Shape;14;p1"/>
          <p:cNvSpPr txBox="1">
            <a:spLocks noGrp="1"/>
          </p:cNvSpPr>
          <p:nvPr>
            <p:ph type="ftr" idx="11"/>
          </p:nvPr>
        </p:nvSpPr>
        <p:spPr>
          <a:xfrm>
            <a:off x="4038600" y="6151426"/>
            <a:ext cx="4114800" cy="570000"/>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
          <p:cNvSpPr txBox="1">
            <a:spLocks noGrp="1"/>
          </p:cNvSpPr>
          <p:nvPr>
            <p:ph type="dt" idx="10"/>
          </p:nvPr>
        </p:nvSpPr>
        <p:spPr>
          <a:xfrm>
            <a:off x="1595886" y="6356351"/>
            <a:ext cx="1985400" cy="327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38.jpg"/><Relationship Id="rId5" Type="http://schemas.openxmlformats.org/officeDocument/2006/relationships/image" Target="../media/image37.jpg"/><Relationship Id="rId10" Type="http://schemas.openxmlformats.org/officeDocument/2006/relationships/image" Target="../media/image42.jpg"/><Relationship Id="rId4" Type="http://schemas.openxmlformats.org/officeDocument/2006/relationships/image" Target="../media/image36.jpg"/><Relationship Id="rId9" Type="http://schemas.openxmlformats.org/officeDocument/2006/relationships/image" Target="../media/image41.jpg"/></Relationships>
</file>

<file path=ppt/slides/_rels/slide1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6"/>
          <p:cNvSpPr txBox="1">
            <a:spLocks noGrp="1"/>
          </p:cNvSpPr>
          <p:nvPr>
            <p:ph type="dt" idx="10"/>
          </p:nvPr>
        </p:nvSpPr>
        <p:spPr>
          <a:xfrm>
            <a:off x="1595886" y="6356351"/>
            <a:ext cx="1985513" cy="327508"/>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fi-FI"/>
              <a:t>5.6.2023</a:t>
            </a:r>
            <a:endParaRPr/>
          </a:p>
        </p:txBody>
      </p:sp>
      <p:sp>
        <p:nvSpPr>
          <p:cNvPr id="121" name="Google Shape;121;p16"/>
          <p:cNvSpPr txBox="1">
            <a:spLocks noGrp="1"/>
          </p:cNvSpPr>
          <p:nvPr>
            <p:ph type="ftr" idx="11"/>
          </p:nvPr>
        </p:nvSpPr>
        <p:spPr>
          <a:xfrm>
            <a:off x="4038600" y="6151426"/>
            <a:ext cx="4114800" cy="5700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fi-FI" b="1"/>
              <a:t>&gt;&gt; keuda.fi</a:t>
            </a:r>
            <a:endParaRPr/>
          </a:p>
          <a:p>
            <a:pPr marL="0" lvl="0" indent="0" algn="ctr" rtl="0">
              <a:spcBef>
                <a:spcPts val="0"/>
              </a:spcBef>
              <a:spcAft>
                <a:spcPts val="0"/>
              </a:spcAft>
              <a:buNone/>
            </a:pPr>
            <a:r>
              <a:rPr lang="fi-FI"/>
              <a:t>#kestävä #saavutettava #uniikki</a:t>
            </a:r>
            <a:endParaRPr/>
          </a:p>
          <a:p>
            <a:pPr marL="0" lvl="0" indent="0" algn="ctr" rtl="0">
              <a:spcBef>
                <a:spcPts val="0"/>
              </a:spcBef>
              <a:spcAft>
                <a:spcPts val="0"/>
              </a:spcAft>
              <a:buNone/>
            </a:pPr>
            <a:r>
              <a:rPr lang="fi-FI"/>
              <a:t>#omapolku #työelämäävarten </a:t>
            </a:r>
            <a:endParaRPr/>
          </a:p>
        </p:txBody>
      </p:sp>
      <p:sp>
        <p:nvSpPr>
          <p:cNvPr id="122" name="Google Shape;122;p16"/>
          <p:cNvSpPr txBox="1">
            <a:spLocks noGrp="1"/>
          </p:cNvSpPr>
          <p:nvPr>
            <p:ph type="sldNum" idx="12"/>
          </p:nvPr>
        </p:nvSpPr>
        <p:spPr>
          <a:xfrm>
            <a:off x="838200" y="6151425"/>
            <a:ext cx="628200" cy="5325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fi-FI"/>
              <a:t>1</a:t>
            </a:fld>
            <a:r>
              <a:rPr lang="fi-FI"/>
              <a:t> </a:t>
            </a:r>
            <a:endParaRPr/>
          </a:p>
        </p:txBody>
      </p:sp>
      <p:pic>
        <p:nvPicPr>
          <p:cNvPr id="123" name="Google Shape;123;p16"/>
          <p:cNvPicPr preferRelativeResize="0"/>
          <p:nvPr/>
        </p:nvPicPr>
        <p:blipFill>
          <a:blip r:embed="rId3">
            <a:alphaModFix/>
          </a:blip>
          <a:stretch>
            <a:fillRect/>
          </a:stretch>
        </p:blipFill>
        <p:spPr>
          <a:xfrm>
            <a:off x="0" y="0"/>
            <a:ext cx="12192000" cy="5956424"/>
          </a:xfrm>
          <a:prstGeom prst="rect">
            <a:avLst/>
          </a:prstGeom>
          <a:noFill/>
          <a:ln>
            <a:noFill/>
          </a:ln>
        </p:spPr>
      </p:pic>
      <p:sp>
        <p:nvSpPr>
          <p:cNvPr id="124" name="Google Shape;124;p16"/>
          <p:cNvSpPr txBox="1">
            <a:spLocks noGrp="1"/>
          </p:cNvSpPr>
          <p:nvPr>
            <p:ph type="ctrTitle"/>
          </p:nvPr>
        </p:nvSpPr>
        <p:spPr>
          <a:xfrm>
            <a:off x="292150" y="3844300"/>
            <a:ext cx="10574400" cy="2805000"/>
          </a:xfrm>
          <a:prstGeom prst="rect">
            <a:avLst/>
          </a:prstGeom>
          <a:noFill/>
          <a:ln>
            <a:noFill/>
          </a:ln>
        </p:spPr>
        <p:txBody>
          <a:bodyPr spcFirstLastPara="1" wrap="square" lIns="91425" tIns="45700" rIns="91425" bIns="45700" anchor="b" anchorCtr="0">
            <a:normAutofit fontScale="90000"/>
          </a:bodyPr>
          <a:lstStyle/>
          <a:p>
            <a:pPr marL="228600" marR="0" lvl="0" indent="-228600" algn="l" rtl="0">
              <a:lnSpc>
                <a:spcPct val="90000"/>
              </a:lnSpc>
              <a:spcBef>
                <a:spcPts val="0"/>
              </a:spcBef>
              <a:spcAft>
                <a:spcPts val="0"/>
              </a:spcAft>
              <a:buClr>
                <a:srgbClr val="000000"/>
              </a:buClr>
              <a:buSzPct val="100000"/>
              <a:buFont typeface="Arial"/>
              <a:buNone/>
            </a:pPr>
            <a:r>
              <a:rPr lang="fi-FI" sz="3100" b="0">
                <a:solidFill>
                  <a:srgbClr val="D0DD63"/>
                </a:solidFill>
              </a:rPr>
              <a:t>Lari Raekumpu​</a:t>
            </a:r>
            <a:endParaRPr sz="3100" b="0">
              <a:solidFill>
                <a:srgbClr val="D0DD63"/>
              </a:solidFill>
            </a:endParaRPr>
          </a:p>
          <a:p>
            <a:pPr marL="228600" marR="0" lvl="0" indent="-228600" algn="l" rtl="0">
              <a:lnSpc>
                <a:spcPct val="90000"/>
              </a:lnSpc>
              <a:spcBef>
                <a:spcPts val="0"/>
              </a:spcBef>
              <a:spcAft>
                <a:spcPts val="0"/>
              </a:spcAft>
              <a:buClr>
                <a:srgbClr val="000000"/>
              </a:buClr>
              <a:buSzPct val="100000"/>
              <a:buFont typeface="Arial"/>
              <a:buNone/>
            </a:pPr>
            <a:r>
              <a:rPr lang="fi-FI" sz="3100" b="0">
                <a:solidFill>
                  <a:srgbClr val="D0DD63"/>
                </a:solidFill>
              </a:rPr>
              <a:t>Luonto- ja ympäristöala​</a:t>
            </a:r>
            <a:endParaRPr sz="3100" b="0">
              <a:solidFill>
                <a:srgbClr val="D0DD63"/>
              </a:solidFill>
            </a:endParaRPr>
          </a:p>
          <a:p>
            <a:pPr marL="228600" marR="0" lvl="0" indent="-228600" algn="l" rtl="0">
              <a:lnSpc>
                <a:spcPct val="90000"/>
              </a:lnSpc>
              <a:spcBef>
                <a:spcPts val="0"/>
              </a:spcBef>
              <a:spcAft>
                <a:spcPts val="0"/>
              </a:spcAft>
              <a:buClr>
                <a:srgbClr val="000000"/>
              </a:buClr>
              <a:buSzPct val="100000"/>
              <a:buFont typeface="Arial"/>
              <a:buNone/>
            </a:pPr>
            <a:r>
              <a:rPr lang="fi-FI" sz="3100" b="0">
                <a:solidFill>
                  <a:srgbClr val="D0DD63"/>
                </a:solidFill>
              </a:rPr>
              <a:t>21.5.-3.6.2023​</a:t>
            </a:r>
            <a:endParaRPr sz="3100" b="0">
              <a:solidFill>
                <a:srgbClr val="D0DD63"/>
              </a:solidFill>
            </a:endParaRPr>
          </a:p>
          <a:p>
            <a:pPr marL="228600" marR="0" lvl="0" indent="-228600" algn="l" rtl="0">
              <a:lnSpc>
                <a:spcPct val="90000"/>
              </a:lnSpc>
              <a:spcBef>
                <a:spcPts val="0"/>
              </a:spcBef>
              <a:spcAft>
                <a:spcPts val="0"/>
              </a:spcAft>
              <a:buClr>
                <a:srgbClr val="000000"/>
              </a:buClr>
              <a:buSzPct val="100000"/>
              <a:buFont typeface="Arial"/>
              <a:buNone/>
            </a:pPr>
            <a:r>
              <a:rPr lang="fi-FI" sz="3100" b="0">
                <a:solidFill>
                  <a:srgbClr val="D0DD63"/>
                </a:solidFill>
              </a:rPr>
              <a:t>Ljubljana &amp; Triglavin kansallispuisto, Slovenia​</a:t>
            </a:r>
            <a:endParaRPr sz="3100" b="0">
              <a:solidFill>
                <a:srgbClr val="D0DD63"/>
              </a:solidFill>
            </a:endParaRPr>
          </a:p>
          <a:p>
            <a:pPr marL="228600" marR="0" lvl="0" indent="-228600" algn="l" rtl="0">
              <a:lnSpc>
                <a:spcPct val="90000"/>
              </a:lnSpc>
              <a:spcBef>
                <a:spcPts val="0"/>
              </a:spcBef>
              <a:spcAft>
                <a:spcPts val="0"/>
              </a:spcAft>
              <a:buClr>
                <a:srgbClr val="000000"/>
              </a:buClr>
              <a:buSzPct val="100000"/>
              <a:buFont typeface="Arial"/>
              <a:buNone/>
            </a:pPr>
            <a:r>
              <a:rPr lang="fi-FI" sz="3100" b="0">
                <a:solidFill>
                  <a:srgbClr val="D0DD63"/>
                </a:solidFill>
              </a:rPr>
              <a:t>BIC Ljubljana​</a:t>
            </a:r>
            <a:endParaRPr sz="3100" b="0">
              <a:solidFill>
                <a:srgbClr val="D0DD63"/>
              </a:solidFill>
            </a:endParaRPr>
          </a:p>
          <a:p>
            <a:pPr marL="228600" marR="0" lvl="0" indent="-228600" algn="l" rtl="0">
              <a:lnSpc>
                <a:spcPct val="90000"/>
              </a:lnSpc>
              <a:spcBef>
                <a:spcPts val="0"/>
              </a:spcBef>
              <a:spcAft>
                <a:spcPts val="0"/>
              </a:spcAft>
              <a:buClr>
                <a:srgbClr val="000000"/>
              </a:buClr>
              <a:buSzPct val="100000"/>
              <a:buFont typeface="Arial"/>
              <a:buNone/>
            </a:pPr>
            <a:r>
              <a:rPr lang="fi-FI" sz="3100" b="0">
                <a:solidFill>
                  <a:srgbClr val="D0DD63"/>
                </a:solidFill>
              </a:rPr>
              <a:t>Izanska cesta 10, 1000 Ljubljana, www.bic-lj.si</a:t>
            </a:r>
            <a:br>
              <a:rPr lang="fi-FI" sz="2400" b="0" i="0" u="none" strike="noStrike" cap="none">
                <a:solidFill>
                  <a:srgbClr val="000000"/>
                </a:solidFill>
                <a:latin typeface="Arial"/>
                <a:ea typeface="Arial"/>
                <a:cs typeface="Arial"/>
                <a:sym typeface="Arial"/>
              </a:rPr>
            </a:br>
            <a:endParaRPr/>
          </a:p>
        </p:txBody>
      </p:sp>
      <p:sp>
        <p:nvSpPr>
          <p:cNvPr id="125" name="Google Shape;125;p16"/>
          <p:cNvSpPr txBox="1">
            <a:spLocks noGrp="1"/>
          </p:cNvSpPr>
          <p:nvPr>
            <p:ph type="subTitle" idx="1"/>
          </p:nvPr>
        </p:nvSpPr>
        <p:spPr>
          <a:xfrm>
            <a:off x="808724" y="2690962"/>
            <a:ext cx="10574400" cy="11223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4400"/>
              <a:buNone/>
            </a:pPr>
            <a:r>
              <a:rPr lang="fi-FI" sz="4400" b="1">
                <a:solidFill>
                  <a:srgbClr val="D0DD63"/>
                </a:solidFill>
              </a:rPr>
              <a:t>Matkaraportti </a:t>
            </a:r>
            <a:endParaRPr>
              <a:solidFill>
                <a:srgbClr val="D0DD6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7"/>
          <p:cNvSpPr txBox="1">
            <a:spLocks noGrp="1"/>
          </p:cNvSpPr>
          <p:nvPr>
            <p:ph type="title"/>
          </p:nvPr>
        </p:nvSpPr>
        <p:spPr>
          <a:xfrm>
            <a:off x="838950" y="130667"/>
            <a:ext cx="10514100" cy="1130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Hakeutuminen kv-jaksolle</a:t>
            </a:r>
            <a:endParaRPr/>
          </a:p>
        </p:txBody>
      </p:sp>
      <p:sp>
        <p:nvSpPr>
          <p:cNvPr id="132" name="Google Shape;132;p17"/>
          <p:cNvSpPr txBox="1">
            <a:spLocks noGrp="1"/>
          </p:cNvSpPr>
          <p:nvPr>
            <p:ph type="body" idx="1"/>
          </p:nvPr>
        </p:nvSpPr>
        <p:spPr>
          <a:xfrm>
            <a:off x="838200" y="1431350"/>
            <a:ext cx="10515600" cy="51876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fi-FI" sz="1600" dirty="0"/>
              <a:t>Aloitettuani opiskeluni </a:t>
            </a:r>
            <a:r>
              <a:rPr lang="fi-FI" sz="1600" dirty="0" err="1"/>
              <a:t>Keudassa</a:t>
            </a:r>
            <a:r>
              <a:rPr lang="fi-FI" sz="1600" dirty="0"/>
              <a:t>, Saaren Kartanolla tammikuussa 2022, jotenkin tiesin jo valmiiksi lähteväni mukaan kaikkeen mitä koulu tarjoaa.​</a:t>
            </a:r>
            <a:endParaRPr sz="1600" dirty="0"/>
          </a:p>
          <a:p>
            <a:pPr marL="0" lvl="0" indent="0" algn="l" rtl="0">
              <a:spcBef>
                <a:spcPts val="0"/>
              </a:spcBef>
              <a:spcAft>
                <a:spcPts val="0"/>
              </a:spcAft>
              <a:buNone/>
            </a:pPr>
            <a:endParaRPr sz="1600" dirty="0"/>
          </a:p>
          <a:p>
            <a:pPr marL="0" lvl="0" indent="0" algn="l" rtl="0">
              <a:spcBef>
                <a:spcPts val="0"/>
              </a:spcBef>
              <a:spcAft>
                <a:spcPts val="0"/>
              </a:spcAft>
              <a:buNone/>
            </a:pPr>
            <a:r>
              <a:rPr lang="fi-FI" sz="1600" dirty="0"/>
              <a:t>Keväällä 2022 näin Paronin Tallilla julisteen, jossa esiteltiin opiskelijoille mahdollisuutta opintojaksoon ulkomailla. Kun sain vielä kuulla, että tämä mahdollisuus koskee myös meitä, aikuisopiskelijoita, aloin sinä samana päivänä selvittämään asioita omatoimisesti. ​</a:t>
            </a:r>
            <a:endParaRPr sz="1600" dirty="0"/>
          </a:p>
          <a:p>
            <a:pPr marL="0" lvl="0" indent="0" algn="l" rtl="0">
              <a:spcBef>
                <a:spcPts val="0"/>
              </a:spcBef>
              <a:spcAft>
                <a:spcPts val="0"/>
              </a:spcAft>
              <a:buNone/>
            </a:pPr>
            <a:r>
              <a:rPr lang="fi-FI" sz="1600" dirty="0"/>
              <a:t>Haaveissani oli opintoreissu Islantiin..!​</a:t>
            </a:r>
            <a:endParaRPr sz="1600" dirty="0"/>
          </a:p>
          <a:p>
            <a:pPr marL="0" lvl="0" indent="0" algn="l" rtl="0">
              <a:spcBef>
                <a:spcPts val="0"/>
              </a:spcBef>
              <a:spcAft>
                <a:spcPts val="0"/>
              </a:spcAft>
              <a:buNone/>
            </a:pPr>
            <a:endParaRPr sz="1600" dirty="0"/>
          </a:p>
          <a:p>
            <a:pPr marL="0" lvl="0" indent="0" algn="l" rtl="0">
              <a:spcBef>
                <a:spcPts val="0"/>
              </a:spcBef>
              <a:spcAft>
                <a:spcPts val="0"/>
              </a:spcAft>
              <a:buNone/>
            </a:pPr>
            <a:r>
              <a:rPr lang="fi-FI" sz="1600" dirty="0"/>
              <a:t>Syksyllä 2022 "meille" saapui vieraita Sloveniasta: kourallinen oppilaita opettajansa kera. Itse suunnittelin heidän pään menokseen omaa luonnossa ohjaamisen näyttöä, mutta aikataulut eivät antaneet siihen periksi. Vaikka en ehtinyt heidän kanssaan </a:t>
            </a:r>
            <a:r>
              <a:rPr lang="fi-FI" sz="1600" dirty="0" err="1"/>
              <a:t>pitkoksia</a:t>
            </a:r>
            <a:r>
              <a:rPr lang="fi-FI" sz="1600" dirty="0"/>
              <a:t> tekemään tahi tervantekopuuhiin, pääsin kuitenkin tapaamaan ryhmän heidän vieraillessaan Keravan </a:t>
            </a:r>
            <a:r>
              <a:rPr lang="fi-FI" sz="1600" dirty="0" err="1"/>
              <a:t>Jalotus</a:t>
            </a:r>
            <a:r>
              <a:rPr lang="fi-FI" sz="1600" dirty="0"/>
              <a:t> ry:llä, jonka kollektiiviin itsekin löyhästi kuulun. Olin varmaan ensimmäinen, joka sanoi ääneen, jo ennen heidän saapumistaan​</a:t>
            </a:r>
            <a:endParaRPr sz="1600" dirty="0"/>
          </a:p>
          <a:p>
            <a:pPr marL="0" lvl="0" indent="0" algn="l" rtl="0">
              <a:spcBef>
                <a:spcPts val="0"/>
              </a:spcBef>
              <a:spcAft>
                <a:spcPts val="0"/>
              </a:spcAft>
              <a:buNone/>
            </a:pPr>
            <a:r>
              <a:rPr lang="fi-FI" sz="1600" dirty="0"/>
              <a:t>-että eikös meidänkin pitäisi päästä vierailemaan heidän opinahjossaan..?​</a:t>
            </a:r>
            <a:endParaRPr sz="1600" dirty="0"/>
          </a:p>
          <a:p>
            <a:pPr marL="0" lvl="0" indent="0" algn="l" rtl="0">
              <a:spcBef>
                <a:spcPts val="0"/>
              </a:spcBef>
              <a:spcAft>
                <a:spcPts val="0"/>
              </a:spcAft>
              <a:buNone/>
            </a:pPr>
            <a:r>
              <a:rPr lang="fi-FI" sz="1600" dirty="0"/>
              <a:t>Kävi ilmi, että myös vastuuopettajani Vesa oli päässään saman asian ehtinyt kaavailla.​</a:t>
            </a:r>
            <a:endParaRPr sz="1600" dirty="0"/>
          </a:p>
          <a:p>
            <a:pPr marL="0" lvl="0" indent="0" algn="l" rtl="0">
              <a:spcBef>
                <a:spcPts val="0"/>
              </a:spcBef>
              <a:spcAft>
                <a:spcPts val="0"/>
              </a:spcAft>
              <a:buNone/>
            </a:pPr>
            <a:endParaRPr sz="1600" dirty="0"/>
          </a:p>
          <a:p>
            <a:pPr marL="0" lvl="0" indent="0" algn="l" rtl="0">
              <a:spcBef>
                <a:spcPts val="0"/>
              </a:spcBef>
              <a:spcAft>
                <a:spcPts val="0"/>
              </a:spcAft>
              <a:buNone/>
            </a:pPr>
            <a:r>
              <a:rPr lang="fi-FI" sz="1600" dirty="0"/>
              <a:t>Niinpä loppuvuonna Vesa pyysikin halukkaita Sloveniaan lähtijöitä ilmoittautumaan, ​</a:t>
            </a:r>
            <a:endParaRPr sz="1600" dirty="0"/>
          </a:p>
          <a:p>
            <a:pPr marL="0" lvl="0" indent="0" algn="l" rtl="0">
              <a:spcBef>
                <a:spcPts val="0"/>
              </a:spcBef>
              <a:spcAft>
                <a:spcPts val="0"/>
              </a:spcAft>
              <a:buNone/>
            </a:pPr>
            <a:r>
              <a:rPr lang="fi-FI" sz="1600" dirty="0"/>
              <a:t>matkalle pääsisi 6-7 oppilasta. Niinpä yhtäkkiä olinkin haaveilemassa jo kahdesta opintomatkasta seuraavana vuonna.​</a:t>
            </a:r>
            <a:endParaRPr sz="1600" dirty="0"/>
          </a:p>
          <a:p>
            <a:pPr marL="0" lvl="0" indent="0" algn="l" rtl="0">
              <a:spcBef>
                <a:spcPts val="0"/>
              </a:spcBef>
              <a:spcAft>
                <a:spcPts val="0"/>
              </a:spcAft>
              <a:buNone/>
            </a:pPr>
            <a:endParaRPr sz="1600" dirty="0"/>
          </a:p>
          <a:p>
            <a:pPr marL="0" lvl="0" indent="0" algn="l" rtl="0">
              <a:spcBef>
                <a:spcPts val="0"/>
              </a:spcBef>
              <a:spcAft>
                <a:spcPts val="0"/>
              </a:spcAft>
              <a:buNone/>
            </a:pPr>
            <a:r>
              <a:rPr lang="fi-FI" sz="1600" dirty="0"/>
              <a:t>Paras vuosi ikinä 2023 alkoikin niin, että perjantaina 13. Päivänä tammikuuta onnistuin liukastumaan jäisellä kävelytiellä pahemman kerran. </a:t>
            </a:r>
            <a:br>
              <a:rPr lang="fi-FI" sz="1600" dirty="0"/>
            </a:br>
            <a:r>
              <a:rPr lang="fi-FI" sz="1600" dirty="0"/>
              <a:t>Lääkärini sanoin nilkkani murtui "ihan kunnolla!"...</a:t>
            </a:r>
            <a:endParaRPr sz="1600" dirty="0"/>
          </a:p>
        </p:txBody>
      </p:sp>
      <p:sp>
        <p:nvSpPr>
          <p:cNvPr id="133" name="Google Shape;133;p17"/>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fi-FI"/>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8"/>
          <p:cNvSpPr txBox="1">
            <a:spLocks noGrp="1"/>
          </p:cNvSpPr>
          <p:nvPr>
            <p:ph type="title"/>
          </p:nvPr>
        </p:nvSpPr>
        <p:spPr>
          <a:xfrm>
            <a:off x="838950" y="139717"/>
            <a:ext cx="10514100" cy="1130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Kv-jaksolle valmistautuminen</a:t>
            </a:r>
            <a:endParaRPr/>
          </a:p>
        </p:txBody>
      </p:sp>
      <p:sp>
        <p:nvSpPr>
          <p:cNvPr id="140" name="Google Shape;140;p18"/>
          <p:cNvSpPr txBox="1">
            <a:spLocks noGrp="1"/>
          </p:cNvSpPr>
          <p:nvPr>
            <p:ph type="body" idx="1"/>
          </p:nvPr>
        </p:nvSpPr>
        <p:spPr>
          <a:xfrm>
            <a:off x="838200" y="1048100"/>
            <a:ext cx="10515600" cy="5595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fi-FI" sz="1600" dirty="0"/>
              <a:t>Joulukuussa 2022 sain kuulla olevani yksi mukaan valituista oppilaista. Olinkin ihan rehellisesti sanottuna onnesta soikeana. Vielä ennen vuodenvaihdetta osallistuin muiden kanssa pakolliseen valmistautumiseen tähtäävään </a:t>
            </a:r>
            <a:r>
              <a:rPr lang="fi-FI" sz="1600" dirty="0" err="1"/>
              <a:t>Teams</a:t>
            </a:r>
            <a:r>
              <a:rPr lang="fi-FI" sz="1600" dirty="0"/>
              <a:t>-palaveriin. </a:t>
            </a:r>
            <a:br>
              <a:rPr lang="fi-FI" sz="1600" dirty="0"/>
            </a:br>
            <a:r>
              <a:rPr lang="fi-FI" sz="1600" dirty="0"/>
              <a:t>Itselle on kertynyt aika paljon ryhmämatkoja kavereiden ja tuttujen kanssa, olen itse asiassa itse ollut lähes aina se </a:t>
            </a:r>
            <a:r>
              <a:rPr lang="fi-FI" sz="1600" i="1" dirty="0"/>
              <a:t>järjestävä tyyppi</a:t>
            </a:r>
            <a:r>
              <a:rPr lang="fi-FI" sz="1600" dirty="0"/>
              <a:t>.</a:t>
            </a:r>
            <a:br>
              <a:rPr lang="fi-FI" sz="1600" dirty="0"/>
            </a:br>
            <a:r>
              <a:rPr lang="fi-FI" sz="1600" dirty="0"/>
              <a:t>Sikäli kyseisessä valmennuksessa oli minulle paljonkin vanhaa tuttua asiaa, mutta toisaalta nekin on kiva kuulla ammattilaisten suusta. </a:t>
            </a:r>
            <a:br>
              <a:rPr lang="fi-FI" sz="1600" dirty="0"/>
            </a:br>
            <a:r>
              <a:rPr lang="fi-FI" sz="1600" dirty="0"/>
              <a:t>Ja toki valmennuksessa oli paljonkin uutta ja avartavaa asiaa. </a:t>
            </a:r>
            <a:br>
              <a:rPr lang="fi-FI" sz="1600" dirty="0"/>
            </a:br>
            <a:r>
              <a:rPr lang="fi-FI" sz="1600" dirty="0"/>
              <a:t>Yritin samalla vähän asettua muiden vähän kokemattomampien asemaan, ja olla siinä mielessä mukana paitsi tarkalla korvalla</a:t>
            </a:r>
            <a:br>
              <a:rPr lang="fi-FI" sz="1600" dirty="0"/>
            </a:br>
            <a:r>
              <a:rPr lang="fi-FI" sz="1600" dirty="0"/>
              <a:t>-myös jakaa jotain kokemuksiani muille. </a:t>
            </a:r>
            <a:br>
              <a:rPr lang="fi-FI" sz="1600" dirty="0"/>
            </a:br>
            <a:r>
              <a:rPr lang="fi-FI" sz="1600" dirty="0"/>
              <a:t>Niin kuin minulla taitaa olla tapana muutenkin.</a:t>
            </a:r>
            <a:endParaRPr sz="1600" dirty="0"/>
          </a:p>
          <a:p>
            <a:pPr marL="0" lvl="0" indent="0" algn="l" rtl="0">
              <a:spcBef>
                <a:spcPts val="1000"/>
              </a:spcBef>
              <a:spcAft>
                <a:spcPts val="0"/>
              </a:spcAft>
              <a:buNone/>
            </a:pPr>
            <a:endParaRPr sz="1600" dirty="0"/>
          </a:p>
          <a:p>
            <a:pPr marL="0" lvl="0" indent="0" algn="l" rtl="0">
              <a:spcBef>
                <a:spcPts val="1000"/>
              </a:spcBef>
              <a:spcAft>
                <a:spcPts val="0"/>
              </a:spcAft>
              <a:buNone/>
            </a:pPr>
            <a:r>
              <a:rPr lang="fi-FI" sz="1600" dirty="0"/>
              <a:t>Kun tammikuussa sain kipsin jalkaani ja käsiini kyynärsauvat, niin matkaan lähtö saikin ihan uuden twistin. Muutama viikko ihan avutonta, lähes totaalista pakkolepoa, muutama viikko kepeillä könyämistä kotona ja muutama viikko kepeillä liikkumista “normaaleilla asioilla”. Sitten pitikin opetella tavallaan kävelemään uudestaan. Ja </a:t>
            </a:r>
            <a:r>
              <a:rPr lang="fi-FI" sz="1600" b="1" dirty="0"/>
              <a:t>kaikkien suunniteltujen aikataulujen </a:t>
            </a:r>
            <a:r>
              <a:rPr lang="fi-FI" sz="1600" dirty="0"/>
              <a:t>muuttaminen muutenkin ruuhkaisessa elämässäni tekivät kyllä keväästäni aika helvetillisen. </a:t>
            </a:r>
            <a:br>
              <a:rPr lang="fi-FI" sz="1600" dirty="0"/>
            </a:br>
            <a:r>
              <a:rPr lang="fi-FI" sz="1600" dirty="0"/>
              <a:t>Ja samaan aikaan koko ajan mielessä siinsi vuoristoinen maa Balkanin kupeessa.</a:t>
            </a:r>
            <a:br>
              <a:rPr lang="fi-FI" sz="1600" dirty="0"/>
            </a:br>
            <a:r>
              <a:rPr lang="fi-FI" sz="1600" dirty="0"/>
              <a:t>Pääsenkö minä sinne mukaan kehnolla kintulla, joka on paikattu metallilla?</a:t>
            </a:r>
            <a:br>
              <a:rPr lang="fi-FI" sz="1600" dirty="0"/>
            </a:br>
            <a:r>
              <a:rPr lang="fi-FI" sz="1600" dirty="0"/>
              <a:t>Otetaanko minut mukaan??</a:t>
            </a:r>
            <a:endParaRPr sz="1600" dirty="0"/>
          </a:p>
        </p:txBody>
      </p:sp>
      <p:sp>
        <p:nvSpPr>
          <p:cNvPr id="141" name="Google Shape;141;p18"/>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9"/>
          <p:cNvSpPr txBox="1">
            <a:spLocks noGrp="1"/>
          </p:cNvSpPr>
          <p:nvPr>
            <p:ph type="title"/>
          </p:nvPr>
        </p:nvSpPr>
        <p:spPr>
          <a:xfrm>
            <a:off x="838200" y="103517"/>
            <a:ext cx="10514100" cy="1130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Reissuun valmistautuminen</a:t>
            </a:r>
            <a:endParaRPr/>
          </a:p>
        </p:txBody>
      </p:sp>
      <p:sp>
        <p:nvSpPr>
          <p:cNvPr id="148" name="Google Shape;148;p19"/>
          <p:cNvSpPr txBox="1">
            <a:spLocks noGrp="1"/>
          </p:cNvSpPr>
          <p:nvPr>
            <p:ph type="body" idx="1"/>
          </p:nvPr>
        </p:nvSpPr>
        <p:spPr>
          <a:xfrm>
            <a:off x="838200" y="1368425"/>
            <a:ext cx="10515600" cy="4858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fi-FI" sz="1600" dirty="0"/>
              <a:t>Sikäli meille reissuun valmistautuminen oli helppoa, että koska kyseessä oli ryhmämatka, johon myös opettajamme osallistuu</a:t>
            </a:r>
            <a:br>
              <a:rPr lang="fi-FI" sz="1600" dirty="0"/>
            </a:br>
            <a:r>
              <a:rPr lang="fi-FI" sz="1600" dirty="0"/>
              <a:t>-jäi meiltä tekemättä asioita, joita yksin opintomatkalle lähtevät joutuvat tehdä. Oppimisen kannalta olisin kyllä mieluusti tehnyt kaiken valmistelun</a:t>
            </a:r>
            <a:br>
              <a:rPr lang="fi-FI" sz="1600" dirty="0"/>
            </a:br>
            <a:r>
              <a:rPr lang="fi-FI" sz="1600" dirty="0"/>
              <a:t>-mutta toisaalta loukkaantumisestani johtuen elämässä oli ihan riittävästi kurottavaa muutenkin.</a:t>
            </a:r>
            <a:br>
              <a:rPr lang="fi-FI" sz="1600" dirty="0"/>
            </a:br>
            <a:r>
              <a:rPr lang="fi-FI" sz="1600" dirty="0"/>
              <a:t>Olennaisimpana pidin fyysistä kuntoutumistani: jotta minut ylipäätään otetaan reissuun mukaan, ja toisaalta että saan reissusta irti kaiken enkä ole kenellekään riippakivenä.</a:t>
            </a:r>
            <a:endParaRPr sz="1600" dirty="0"/>
          </a:p>
          <a:p>
            <a:pPr marL="0" lvl="0" indent="0" algn="l" rtl="0">
              <a:spcBef>
                <a:spcPts val="1000"/>
              </a:spcBef>
              <a:spcAft>
                <a:spcPts val="0"/>
              </a:spcAft>
              <a:buNone/>
            </a:pPr>
            <a:r>
              <a:rPr lang="fi-FI" sz="1600" dirty="0"/>
              <a:t>Onnekseni elämäni alkoi palata uomiinsa huhtikuun lopulla, rästihommia ennen reissuun lähtöä oli kuitenkin ihan jokaiselle päivälle ennen lähtöä 21. toukokuuta.</a:t>
            </a:r>
            <a:endParaRPr sz="1600" dirty="0"/>
          </a:p>
          <a:p>
            <a:pPr marL="0" lvl="0" indent="0" algn="l" rtl="0">
              <a:spcBef>
                <a:spcPts val="1000"/>
              </a:spcBef>
              <a:spcAft>
                <a:spcPts val="0"/>
              </a:spcAft>
              <a:buNone/>
            </a:pPr>
            <a:r>
              <a:rPr lang="fi-FI" sz="1600" dirty="0"/>
              <a:t>Vaikka ehdinkin ihan rehellisesti huolestua terveydestäni ja jaksamisestani ennen lähtöä, sain nippa-nappa kaiken tarvittavan tehtyä. Hengissä.</a:t>
            </a:r>
            <a:endParaRPr sz="1600" dirty="0"/>
          </a:p>
          <a:p>
            <a:pPr marL="0" lvl="0" indent="0" algn="l" rtl="0">
              <a:spcBef>
                <a:spcPts val="1000"/>
              </a:spcBef>
              <a:spcAft>
                <a:spcPts val="0"/>
              </a:spcAft>
              <a:buNone/>
            </a:pPr>
            <a:r>
              <a:rPr lang="fi-FI" sz="1600" dirty="0"/>
              <a:t>Slovenia, täältä tullaan!</a:t>
            </a:r>
            <a:endParaRPr sz="1600" dirty="0"/>
          </a:p>
        </p:txBody>
      </p:sp>
      <p:sp>
        <p:nvSpPr>
          <p:cNvPr id="149" name="Google Shape;149;p19"/>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0"/>
          <p:cNvSpPr txBox="1">
            <a:spLocks noGrp="1"/>
          </p:cNvSpPr>
          <p:nvPr>
            <p:ph type="title"/>
          </p:nvPr>
        </p:nvSpPr>
        <p:spPr>
          <a:xfrm>
            <a:off x="338550" y="253992"/>
            <a:ext cx="10514100" cy="1130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a:t>Vantaa - Ljubljana</a:t>
            </a:r>
            <a:endParaRPr dirty="0"/>
          </a:p>
        </p:txBody>
      </p:sp>
      <p:sp>
        <p:nvSpPr>
          <p:cNvPr id="156" name="Google Shape;156;p20"/>
          <p:cNvSpPr txBox="1">
            <a:spLocks noGrp="1"/>
          </p:cNvSpPr>
          <p:nvPr>
            <p:ph type="body" idx="1"/>
          </p:nvPr>
        </p:nvSpPr>
        <p:spPr>
          <a:xfrm>
            <a:off x="338550" y="1478863"/>
            <a:ext cx="11692500" cy="2579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fi-FI" sz="1600" dirty="0"/>
              <a:t>Tapasimme ryhmän kanssa lähtöpäivänä Vantaalla, Porttipuiston Ikean parkkipaikalla. Kukaan ei ollut myöhässä..!</a:t>
            </a:r>
            <a:br>
              <a:rPr lang="fi-FI" sz="1600" dirty="0"/>
            </a:br>
            <a:r>
              <a:rPr lang="fi-FI" sz="1600" dirty="0"/>
              <a:t>Siinä meitä oli pintapuolisesti ja osin vähän paremminkin toisiamme tunteva seitsikko Vesa (opettaja), Riitta, Mari, Aki, Emilia, Johanna ja minä. </a:t>
            </a:r>
            <a:br>
              <a:rPr lang="fi-FI" sz="1600" dirty="0"/>
            </a:br>
            <a:r>
              <a:rPr lang="fi-FI" sz="1600" dirty="0"/>
              <a:t>Seuraavan puolentoista vuorokauden aikana matkaisimme ensin Vuosaaresta Tallinnaan lautalla, sieltä Viron, Latvian, Liettuan, Puolan, </a:t>
            </a:r>
            <a:r>
              <a:rPr lang="fi-FI" sz="1600" dirty="0" err="1"/>
              <a:t>Tsekin</a:t>
            </a:r>
            <a:r>
              <a:rPr lang="fi-FI" sz="1600" dirty="0"/>
              <a:t> ja Itävallan halki, läpi, poikki tai yli koulun tuoreimmalla minibussilla. Kun kerta tavaratkin saatiin mahtumaan..!</a:t>
            </a:r>
            <a:endParaRPr sz="1600" dirty="0"/>
          </a:p>
        </p:txBody>
      </p:sp>
      <p:sp>
        <p:nvSpPr>
          <p:cNvPr id="157" name="Google Shape;157;p20"/>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5</a:t>
            </a:fld>
            <a:endParaRPr/>
          </a:p>
        </p:txBody>
      </p:sp>
      <p:pic>
        <p:nvPicPr>
          <p:cNvPr id="158" name="Google Shape;158;p20"/>
          <p:cNvPicPr preferRelativeResize="0"/>
          <p:nvPr/>
        </p:nvPicPr>
        <p:blipFill rotWithShape="1">
          <a:blip r:embed="rId3">
            <a:alphaModFix/>
          </a:blip>
          <a:srcRect t="8483"/>
          <a:stretch/>
        </p:blipFill>
        <p:spPr>
          <a:xfrm>
            <a:off x="338550" y="3429000"/>
            <a:ext cx="7287900" cy="3002624"/>
          </a:xfrm>
          <a:prstGeom prst="rect">
            <a:avLst/>
          </a:prstGeom>
          <a:noFill/>
          <a:ln>
            <a:noFill/>
          </a:ln>
        </p:spPr>
      </p:pic>
      <p:pic>
        <p:nvPicPr>
          <p:cNvPr id="159" name="Google Shape;159;p20"/>
          <p:cNvPicPr preferRelativeResize="0"/>
          <p:nvPr/>
        </p:nvPicPr>
        <p:blipFill rotWithShape="1">
          <a:blip r:embed="rId4">
            <a:alphaModFix/>
          </a:blip>
          <a:srcRect t="5768" b="6704"/>
          <a:stretch/>
        </p:blipFill>
        <p:spPr>
          <a:xfrm>
            <a:off x="7930825" y="3398175"/>
            <a:ext cx="1544401" cy="3002624"/>
          </a:xfrm>
          <a:prstGeom prst="rect">
            <a:avLst/>
          </a:prstGeom>
          <a:noFill/>
          <a:ln>
            <a:noFill/>
          </a:ln>
        </p:spPr>
      </p:pic>
      <p:pic>
        <p:nvPicPr>
          <p:cNvPr id="160" name="Google Shape;160;p20"/>
          <p:cNvPicPr preferRelativeResize="0"/>
          <p:nvPr/>
        </p:nvPicPr>
        <p:blipFill rotWithShape="1">
          <a:blip r:embed="rId5">
            <a:alphaModFix/>
          </a:blip>
          <a:srcRect t="36338" b="10667"/>
          <a:stretch/>
        </p:blipFill>
        <p:spPr>
          <a:xfrm>
            <a:off x="9697125" y="3398175"/>
            <a:ext cx="2168924" cy="25532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1"/>
          <p:cNvSpPr txBox="1">
            <a:spLocks noGrp="1"/>
          </p:cNvSpPr>
          <p:nvPr>
            <p:ph type="title"/>
          </p:nvPr>
        </p:nvSpPr>
        <p:spPr>
          <a:xfrm>
            <a:off x="686550" y="-143183"/>
            <a:ext cx="10514100" cy="1130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Ljubljana ja BIC Ljubljana</a:t>
            </a:r>
            <a:endParaRPr/>
          </a:p>
        </p:txBody>
      </p:sp>
      <p:sp>
        <p:nvSpPr>
          <p:cNvPr id="167" name="Google Shape;167;p21"/>
          <p:cNvSpPr txBox="1">
            <a:spLocks noGrp="1"/>
          </p:cNvSpPr>
          <p:nvPr>
            <p:ph type="body" idx="1"/>
          </p:nvPr>
        </p:nvSpPr>
        <p:spPr>
          <a:xfrm>
            <a:off x="686550" y="950700"/>
            <a:ext cx="10932000" cy="59073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fi-FI" sz="1400" dirty="0"/>
              <a:t>Useamman koettelemuksen ja sattumuksen jälkeen </a:t>
            </a:r>
            <a:br>
              <a:rPr lang="fi-FI" sz="1400" dirty="0"/>
            </a:br>
            <a:r>
              <a:rPr lang="fi-FI" sz="1400" dirty="0"/>
              <a:t>-joita vajaaseen kahteen vuorokauteen mahtui niin paljon, että autossa vietetty aika tuntui perille päästyämme pikemmin viikolta- olimme väsyneitä, mutta niin: onnellisia.</a:t>
            </a:r>
            <a:br>
              <a:rPr lang="fi-FI" sz="1400" dirty="0"/>
            </a:br>
            <a:r>
              <a:rPr lang="fi-FI" sz="1400" dirty="0"/>
              <a:t>Vihdoin puolen vuoden ajan vain kuvitelmissa näkynyt Ljubljana oli nyt silmiemme edessä ja jalkojemme alla.</a:t>
            </a:r>
            <a:endParaRPr sz="1400" dirty="0"/>
          </a:p>
          <a:p>
            <a:pPr marL="0" lvl="0" indent="0" algn="l" rtl="0">
              <a:spcBef>
                <a:spcPts val="1000"/>
              </a:spcBef>
              <a:spcAft>
                <a:spcPts val="0"/>
              </a:spcAft>
              <a:buNone/>
            </a:pPr>
            <a:r>
              <a:rPr lang="fi-FI" sz="1400" dirty="0"/>
              <a:t>Heti tiistaina päivällä, vasta kun olimme ehtineet joten kuten asettua kämpillemme, matkamme todellinen johtaja, BIC Ljubljanan luontoalan vastuuopettaja </a:t>
            </a:r>
            <a:r>
              <a:rPr lang="fi-FI" sz="1400" dirty="0" err="1"/>
              <a:t>Matevz</a:t>
            </a:r>
            <a:r>
              <a:rPr lang="fi-FI" sz="1400" dirty="0"/>
              <a:t> “</a:t>
            </a:r>
            <a:r>
              <a:rPr lang="fi-FI" sz="1400" dirty="0" err="1"/>
              <a:t>Matko</a:t>
            </a:r>
            <a:r>
              <a:rPr lang="fi-FI" sz="1400" dirty="0"/>
              <a:t>” Kramer tapansa mukaisesti loputonta energiaa ylitsevuotaen haki meidät tutustumaan “hänen” kouluunsa: BIC Ljubljanan palkittuun </a:t>
            </a:r>
            <a:r>
              <a:rPr lang="fi-FI" sz="1400" i="1" dirty="0"/>
              <a:t>Puukouluun. </a:t>
            </a:r>
            <a:r>
              <a:rPr lang="fi-FI" sz="1400" dirty="0"/>
              <a:t>Paitsi että saimme ruokaa koululla, näimme ohimennen muutamia oppilaita sekä saimme myös kiertokävelyn </a:t>
            </a:r>
            <a:r>
              <a:rPr lang="fi-FI" sz="1400" dirty="0" err="1"/>
              <a:t>Matkon</a:t>
            </a:r>
            <a:r>
              <a:rPr lang="fi-FI" sz="1400" dirty="0"/>
              <a:t> omissa luokissa. Illalla käväisimme pizzalla jo ennalta suunnitellussa ravintolassa.</a:t>
            </a:r>
            <a:endParaRPr sz="1400" dirty="0"/>
          </a:p>
          <a:p>
            <a:pPr marL="0" lvl="0" indent="0" algn="l" rtl="0">
              <a:spcBef>
                <a:spcPts val="1000"/>
              </a:spcBef>
              <a:spcAft>
                <a:spcPts val="0"/>
              </a:spcAft>
              <a:buNone/>
            </a:pPr>
            <a:r>
              <a:rPr lang="fi-FI" sz="1400" dirty="0"/>
              <a:t>Heti keskiviikkoaamuna olimme jo tutustumassa </a:t>
            </a:r>
            <a:r>
              <a:rPr lang="fi-FI" sz="1400" i="1" dirty="0"/>
              <a:t>Isoon kouluun </a:t>
            </a:r>
            <a:r>
              <a:rPr lang="fi-FI" sz="1400" dirty="0"/>
              <a:t>-tai sanotaanko koulun keskukseen, koska BIC Ljubljana -kuin </a:t>
            </a:r>
            <a:r>
              <a:rPr lang="fi-FI" sz="1400" dirty="0" err="1"/>
              <a:t>Keuda</a:t>
            </a:r>
            <a:r>
              <a:rPr lang="fi-FI" sz="1400" dirty="0"/>
              <a:t>- on monen opinalan toimija, ja sillä on myös useampi toimipaikka. Koulun historia juontaa juurensa jopa 1900-luvun alkuun asti ja Ensimmäiseen Maailmansotaan: hevostenkengittämisestä tie vei  ensin eläinsairaalaksi, ja sitten opinahjoksi, josta nykyään valmistuu niin leipureita, kondiittoreita, hotelli- ja ravintola-alan työntekijöitä, ylioppilaita, biotekniikan ammattilaisia, ravitsemusteknikoita ja vaikka mitä. Koulun historian läpikäyminen diaesittelynä saattoi jollekin olla pitkäveteinen sessio, mutta  itse tosiaan innostun kaikenlaisista asioista. Niin tästäkin. </a:t>
            </a:r>
            <a:br>
              <a:rPr lang="fi-FI" sz="1400" dirty="0"/>
            </a:br>
            <a:r>
              <a:rPr lang="fi-FI" sz="1400" dirty="0"/>
              <a:t>Varsinainen kierros koululla oli ihastuttava: kaikissa luokissa meihin suhtauduttiin varsin lämpimästi</a:t>
            </a:r>
            <a:br>
              <a:rPr lang="fi-FI" sz="1400" dirty="0"/>
            </a:br>
            <a:r>
              <a:rPr lang="fi-FI" sz="1400" dirty="0"/>
              <a:t>-ja saimmehan me leipuri/kondiittoreilta maistiaisiakin!</a:t>
            </a:r>
            <a:endParaRPr sz="1400" dirty="0"/>
          </a:p>
          <a:p>
            <a:pPr marL="0" lvl="0" indent="0" algn="l" rtl="0">
              <a:spcBef>
                <a:spcPts val="1000"/>
              </a:spcBef>
              <a:spcAft>
                <a:spcPts val="0"/>
              </a:spcAft>
              <a:buNone/>
            </a:pPr>
            <a:r>
              <a:rPr lang="fi-FI" sz="1400" dirty="0"/>
              <a:t>Ja jälleen saimme nauttia kouluruokalan antimista. </a:t>
            </a:r>
            <a:br>
              <a:rPr lang="fi-FI" sz="1400" dirty="0"/>
            </a:br>
            <a:r>
              <a:rPr lang="fi-FI" sz="1400" dirty="0"/>
              <a:t>(Annoksia on ilmeisesti aina valittavissa kolmesta erilaisesta, joista ainakin yksi on kasvisruokaa. Kouluruoka oli mielestäni verrattavissa Keudan ja Saaren Kartanon tarjontaan -muttei </a:t>
            </a:r>
            <a:r>
              <a:rPr lang="fi-FI" sz="1400" i="1" dirty="0"/>
              <a:t>tietenkään </a:t>
            </a:r>
            <a:r>
              <a:rPr lang="fi-FI" sz="1400" b="1" dirty="0"/>
              <a:t>ihan </a:t>
            </a:r>
            <a:r>
              <a:rPr lang="fi-FI" sz="1400" dirty="0"/>
              <a:t>yhtä hyvää..!) </a:t>
            </a:r>
            <a:br>
              <a:rPr lang="fi-FI" sz="1400" dirty="0"/>
            </a:br>
            <a:r>
              <a:rPr lang="fi-FI" sz="1400" dirty="0"/>
              <a:t>Loppupäivän saimme tehdä </a:t>
            </a:r>
            <a:r>
              <a:rPr lang="fi-FI" sz="1400" dirty="0" err="1"/>
              <a:t>Matkon</a:t>
            </a:r>
            <a:r>
              <a:rPr lang="fi-FI" sz="1400" dirty="0"/>
              <a:t> pajalla puutöitä -ja sekös tälle puusepälle kelpasi!</a:t>
            </a:r>
            <a:br>
              <a:rPr lang="fi-FI" sz="1400" dirty="0"/>
            </a:br>
            <a:r>
              <a:rPr lang="fi-FI" sz="1400" dirty="0"/>
              <a:t>Mikä parasta: kaikki ryhmämme jäsenet saivat tehtyä omanlaisensa ja hienon muiston mukaansa lyhyessä ajassa.</a:t>
            </a:r>
            <a:endParaRPr sz="1400" dirty="0"/>
          </a:p>
          <a:p>
            <a:pPr marL="0" lvl="0" indent="0" algn="l" rtl="0">
              <a:spcBef>
                <a:spcPts val="1000"/>
              </a:spcBef>
              <a:spcAft>
                <a:spcPts val="0"/>
              </a:spcAft>
              <a:buNone/>
            </a:pPr>
            <a:r>
              <a:rPr lang="fi-FI" sz="1400" dirty="0"/>
              <a:t>Mainittakoon, että henkilökohtaisesti minulle tiistai oli hyvinkin rankka päivä toipuvan jalkani suhteen: </a:t>
            </a:r>
            <a:br>
              <a:rPr lang="fi-FI" sz="1400" dirty="0"/>
            </a:br>
            <a:r>
              <a:rPr lang="fi-FI" sz="1400" dirty="0"/>
              <a:t>pitkän ajon </a:t>
            </a:r>
            <a:r>
              <a:rPr lang="fi-FI" sz="1400" dirty="0" err="1"/>
              <a:t>jäljilta</a:t>
            </a:r>
            <a:r>
              <a:rPr lang="fi-FI" sz="1400" dirty="0"/>
              <a:t> kinttu oli varsin kipeä. Keskiviikkonakin jouduin vältellä pidempiä kävelyitä. </a:t>
            </a:r>
            <a:br>
              <a:rPr lang="fi-FI" sz="1400" dirty="0"/>
            </a:br>
            <a:r>
              <a:rPr lang="fi-FI" sz="1400" dirty="0"/>
              <a:t>Kovasti kuitenkin yhä ja jo uskoin, että pystyn osallistumaan kaikkeen mitään kohdallemme tulee.. </a:t>
            </a:r>
            <a:endParaRPr sz="1400" dirty="0"/>
          </a:p>
        </p:txBody>
      </p:sp>
      <p:sp>
        <p:nvSpPr>
          <p:cNvPr id="168" name="Google Shape;168;p21"/>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2"/>
          <p:cNvPicPr preferRelativeResize="0"/>
          <p:nvPr/>
        </p:nvPicPr>
        <p:blipFill>
          <a:blip r:embed="rId3">
            <a:alphaModFix/>
          </a:blip>
          <a:stretch>
            <a:fillRect/>
          </a:stretch>
        </p:blipFill>
        <p:spPr>
          <a:xfrm>
            <a:off x="444825" y="1025300"/>
            <a:ext cx="4755400" cy="2140875"/>
          </a:xfrm>
          <a:prstGeom prst="rect">
            <a:avLst/>
          </a:prstGeom>
          <a:noFill/>
          <a:ln>
            <a:noFill/>
          </a:ln>
        </p:spPr>
      </p:pic>
      <p:pic>
        <p:nvPicPr>
          <p:cNvPr id="175" name="Google Shape;175;p22"/>
          <p:cNvPicPr preferRelativeResize="0"/>
          <p:nvPr/>
        </p:nvPicPr>
        <p:blipFill>
          <a:blip r:embed="rId4">
            <a:alphaModFix/>
          </a:blip>
          <a:stretch>
            <a:fillRect/>
          </a:stretch>
        </p:blipFill>
        <p:spPr>
          <a:xfrm>
            <a:off x="5419327" y="1025300"/>
            <a:ext cx="1977347" cy="4392177"/>
          </a:xfrm>
          <a:prstGeom prst="rect">
            <a:avLst/>
          </a:prstGeom>
          <a:noFill/>
          <a:ln>
            <a:noFill/>
          </a:ln>
        </p:spPr>
      </p:pic>
      <p:pic>
        <p:nvPicPr>
          <p:cNvPr id="176" name="Google Shape;176;p22"/>
          <p:cNvPicPr preferRelativeResize="0"/>
          <p:nvPr/>
        </p:nvPicPr>
        <p:blipFill>
          <a:blip r:embed="rId5">
            <a:alphaModFix/>
          </a:blip>
          <a:stretch>
            <a:fillRect/>
          </a:stretch>
        </p:blipFill>
        <p:spPr>
          <a:xfrm>
            <a:off x="444825" y="3276600"/>
            <a:ext cx="4755466" cy="2140875"/>
          </a:xfrm>
          <a:prstGeom prst="rect">
            <a:avLst/>
          </a:prstGeom>
          <a:noFill/>
          <a:ln>
            <a:noFill/>
          </a:ln>
        </p:spPr>
      </p:pic>
      <p:pic>
        <p:nvPicPr>
          <p:cNvPr id="177" name="Google Shape;177;p22"/>
          <p:cNvPicPr preferRelativeResize="0"/>
          <p:nvPr/>
        </p:nvPicPr>
        <p:blipFill>
          <a:blip r:embed="rId6">
            <a:alphaModFix/>
          </a:blip>
          <a:stretch>
            <a:fillRect/>
          </a:stretch>
        </p:blipFill>
        <p:spPr>
          <a:xfrm>
            <a:off x="7624525" y="1025300"/>
            <a:ext cx="1977349" cy="4392253"/>
          </a:xfrm>
          <a:prstGeom prst="rect">
            <a:avLst/>
          </a:prstGeom>
          <a:noFill/>
          <a:ln>
            <a:noFill/>
          </a:ln>
        </p:spPr>
      </p:pic>
      <p:pic>
        <p:nvPicPr>
          <p:cNvPr id="178" name="Google Shape;178;p22"/>
          <p:cNvPicPr preferRelativeResize="0"/>
          <p:nvPr/>
        </p:nvPicPr>
        <p:blipFill>
          <a:blip r:embed="rId7">
            <a:alphaModFix/>
          </a:blip>
          <a:stretch>
            <a:fillRect/>
          </a:stretch>
        </p:blipFill>
        <p:spPr>
          <a:xfrm>
            <a:off x="9775500" y="1025275"/>
            <a:ext cx="1977349" cy="43922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3"/>
          <p:cNvSpPr txBox="1">
            <a:spLocks noGrp="1"/>
          </p:cNvSpPr>
          <p:nvPr>
            <p:ph type="body" idx="1"/>
          </p:nvPr>
        </p:nvSpPr>
        <p:spPr>
          <a:xfrm>
            <a:off x="762000" y="252150"/>
            <a:ext cx="6009000" cy="2403600"/>
          </a:xfrm>
          <a:prstGeom prst="rect">
            <a:avLst/>
          </a:prstGeom>
        </p:spPr>
        <p:txBody>
          <a:bodyPr spcFirstLastPara="1" wrap="square" lIns="91425" tIns="45700" rIns="91425" bIns="45700" anchor="t" anchorCtr="0">
            <a:normAutofit fontScale="62500" lnSpcReduction="10000"/>
          </a:bodyPr>
          <a:lstStyle/>
          <a:p>
            <a:pPr marL="0" lvl="0" indent="0" algn="l" rtl="0">
              <a:spcBef>
                <a:spcPts val="1000"/>
              </a:spcBef>
              <a:spcAft>
                <a:spcPts val="0"/>
              </a:spcAft>
              <a:buNone/>
            </a:pPr>
            <a:r>
              <a:rPr lang="fi-FI" dirty="0"/>
              <a:t>Ensimmäinen kosketus Slovenian luontoon ja uskomattomiin maisemiin tehtiin “Ljubljanan viikon” torstaina.</a:t>
            </a:r>
            <a:br>
              <a:rPr lang="fi-FI" dirty="0"/>
            </a:br>
            <a:r>
              <a:rPr lang="fi-FI" dirty="0"/>
              <a:t>Aamuvarhaisella </a:t>
            </a:r>
            <a:r>
              <a:rPr lang="fi-FI" dirty="0" err="1"/>
              <a:t>Matko</a:t>
            </a:r>
            <a:r>
              <a:rPr lang="fi-FI" dirty="0"/>
              <a:t> hyppäsi bussimme kyytiin ja opasti meidät </a:t>
            </a:r>
            <a:r>
              <a:rPr lang="fi-FI" dirty="0" err="1"/>
              <a:t>Triglavin</a:t>
            </a:r>
            <a:r>
              <a:rPr lang="fi-FI" dirty="0"/>
              <a:t> kansallispuiston ulkokehää reunustavalle reitille. Ensimmäinen kohteemme oli Toisen Maailmansodan aikainen partisaanisairaala vuoriston uumenissa. Alkuperäinen sairaalan jäämistö / museo huuhtoutui vuoristosta ryöpynneiden tulvien mukana 90-luvun puolella, mutta se on sittemmin entisöity upeasti. Jugoslavian monimutkainen historia avautui jälleen vähän </a:t>
            </a:r>
            <a:r>
              <a:rPr lang="fi-FI" dirty="0" err="1"/>
              <a:t>enmmän</a:t>
            </a:r>
            <a:r>
              <a:rPr lang="fi-FI" dirty="0"/>
              <a:t>. Samalla saimme esimakua rinteillä tallustelemisesta..</a:t>
            </a:r>
            <a:endParaRPr dirty="0"/>
          </a:p>
        </p:txBody>
      </p:sp>
      <p:sp>
        <p:nvSpPr>
          <p:cNvPr id="185" name="Google Shape;185;p23"/>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8</a:t>
            </a:fld>
            <a:endParaRPr/>
          </a:p>
        </p:txBody>
      </p:sp>
      <p:pic>
        <p:nvPicPr>
          <p:cNvPr id="186" name="Google Shape;186;p23"/>
          <p:cNvPicPr preferRelativeResize="0"/>
          <p:nvPr/>
        </p:nvPicPr>
        <p:blipFill>
          <a:blip r:embed="rId3">
            <a:alphaModFix/>
          </a:blip>
          <a:stretch>
            <a:fillRect/>
          </a:stretch>
        </p:blipFill>
        <p:spPr>
          <a:xfrm>
            <a:off x="838200" y="2579551"/>
            <a:ext cx="1788929" cy="3973652"/>
          </a:xfrm>
          <a:prstGeom prst="rect">
            <a:avLst/>
          </a:prstGeom>
          <a:noFill/>
          <a:ln>
            <a:noFill/>
          </a:ln>
        </p:spPr>
      </p:pic>
      <p:pic>
        <p:nvPicPr>
          <p:cNvPr id="187" name="Google Shape;187;p23"/>
          <p:cNvPicPr preferRelativeResize="0"/>
          <p:nvPr/>
        </p:nvPicPr>
        <p:blipFill>
          <a:blip r:embed="rId4">
            <a:alphaModFix/>
          </a:blip>
          <a:stretch>
            <a:fillRect/>
          </a:stretch>
        </p:blipFill>
        <p:spPr>
          <a:xfrm>
            <a:off x="2905200" y="2579515"/>
            <a:ext cx="1788924" cy="3973683"/>
          </a:xfrm>
          <a:prstGeom prst="rect">
            <a:avLst/>
          </a:prstGeom>
          <a:noFill/>
          <a:ln>
            <a:noFill/>
          </a:ln>
        </p:spPr>
      </p:pic>
      <p:pic>
        <p:nvPicPr>
          <p:cNvPr id="188" name="Google Shape;188;p23"/>
          <p:cNvPicPr preferRelativeResize="0"/>
          <p:nvPr/>
        </p:nvPicPr>
        <p:blipFill>
          <a:blip r:embed="rId5">
            <a:alphaModFix/>
          </a:blip>
          <a:stretch>
            <a:fillRect/>
          </a:stretch>
        </p:blipFill>
        <p:spPr>
          <a:xfrm>
            <a:off x="5058275" y="2579550"/>
            <a:ext cx="1788924" cy="3973652"/>
          </a:xfrm>
          <a:prstGeom prst="rect">
            <a:avLst/>
          </a:prstGeom>
          <a:noFill/>
          <a:ln>
            <a:noFill/>
          </a:ln>
        </p:spPr>
      </p:pic>
      <p:pic>
        <p:nvPicPr>
          <p:cNvPr id="189" name="Google Shape;189;p23"/>
          <p:cNvPicPr preferRelativeResize="0"/>
          <p:nvPr/>
        </p:nvPicPr>
        <p:blipFill>
          <a:blip r:embed="rId6">
            <a:alphaModFix/>
          </a:blip>
          <a:stretch>
            <a:fillRect/>
          </a:stretch>
        </p:blipFill>
        <p:spPr>
          <a:xfrm>
            <a:off x="7152000" y="328350"/>
            <a:ext cx="2792632" cy="62031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4"/>
          <p:cNvSpPr txBox="1">
            <a:spLocks noGrp="1"/>
          </p:cNvSpPr>
          <p:nvPr>
            <p:ph type="body" idx="1"/>
          </p:nvPr>
        </p:nvSpPr>
        <p:spPr>
          <a:xfrm>
            <a:off x="838200" y="79050"/>
            <a:ext cx="11086500" cy="19623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fi-FI" sz="1600" dirty="0"/>
              <a:t>Matkalla seuraavaan kohteeseen Slovenia näyttäytyi  meille kuin postikortista tai matkailuesitteestä: pittoreski, lumihuippuisten vuorten ympäröimä kylä, jonka läpi virtaa käsittämättömän kirkas ja turkoosinvärinen, satumainen joki -</a:t>
            </a:r>
            <a:r>
              <a:rPr lang="fi-FI" sz="1600" i="1" dirty="0" err="1"/>
              <a:t>Soča</a:t>
            </a:r>
            <a:r>
              <a:rPr lang="fi-FI" sz="1600" dirty="0"/>
              <a:t>. </a:t>
            </a:r>
            <a:br>
              <a:rPr lang="fi-FI" sz="1600" dirty="0"/>
            </a:br>
            <a:r>
              <a:rPr lang="fi-FI" sz="1600" dirty="0"/>
              <a:t>Kylän läpi ajettuamme tie muuttuikin serpentiinimäiseksi. Jonkun taisi tehdä pahaa istua ikkunapaikalla, rotkon puolella. Vaikka kävelymatka kohteeseen ei ollut kuin alle pari kilometriä, itsellä oli helteessä hankalaa pysyä muiden mukana kehnolla kintulla. Mutta kyllä kannatti kivuta: perillä odotti Ensimmäisen Maailmansodan aikana sotilaiden rakentama kirkko. Kuvat puhukoot puolestani.</a:t>
            </a:r>
            <a:endParaRPr sz="1600" dirty="0"/>
          </a:p>
        </p:txBody>
      </p:sp>
      <p:sp>
        <p:nvSpPr>
          <p:cNvPr id="196" name="Google Shape;196;p24"/>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9</a:t>
            </a:fld>
            <a:endParaRPr/>
          </a:p>
        </p:txBody>
      </p:sp>
      <p:pic>
        <p:nvPicPr>
          <p:cNvPr id="197" name="Google Shape;197;p24"/>
          <p:cNvPicPr preferRelativeResize="0"/>
          <p:nvPr/>
        </p:nvPicPr>
        <p:blipFill>
          <a:blip r:embed="rId3">
            <a:alphaModFix/>
          </a:blip>
          <a:stretch>
            <a:fillRect/>
          </a:stretch>
        </p:blipFill>
        <p:spPr>
          <a:xfrm>
            <a:off x="914400" y="2091450"/>
            <a:ext cx="2088064" cy="3996145"/>
          </a:xfrm>
          <a:prstGeom prst="rect">
            <a:avLst/>
          </a:prstGeom>
          <a:noFill/>
          <a:ln>
            <a:noFill/>
          </a:ln>
        </p:spPr>
      </p:pic>
      <p:pic>
        <p:nvPicPr>
          <p:cNvPr id="198" name="Google Shape;198;p24"/>
          <p:cNvPicPr preferRelativeResize="0"/>
          <p:nvPr/>
        </p:nvPicPr>
        <p:blipFill>
          <a:blip r:embed="rId4">
            <a:alphaModFix/>
          </a:blip>
          <a:stretch>
            <a:fillRect/>
          </a:stretch>
        </p:blipFill>
        <p:spPr>
          <a:xfrm>
            <a:off x="3080278" y="4416816"/>
            <a:ext cx="3811395" cy="1670784"/>
          </a:xfrm>
          <a:prstGeom prst="rect">
            <a:avLst/>
          </a:prstGeom>
          <a:noFill/>
          <a:ln>
            <a:noFill/>
          </a:ln>
        </p:spPr>
      </p:pic>
      <p:pic>
        <p:nvPicPr>
          <p:cNvPr id="199" name="Google Shape;199;p24"/>
          <p:cNvPicPr preferRelativeResize="0"/>
          <p:nvPr/>
        </p:nvPicPr>
        <p:blipFill>
          <a:blip r:embed="rId5">
            <a:alphaModFix/>
          </a:blip>
          <a:stretch>
            <a:fillRect/>
          </a:stretch>
        </p:blipFill>
        <p:spPr>
          <a:xfrm>
            <a:off x="3080286" y="2117663"/>
            <a:ext cx="8763085" cy="2229028"/>
          </a:xfrm>
          <a:prstGeom prst="rect">
            <a:avLst/>
          </a:prstGeom>
          <a:noFill/>
          <a:ln>
            <a:noFill/>
          </a:ln>
        </p:spPr>
      </p:pic>
      <p:pic>
        <p:nvPicPr>
          <p:cNvPr id="200" name="Google Shape;200;p24"/>
          <p:cNvPicPr preferRelativeResize="0"/>
          <p:nvPr/>
        </p:nvPicPr>
        <p:blipFill rotWithShape="1">
          <a:blip r:embed="rId6">
            <a:alphaModFix/>
          </a:blip>
          <a:srcRect r="8575"/>
          <a:stretch/>
        </p:blipFill>
        <p:spPr>
          <a:xfrm>
            <a:off x="6968188" y="4416816"/>
            <a:ext cx="4875187" cy="167077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body" idx="1"/>
          </p:nvPr>
        </p:nvSpPr>
        <p:spPr>
          <a:xfrm>
            <a:off x="9822450" y="236300"/>
            <a:ext cx="2342400" cy="5994900"/>
          </a:xfrm>
          <a:prstGeom prst="rect">
            <a:avLst/>
          </a:prstGeom>
        </p:spPr>
        <p:txBody>
          <a:bodyPr spcFirstLastPara="1" wrap="square" lIns="91425" tIns="45700" rIns="91425" bIns="45700" anchor="t" anchorCtr="0">
            <a:normAutofit fontScale="85000" lnSpcReduction="20000"/>
          </a:bodyPr>
          <a:lstStyle/>
          <a:p>
            <a:pPr marL="0" lvl="0" indent="0" algn="l" rtl="0">
              <a:spcBef>
                <a:spcPts val="1000"/>
              </a:spcBef>
              <a:spcAft>
                <a:spcPts val="0"/>
              </a:spcAft>
              <a:buNone/>
            </a:pPr>
            <a:r>
              <a:rPr lang="fi-FI" dirty="0"/>
              <a:t>…ja tähänkin päivään ehti mahtua vielä vaikka mitä. Ruokailtuamme pienen hotellin ravintolassa, menimme katsomaan Slovenian korkeinta vesiputousta..! Ja jälleen sitä turkoosia, jääkylmää vettä.</a:t>
            </a:r>
            <a:br>
              <a:rPr lang="fi-FI" dirty="0"/>
            </a:br>
            <a:r>
              <a:rPr lang="fi-FI" dirty="0"/>
              <a:t>Seuraava kohde oli riippusilta yli solan, jonka pohjalla kuohusi tuo sama ihana vesi.</a:t>
            </a:r>
            <a:endParaRPr dirty="0"/>
          </a:p>
          <a:p>
            <a:pPr marL="0" lvl="0" indent="0" algn="l" rtl="0">
              <a:spcBef>
                <a:spcPts val="1000"/>
              </a:spcBef>
              <a:spcAft>
                <a:spcPts val="0"/>
              </a:spcAft>
              <a:buNone/>
            </a:pPr>
            <a:r>
              <a:rPr lang="fi-FI" dirty="0"/>
              <a:t>Ja jos tässä ei yhdelle päivälle olisi ollut riittämiin, niin vierailimme vielä juustoa tuottavalla lammasfarmilla, joka oli kuin sijoitettu </a:t>
            </a:r>
            <a:r>
              <a:rPr lang="fi-FI" i="1" dirty="0" err="1"/>
              <a:t>The</a:t>
            </a:r>
            <a:r>
              <a:rPr lang="fi-FI" i="1" dirty="0"/>
              <a:t> Sound Of </a:t>
            </a:r>
            <a:r>
              <a:rPr lang="fi-FI" i="1" dirty="0" err="1"/>
              <a:t>Music</a:t>
            </a:r>
            <a:r>
              <a:rPr lang="fi-FI" dirty="0" err="1"/>
              <a:t>iin</a:t>
            </a:r>
            <a:r>
              <a:rPr lang="fi-FI" dirty="0"/>
              <a:t>. Maatalon emäntä ja isäntä tarjoilivat meille juustoa paikallisine kyytipoikineen.</a:t>
            </a:r>
            <a:endParaRPr dirty="0"/>
          </a:p>
          <a:p>
            <a:pPr marL="0" lvl="0" indent="0" algn="l" rtl="0">
              <a:spcBef>
                <a:spcPts val="1000"/>
              </a:spcBef>
              <a:spcAft>
                <a:spcPts val="0"/>
              </a:spcAft>
              <a:buNone/>
            </a:pPr>
            <a:r>
              <a:rPr lang="fi-FI" dirty="0"/>
              <a:t>..ja vielä: kotimatkalle Slovenian länsirajalta nousimme ajaen kymmenien mutkien mukana Slovenian maanteiden korkeimmalle kohdalle (1611m). Päivän aikana matkaa tuli autolla varmaan yli 500km, ja jalkaisinkin pitkälle yli 10km.</a:t>
            </a:r>
            <a:endParaRPr dirty="0"/>
          </a:p>
          <a:p>
            <a:pPr marL="0" lvl="0" indent="0" algn="l" rtl="0">
              <a:spcBef>
                <a:spcPts val="1000"/>
              </a:spcBef>
              <a:spcAft>
                <a:spcPts val="0"/>
              </a:spcAft>
              <a:buNone/>
            </a:pPr>
            <a:r>
              <a:rPr lang="fi-FI" dirty="0"/>
              <a:t>Kämpille päästyämme oli unet hyvin ansaittu. </a:t>
            </a:r>
            <a:endParaRPr dirty="0"/>
          </a:p>
        </p:txBody>
      </p:sp>
      <p:sp>
        <p:nvSpPr>
          <p:cNvPr id="207" name="Google Shape;207;p25"/>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10</a:t>
            </a:fld>
            <a:endParaRPr/>
          </a:p>
        </p:txBody>
      </p:sp>
      <p:pic>
        <p:nvPicPr>
          <p:cNvPr id="208" name="Google Shape;208;p25"/>
          <p:cNvPicPr preferRelativeResize="0"/>
          <p:nvPr/>
        </p:nvPicPr>
        <p:blipFill>
          <a:blip r:embed="rId3">
            <a:alphaModFix/>
          </a:blip>
          <a:stretch>
            <a:fillRect/>
          </a:stretch>
        </p:blipFill>
        <p:spPr>
          <a:xfrm>
            <a:off x="208900" y="307850"/>
            <a:ext cx="2450680" cy="5450230"/>
          </a:xfrm>
          <a:prstGeom prst="rect">
            <a:avLst/>
          </a:prstGeom>
          <a:noFill/>
          <a:ln>
            <a:noFill/>
          </a:ln>
        </p:spPr>
      </p:pic>
      <p:pic>
        <p:nvPicPr>
          <p:cNvPr id="209" name="Google Shape;209;p25"/>
          <p:cNvPicPr preferRelativeResize="0"/>
          <p:nvPr/>
        </p:nvPicPr>
        <p:blipFill>
          <a:blip r:embed="rId4">
            <a:alphaModFix/>
          </a:blip>
          <a:stretch>
            <a:fillRect/>
          </a:stretch>
        </p:blipFill>
        <p:spPr>
          <a:xfrm>
            <a:off x="2731372" y="307853"/>
            <a:ext cx="2339175" cy="5450225"/>
          </a:xfrm>
          <a:prstGeom prst="rect">
            <a:avLst/>
          </a:prstGeom>
          <a:noFill/>
          <a:ln>
            <a:noFill/>
          </a:ln>
        </p:spPr>
      </p:pic>
      <p:pic>
        <p:nvPicPr>
          <p:cNvPr id="210" name="Google Shape;210;p25"/>
          <p:cNvPicPr preferRelativeResize="0"/>
          <p:nvPr/>
        </p:nvPicPr>
        <p:blipFill>
          <a:blip r:embed="rId5">
            <a:alphaModFix/>
          </a:blip>
          <a:stretch>
            <a:fillRect/>
          </a:stretch>
        </p:blipFill>
        <p:spPr>
          <a:xfrm>
            <a:off x="5090530" y="307853"/>
            <a:ext cx="2339174" cy="5456174"/>
          </a:xfrm>
          <a:prstGeom prst="rect">
            <a:avLst/>
          </a:prstGeom>
          <a:noFill/>
          <a:ln>
            <a:noFill/>
          </a:ln>
        </p:spPr>
      </p:pic>
      <p:pic>
        <p:nvPicPr>
          <p:cNvPr id="211" name="Google Shape;211;p25"/>
          <p:cNvPicPr preferRelativeResize="0"/>
          <p:nvPr/>
        </p:nvPicPr>
        <p:blipFill>
          <a:blip r:embed="rId6">
            <a:alphaModFix/>
          </a:blip>
          <a:stretch>
            <a:fillRect/>
          </a:stretch>
        </p:blipFill>
        <p:spPr>
          <a:xfrm>
            <a:off x="7462677" y="307853"/>
            <a:ext cx="2339174" cy="54561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6"/>
          <p:cNvSpPr txBox="1">
            <a:spLocks noGrp="1"/>
          </p:cNvSpPr>
          <p:nvPr>
            <p:ph type="title"/>
          </p:nvPr>
        </p:nvSpPr>
        <p:spPr>
          <a:xfrm>
            <a:off x="453324" y="-96025"/>
            <a:ext cx="3920100" cy="11232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fi-FI"/>
              <a:t>Ljubljanan opastettu kierros</a:t>
            </a:r>
            <a:endParaRPr/>
          </a:p>
        </p:txBody>
      </p:sp>
      <p:sp>
        <p:nvSpPr>
          <p:cNvPr id="218" name="Google Shape;218;p26"/>
          <p:cNvSpPr txBox="1">
            <a:spLocks noGrp="1"/>
          </p:cNvSpPr>
          <p:nvPr>
            <p:ph type="body" idx="1"/>
          </p:nvPr>
        </p:nvSpPr>
        <p:spPr>
          <a:xfrm>
            <a:off x="411650" y="1027225"/>
            <a:ext cx="3794700" cy="2877000"/>
          </a:xfrm>
          <a:prstGeom prst="rect">
            <a:avLst/>
          </a:prstGeom>
        </p:spPr>
        <p:txBody>
          <a:bodyPr spcFirstLastPara="1" wrap="square" lIns="91425" tIns="45700" rIns="91425" bIns="45700" anchor="t" anchorCtr="0">
            <a:normAutofit fontScale="85000" lnSpcReduction="20000"/>
          </a:bodyPr>
          <a:lstStyle/>
          <a:p>
            <a:pPr marL="0" lvl="0" indent="0" algn="l" rtl="0">
              <a:spcBef>
                <a:spcPts val="1000"/>
              </a:spcBef>
              <a:spcAft>
                <a:spcPts val="0"/>
              </a:spcAft>
              <a:buNone/>
            </a:pPr>
            <a:r>
              <a:rPr lang="fi-FI" dirty="0"/>
              <a:t>Ensimmäisen viikon perjantai olikin sitten oppilaiden päivä: </a:t>
            </a:r>
            <a:r>
              <a:rPr lang="fi-FI" dirty="0" err="1"/>
              <a:t>Matkon</a:t>
            </a:r>
            <a:r>
              <a:rPr lang="fi-FI" dirty="0"/>
              <a:t> oppilaat pitivät meille näyttönä Ljubljanan opastetun kierroksen. Jälleen sai toipuva jalkani fysikaalista terapiaa: kierros kesti kaikkinensa liki 6 tuntia, ja kilometrejä taisi kertyä lopulta lähemmäs 10 (no, ehkä 8).</a:t>
            </a:r>
            <a:endParaRPr dirty="0"/>
          </a:p>
          <a:p>
            <a:pPr marL="0" lvl="0" indent="0" algn="l" rtl="0">
              <a:spcBef>
                <a:spcPts val="1000"/>
              </a:spcBef>
              <a:spcAft>
                <a:spcPts val="0"/>
              </a:spcAft>
              <a:buNone/>
            </a:pPr>
            <a:r>
              <a:rPr lang="fi-FI" dirty="0"/>
              <a:t>Oppilaat olivat hyvin tehtäväänsä varautuneet, puhuivat enimmäkseen hyvää tai jopa erinomaista englantia </a:t>
            </a:r>
            <a:br>
              <a:rPr lang="fi-FI" dirty="0"/>
            </a:br>
            <a:r>
              <a:rPr lang="fi-FI" dirty="0"/>
              <a:t>-ja tietotaitojensa perusteella helposti ikäisiään kypsempiä, hyvinkin ammattitaitoisia nuoria. Ja jo tässä vaiheessa merkille pistettävää oli heidän upea tiimihenkensä ja toisistaan välittämisen taito.</a:t>
            </a:r>
            <a:endParaRPr dirty="0"/>
          </a:p>
        </p:txBody>
      </p:sp>
      <p:sp>
        <p:nvSpPr>
          <p:cNvPr id="219" name="Google Shape;219;p26"/>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11</a:t>
            </a:fld>
            <a:endParaRPr/>
          </a:p>
        </p:txBody>
      </p:sp>
      <p:pic>
        <p:nvPicPr>
          <p:cNvPr id="220" name="Google Shape;220;p26"/>
          <p:cNvPicPr preferRelativeResize="0"/>
          <p:nvPr/>
        </p:nvPicPr>
        <p:blipFill>
          <a:blip r:embed="rId3">
            <a:alphaModFix/>
          </a:blip>
          <a:stretch>
            <a:fillRect/>
          </a:stretch>
        </p:blipFill>
        <p:spPr>
          <a:xfrm>
            <a:off x="4449725" y="152400"/>
            <a:ext cx="1562375" cy="3470438"/>
          </a:xfrm>
          <a:prstGeom prst="rect">
            <a:avLst/>
          </a:prstGeom>
          <a:noFill/>
          <a:ln>
            <a:noFill/>
          </a:ln>
        </p:spPr>
      </p:pic>
      <p:pic>
        <p:nvPicPr>
          <p:cNvPr id="221" name="Google Shape;221;p26"/>
          <p:cNvPicPr preferRelativeResize="0"/>
          <p:nvPr/>
        </p:nvPicPr>
        <p:blipFill>
          <a:blip r:embed="rId4">
            <a:alphaModFix/>
          </a:blip>
          <a:stretch>
            <a:fillRect/>
          </a:stretch>
        </p:blipFill>
        <p:spPr>
          <a:xfrm>
            <a:off x="6477000" y="152400"/>
            <a:ext cx="1562375" cy="3470403"/>
          </a:xfrm>
          <a:prstGeom prst="rect">
            <a:avLst/>
          </a:prstGeom>
          <a:noFill/>
          <a:ln>
            <a:noFill/>
          </a:ln>
        </p:spPr>
      </p:pic>
      <p:pic>
        <p:nvPicPr>
          <p:cNvPr id="222" name="Google Shape;222;p26"/>
          <p:cNvPicPr preferRelativeResize="0"/>
          <p:nvPr/>
        </p:nvPicPr>
        <p:blipFill>
          <a:blip r:embed="rId5">
            <a:alphaModFix/>
          </a:blip>
          <a:stretch>
            <a:fillRect/>
          </a:stretch>
        </p:blipFill>
        <p:spPr>
          <a:xfrm>
            <a:off x="8436623" y="152400"/>
            <a:ext cx="1562375" cy="3470433"/>
          </a:xfrm>
          <a:prstGeom prst="rect">
            <a:avLst/>
          </a:prstGeom>
          <a:noFill/>
          <a:ln>
            <a:noFill/>
          </a:ln>
        </p:spPr>
      </p:pic>
      <p:pic>
        <p:nvPicPr>
          <p:cNvPr id="223" name="Google Shape;223;p26"/>
          <p:cNvPicPr preferRelativeResize="0"/>
          <p:nvPr/>
        </p:nvPicPr>
        <p:blipFill>
          <a:blip r:embed="rId6">
            <a:alphaModFix/>
          </a:blip>
          <a:stretch>
            <a:fillRect/>
          </a:stretch>
        </p:blipFill>
        <p:spPr>
          <a:xfrm>
            <a:off x="10316724" y="152388"/>
            <a:ext cx="1562375" cy="3470428"/>
          </a:xfrm>
          <a:prstGeom prst="rect">
            <a:avLst/>
          </a:prstGeom>
          <a:noFill/>
          <a:ln>
            <a:noFill/>
          </a:ln>
        </p:spPr>
      </p:pic>
      <p:sp>
        <p:nvSpPr>
          <p:cNvPr id="224" name="Google Shape;224;p26"/>
          <p:cNvSpPr txBox="1"/>
          <p:nvPr/>
        </p:nvSpPr>
        <p:spPr>
          <a:xfrm>
            <a:off x="6406788" y="3828025"/>
            <a:ext cx="5472300" cy="24360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Clr>
                <a:schemeClr val="dk1"/>
              </a:buClr>
              <a:buSzPts val="1100"/>
              <a:buFont typeface="Arial"/>
              <a:buNone/>
            </a:pPr>
            <a:r>
              <a:rPr lang="fi-FI" sz="1600" dirty="0">
                <a:solidFill>
                  <a:schemeClr val="dk1"/>
                </a:solidFill>
              </a:rPr>
              <a:t>Normaaleille turisteille kierros olisi ollut aivan kohtuuttoman pitkä, mutta meille se kyllä kelpasi! </a:t>
            </a:r>
            <a:endParaRPr sz="1600" dirty="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fi-FI" sz="1600" dirty="0">
                <a:solidFill>
                  <a:schemeClr val="dk1"/>
                </a:solidFill>
              </a:rPr>
              <a:t>Kiertue käsitti niin luonnontieteellisen puutarhan (</a:t>
            </a:r>
            <a:r>
              <a:rPr lang="fi-FI" sz="1600" i="1" dirty="0">
                <a:solidFill>
                  <a:schemeClr val="dk1"/>
                </a:solidFill>
              </a:rPr>
              <a:t>Primula</a:t>
            </a:r>
            <a:r>
              <a:rPr lang="fi-FI" sz="1600" dirty="0">
                <a:solidFill>
                  <a:schemeClr val="dk1"/>
                </a:solidFill>
              </a:rPr>
              <a:t>), historiaa (aina Rooman ajoista), maantieteellistä puolta, hallintoa ja arkkitehtuuria, nykyaikaa, taidetta</a:t>
            </a:r>
            <a:br>
              <a:rPr lang="fi-FI" sz="1600" dirty="0">
                <a:solidFill>
                  <a:schemeClr val="dk1"/>
                </a:solidFill>
              </a:rPr>
            </a:br>
            <a:r>
              <a:rPr lang="fi-FI" sz="1600" dirty="0">
                <a:solidFill>
                  <a:schemeClr val="dk1"/>
                </a:solidFill>
              </a:rPr>
              <a:t>-ja tietysti Ljubljanan maamerkkejä: puistoja, rakennuksia ja vanhan kaupungin.</a:t>
            </a:r>
            <a:endParaRPr sz="1600" dirty="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fi-FI" sz="1600" dirty="0">
                <a:solidFill>
                  <a:schemeClr val="dk1"/>
                </a:solidFill>
              </a:rPr>
              <a:t>Ljubljanan Linnassa ei edes ehditty käydä </a:t>
            </a:r>
            <a:br>
              <a:rPr lang="fi-FI" sz="1600" dirty="0">
                <a:solidFill>
                  <a:schemeClr val="dk1"/>
                </a:solidFill>
              </a:rPr>
            </a:br>
            <a:r>
              <a:rPr lang="fi-FI" sz="1600" dirty="0">
                <a:solidFill>
                  <a:schemeClr val="dk1"/>
                </a:solidFill>
              </a:rPr>
              <a:t>-koko reissulla!</a:t>
            </a:r>
            <a:endParaRPr dirty="0"/>
          </a:p>
        </p:txBody>
      </p:sp>
      <p:pic>
        <p:nvPicPr>
          <p:cNvPr id="225" name="Google Shape;225;p26"/>
          <p:cNvPicPr preferRelativeResize="0"/>
          <p:nvPr/>
        </p:nvPicPr>
        <p:blipFill>
          <a:blip r:embed="rId7">
            <a:alphaModFix/>
          </a:blip>
          <a:stretch>
            <a:fillRect/>
          </a:stretch>
        </p:blipFill>
        <p:spPr>
          <a:xfrm>
            <a:off x="519200" y="3904225"/>
            <a:ext cx="5472302" cy="2463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7"/>
          <p:cNvSpPr txBox="1">
            <a:spLocks noGrp="1"/>
          </p:cNvSpPr>
          <p:nvPr>
            <p:ph type="title"/>
          </p:nvPr>
        </p:nvSpPr>
        <p:spPr>
          <a:xfrm>
            <a:off x="534988" y="18690"/>
            <a:ext cx="4206600" cy="1164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fi-FI"/>
              <a:t>Mieletön viikko ihana Bohinj’lla</a:t>
            </a:r>
            <a:endParaRPr/>
          </a:p>
        </p:txBody>
      </p:sp>
      <p:sp>
        <p:nvSpPr>
          <p:cNvPr id="232" name="Google Shape;232;p27"/>
          <p:cNvSpPr txBox="1">
            <a:spLocks noGrp="1"/>
          </p:cNvSpPr>
          <p:nvPr>
            <p:ph type="body" idx="1"/>
          </p:nvPr>
        </p:nvSpPr>
        <p:spPr>
          <a:xfrm>
            <a:off x="535000" y="1299750"/>
            <a:ext cx="5333400" cy="5307900"/>
          </a:xfrm>
          <a:prstGeom prst="rect">
            <a:avLst/>
          </a:prstGeom>
        </p:spPr>
        <p:txBody>
          <a:bodyPr spcFirstLastPara="1" wrap="square" lIns="91425" tIns="45700" rIns="91425" bIns="45700" anchor="t" anchorCtr="0">
            <a:normAutofit fontScale="92500"/>
          </a:bodyPr>
          <a:lstStyle/>
          <a:p>
            <a:pPr marL="0" lvl="0" indent="0" algn="l" rtl="0">
              <a:spcBef>
                <a:spcPts val="1000"/>
              </a:spcBef>
              <a:spcAft>
                <a:spcPts val="0"/>
              </a:spcAft>
              <a:buNone/>
            </a:pPr>
            <a:r>
              <a:rPr lang="fi-FI" dirty="0"/>
              <a:t>Toisen viikon saimme viettää </a:t>
            </a:r>
            <a:r>
              <a:rPr lang="fi-FI" dirty="0" err="1"/>
              <a:t>Triglavin</a:t>
            </a:r>
            <a:r>
              <a:rPr lang="fi-FI" dirty="0"/>
              <a:t> kansallispuiston </a:t>
            </a:r>
            <a:r>
              <a:rPr lang="fi-FI" dirty="0" err="1"/>
              <a:t>yrimessä</a:t>
            </a:r>
            <a:r>
              <a:rPr lang="fi-FI" dirty="0"/>
              <a:t>, </a:t>
            </a:r>
            <a:r>
              <a:rPr lang="fi-FI" dirty="0" err="1"/>
              <a:t>Bohinj</a:t>
            </a:r>
            <a:r>
              <a:rPr lang="fi-FI" dirty="0"/>
              <a:t>-järvellä, joka yhdellä sanalla kuvattuna voisi olla vaikkapa </a:t>
            </a:r>
            <a:r>
              <a:rPr lang="fi-FI" i="1" dirty="0"/>
              <a:t>täydellinen. </a:t>
            </a:r>
            <a:r>
              <a:rPr lang="fi-FI" dirty="0"/>
              <a:t>(Itse en ylisanojen käytöstä pidä, mutta </a:t>
            </a:r>
            <a:r>
              <a:rPr lang="fi-FI" i="1" dirty="0"/>
              <a:t>ihana</a:t>
            </a:r>
            <a:r>
              <a:rPr lang="fi-FI" dirty="0"/>
              <a:t> tai </a:t>
            </a:r>
            <a:r>
              <a:rPr lang="fi-FI" i="1" dirty="0"/>
              <a:t>valloittava </a:t>
            </a:r>
            <a:r>
              <a:rPr lang="fi-FI" dirty="0"/>
              <a:t>eivät ihan antaisi oikeutta..!)</a:t>
            </a:r>
            <a:endParaRPr dirty="0"/>
          </a:p>
          <a:p>
            <a:pPr marL="0" lvl="0" indent="0" algn="l" rtl="0">
              <a:spcBef>
                <a:spcPts val="1000"/>
              </a:spcBef>
              <a:spcAft>
                <a:spcPts val="0"/>
              </a:spcAft>
              <a:buNone/>
            </a:pPr>
            <a:r>
              <a:rPr lang="fi-FI" dirty="0"/>
              <a:t>Omalta kannalta parempaa paikkaa “aktiviteettiviikolle” tuskin olisi. Koskimelonta, maastopyöräily, “vuorikiipeily” (ihan </a:t>
            </a:r>
            <a:r>
              <a:rPr lang="fi-FI" i="1" dirty="0"/>
              <a:t>oikea</a:t>
            </a:r>
            <a:r>
              <a:rPr lang="fi-FI" dirty="0"/>
              <a:t> vuorikiipeilykin olisi mahdollista) ja luolaseikkailu olivat minulle ihan riittävän </a:t>
            </a:r>
            <a:r>
              <a:rPr lang="fi-FI" dirty="0" err="1"/>
              <a:t>extremeä</a:t>
            </a:r>
            <a:r>
              <a:rPr lang="fi-FI" dirty="0"/>
              <a:t>. Ja upeat patikointimahdollisuudet. </a:t>
            </a:r>
            <a:endParaRPr dirty="0"/>
          </a:p>
          <a:p>
            <a:pPr marL="0" lvl="0" indent="0" algn="l" rtl="0">
              <a:spcBef>
                <a:spcPts val="1000"/>
              </a:spcBef>
              <a:spcAft>
                <a:spcPts val="0"/>
              </a:spcAft>
              <a:buNone/>
            </a:pPr>
            <a:r>
              <a:rPr lang="fi-FI" dirty="0"/>
              <a:t>Aktiviteettien lisäksi ja niiden lomassa kukin meistä kuului myös nuorten opiskelijoiden muodostamiin kuuteen ryhmään, joilla päivittäin oli kouluprojekteja. Mahdollisuuksien mukaan me joko vain tarkkailimme tai avustimme heitä, toisinaan esitimme heille aiheeseen liittyviä kysymyksiä. Mutta näin jälkeenpäin rehellisesti sanottuna, kyllä ne </a:t>
            </a:r>
            <a:r>
              <a:rPr lang="fi-FI" i="1" dirty="0"/>
              <a:t>meidän skidit </a:t>
            </a:r>
            <a:r>
              <a:rPr lang="fi-FI" dirty="0"/>
              <a:t>opettivat </a:t>
            </a:r>
            <a:r>
              <a:rPr lang="fi-FI" i="1" dirty="0"/>
              <a:t>meitä.</a:t>
            </a:r>
            <a:r>
              <a:rPr lang="fi-FI" dirty="0"/>
              <a:t> </a:t>
            </a:r>
            <a:endParaRPr dirty="0"/>
          </a:p>
          <a:p>
            <a:pPr marL="0" lvl="0" indent="0" algn="l" rtl="0">
              <a:spcBef>
                <a:spcPts val="1000"/>
              </a:spcBef>
              <a:spcAft>
                <a:spcPts val="0"/>
              </a:spcAft>
              <a:buNone/>
            </a:pPr>
            <a:r>
              <a:rPr lang="fi-FI" dirty="0"/>
              <a:t>Mikä parhainta, aktiviteeteissä me olimme heidän kanssaan, samaa jengiä. Siksipä perjantaina lähdön hetki oli -ainakin itselleni- jopa koskettava. Opettajien lyhyiden jäähyväispuheiden (ja -lahjojen!) jälkeen halusin itsekin heille muutamat sanat sanoa: </a:t>
            </a:r>
            <a:br>
              <a:rPr lang="fi-FI" dirty="0"/>
            </a:br>
            <a:r>
              <a:rPr lang="fi-FI" dirty="0"/>
              <a:t>Kertoa heille, että pitävät kiinni niistä asioista, jotka he jo luonnostaan osaavat: ovat avoimia oppimaan uutta, pitävät huolta toisistaan -ja ovat ystävällisiä muille ihmisille.</a:t>
            </a:r>
            <a:br>
              <a:rPr lang="fi-FI" dirty="0"/>
            </a:br>
            <a:r>
              <a:rPr lang="fi-FI" dirty="0"/>
              <a:t>Niillä avuin maailma olisi heille suopea. </a:t>
            </a:r>
            <a:endParaRPr dirty="0"/>
          </a:p>
        </p:txBody>
      </p:sp>
      <p:sp>
        <p:nvSpPr>
          <p:cNvPr id="233" name="Google Shape;233;p27"/>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12</a:t>
            </a:fld>
            <a:endParaRPr/>
          </a:p>
        </p:txBody>
      </p:sp>
      <p:pic>
        <p:nvPicPr>
          <p:cNvPr id="234" name="Google Shape;234;p27"/>
          <p:cNvPicPr preferRelativeResize="0"/>
          <p:nvPr/>
        </p:nvPicPr>
        <p:blipFill>
          <a:blip r:embed="rId3">
            <a:alphaModFix/>
          </a:blip>
          <a:stretch>
            <a:fillRect/>
          </a:stretch>
        </p:blipFill>
        <p:spPr>
          <a:xfrm>
            <a:off x="5872036" y="211650"/>
            <a:ext cx="2989517" cy="1674919"/>
          </a:xfrm>
          <a:prstGeom prst="rect">
            <a:avLst/>
          </a:prstGeom>
          <a:noFill/>
          <a:ln>
            <a:noFill/>
          </a:ln>
        </p:spPr>
      </p:pic>
      <p:pic>
        <p:nvPicPr>
          <p:cNvPr id="235" name="Google Shape;235;p27"/>
          <p:cNvPicPr preferRelativeResize="0"/>
          <p:nvPr/>
        </p:nvPicPr>
        <p:blipFill>
          <a:blip r:embed="rId4">
            <a:alphaModFix/>
          </a:blip>
          <a:stretch>
            <a:fillRect/>
          </a:stretch>
        </p:blipFill>
        <p:spPr>
          <a:xfrm>
            <a:off x="8950099" y="211650"/>
            <a:ext cx="2989476" cy="1674919"/>
          </a:xfrm>
          <a:prstGeom prst="rect">
            <a:avLst/>
          </a:prstGeom>
          <a:noFill/>
          <a:ln>
            <a:noFill/>
          </a:ln>
        </p:spPr>
      </p:pic>
      <p:pic>
        <p:nvPicPr>
          <p:cNvPr id="236" name="Google Shape;236;p27"/>
          <p:cNvPicPr preferRelativeResize="0"/>
          <p:nvPr/>
        </p:nvPicPr>
        <p:blipFill>
          <a:blip r:embed="rId5">
            <a:alphaModFix/>
          </a:blip>
          <a:stretch>
            <a:fillRect/>
          </a:stretch>
        </p:blipFill>
        <p:spPr>
          <a:xfrm>
            <a:off x="5872036" y="1944691"/>
            <a:ext cx="6067538" cy="2720721"/>
          </a:xfrm>
          <a:prstGeom prst="rect">
            <a:avLst/>
          </a:prstGeom>
          <a:noFill/>
          <a:ln>
            <a:noFill/>
          </a:ln>
        </p:spPr>
      </p:pic>
      <p:pic>
        <p:nvPicPr>
          <p:cNvPr id="237" name="Google Shape;237;p27"/>
          <p:cNvPicPr preferRelativeResize="0"/>
          <p:nvPr/>
        </p:nvPicPr>
        <p:blipFill>
          <a:blip r:embed="rId6">
            <a:alphaModFix/>
          </a:blip>
          <a:stretch>
            <a:fillRect/>
          </a:stretch>
        </p:blipFill>
        <p:spPr>
          <a:xfrm>
            <a:off x="6962941" y="4723540"/>
            <a:ext cx="3157181" cy="1768884"/>
          </a:xfrm>
          <a:prstGeom prst="rect">
            <a:avLst/>
          </a:prstGeom>
          <a:noFill/>
          <a:ln>
            <a:noFill/>
          </a:ln>
        </p:spPr>
      </p:pic>
      <p:pic>
        <p:nvPicPr>
          <p:cNvPr id="238" name="Google Shape;238;p27"/>
          <p:cNvPicPr preferRelativeResize="0"/>
          <p:nvPr/>
        </p:nvPicPr>
        <p:blipFill>
          <a:blip r:embed="rId7">
            <a:alphaModFix/>
          </a:blip>
          <a:stretch>
            <a:fillRect/>
          </a:stretch>
        </p:blipFill>
        <p:spPr>
          <a:xfrm>
            <a:off x="5864950" y="4723540"/>
            <a:ext cx="998914" cy="176888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8"/>
          <p:cNvSpPr txBox="1">
            <a:spLocks noGrp="1"/>
          </p:cNvSpPr>
          <p:nvPr>
            <p:ph type="title"/>
          </p:nvPr>
        </p:nvSpPr>
        <p:spPr>
          <a:xfrm>
            <a:off x="839788" y="-10"/>
            <a:ext cx="4206600" cy="1164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fi-FI"/>
              <a:t>Yhteenveto ryhmänä matkustamisesta</a:t>
            </a:r>
            <a:endParaRPr/>
          </a:p>
        </p:txBody>
      </p:sp>
      <p:sp>
        <p:nvSpPr>
          <p:cNvPr id="245" name="Google Shape;245;p28"/>
          <p:cNvSpPr txBox="1">
            <a:spLocks noGrp="1"/>
          </p:cNvSpPr>
          <p:nvPr>
            <p:ph type="body" idx="1"/>
          </p:nvPr>
        </p:nvSpPr>
        <p:spPr>
          <a:xfrm>
            <a:off x="839800" y="1164600"/>
            <a:ext cx="4206600" cy="53004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fi-FI" b="1" dirty="0"/>
              <a:t>Kuten aiemmin mainitsin, on itselläni aika paljon kokemusta ryhmässä matkustamisesta</a:t>
            </a:r>
            <a:br>
              <a:rPr lang="fi-FI" b="1" dirty="0"/>
            </a:br>
            <a:r>
              <a:rPr lang="fi-FI" b="1" dirty="0"/>
              <a:t>-toisaalta myös Euroopassa matkustamisesta ylipäätään ja lisäksi vielä pidemmistä reissuista maata pitkin.</a:t>
            </a:r>
            <a:endParaRPr b="1" dirty="0"/>
          </a:p>
          <a:p>
            <a:pPr marL="0" lvl="0" indent="0" algn="l" rtl="0">
              <a:spcBef>
                <a:spcPts val="1000"/>
              </a:spcBef>
              <a:spcAft>
                <a:spcPts val="0"/>
              </a:spcAft>
              <a:buNone/>
            </a:pPr>
            <a:r>
              <a:rPr lang="fi-FI" dirty="0"/>
              <a:t>Siksi olikin itselleni luontevaa tehdä esimerkiksi matkaan liittyviä varauksia (lauttamatkat, yöpymiset), maksuja ja proseduureja (tietullit, tankkaukset) sekä olla yleisesti aloitteentekijä arkisemmissa asioissa (ravintolat, kaupat, navigointi). Ja toki näitä kaikkia </a:t>
            </a:r>
            <a:r>
              <a:rPr lang="fi-FI" dirty="0" err="1"/>
              <a:t>edellämainittuja</a:t>
            </a:r>
            <a:r>
              <a:rPr lang="fi-FI" dirty="0"/>
              <a:t> asioita hoitivat myös kaikki muutkin ryhmästämme</a:t>
            </a:r>
            <a:br>
              <a:rPr lang="fi-FI" dirty="0"/>
            </a:br>
            <a:r>
              <a:rPr lang="fi-FI" dirty="0"/>
              <a:t>-mutta otin mielelläni vähän enemmän vastuuta asioista. Ja sitä minulle myös suotiin. Mainittakoon, että internetin luova ja “rohkea” käyttäminen helpottaa asioita rutkasti: on aina helpompaa, jos liittymä on sellainen, ettei tiedonsiirto määriä tarvitse laskea ja kitsastella</a:t>
            </a:r>
            <a:br>
              <a:rPr lang="fi-FI" dirty="0"/>
            </a:br>
            <a:r>
              <a:rPr lang="fi-FI" dirty="0"/>
              <a:t>-mutta vaikka se tulisi jollain mittarilla kalliiksi, useimmin varsinkin koko ryhmää ajatellen hinta on sen väärti, kun aikaa, rahaa ja hermoja säästyy.</a:t>
            </a:r>
            <a:endParaRPr dirty="0"/>
          </a:p>
        </p:txBody>
      </p:sp>
      <p:sp>
        <p:nvSpPr>
          <p:cNvPr id="246" name="Google Shape;246;p28"/>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13</a:t>
            </a:fld>
            <a:endParaRPr/>
          </a:p>
        </p:txBody>
      </p:sp>
      <p:sp>
        <p:nvSpPr>
          <p:cNvPr id="247" name="Google Shape;247;p28"/>
          <p:cNvSpPr txBox="1"/>
          <p:nvPr/>
        </p:nvSpPr>
        <p:spPr>
          <a:xfrm>
            <a:off x="5401500" y="229800"/>
            <a:ext cx="6489300" cy="634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i-FI" sz="1600" dirty="0"/>
              <a:t>…ja ryhmässä hermot ja hyvä mieli ovatkin matkan onnistumisessa tärkein asia. </a:t>
            </a:r>
            <a:r>
              <a:rPr lang="fi-FI" sz="1600" b="1" dirty="0"/>
              <a:t>Matkoilla tulee </a:t>
            </a:r>
            <a:r>
              <a:rPr lang="fi-FI" sz="1600" b="1" i="1" dirty="0"/>
              <a:t>aina</a:t>
            </a:r>
            <a:r>
              <a:rPr lang="fi-FI" sz="1600" b="1" dirty="0"/>
              <a:t> vastoinkäymisiä</a:t>
            </a:r>
            <a:r>
              <a:rPr lang="fi-FI" sz="1600" dirty="0"/>
              <a:t>, </a:t>
            </a:r>
            <a:r>
              <a:rPr lang="fi-FI" sz="1600" b="1" dirty="0"/>
              <a:t>isoja tai pieniä, enemmän tai vähemmän.</a:t>
            </a:r>
            <a:r>
              <a:rPr lang="fi-FI" sz="1600" dirty="0"/>
              <a:t> Mutta onpa matkassa vain yksi henkilö tai sata, on tärkeintä päästä yhdessä vaikeuksien yli. </a:t>
            </a:r>
            <a:r>
              <a:rPr lang="fi-FI" sz="1600" b="1" dirty="0"/>
              <a:t>Kun jälkeenpäin tarkistaa kokemuspankkinsa saldoa, niin sitähän ovat kartuttaneet sekä hyvät </a:t>
            </a:r>
            <a:r>
              <a:rPr lang="fi-FI" sz="1600" b="1" i="1" dirty="0"/>
              <a:t>että </a:t>
            </a:r>
            <a:r>
              <a:rPr lang="fi-FI" sz="1600" b="1" dirty="0"/>
              <a:t>huonot kokemukset</a:t>
            </a:r>
            <a:br>
              <a:rPr lang="fi-FI" sz="1600" b="1" dirty="0"/>
            </a:br>
            <a:r>
              <a:rPr lang="fi-FI" sz="1600" b="1" dirty="0"/>
              <a:t>-mutta niiden arvo määräytyy lopulta siitä, onko ne koettu </a:t>
            </a:r>
            <a:r>
              <a:rPr lang="fi-FI" sz="1600" b="1" i="1" dirty="0"/>
              <a:t>yhdessä </a:t>
            </a:r>
            <a:r>
              <a:rPr lang="fi-FI" sz="1600" b="1" dirty="0"/>
              <a:t>vai </a:t>
            </a:r>
            <a:r>
              <a:rPr lang="fi-FI" sz="1600" b="1" i="1" dirty="0"/>
              <a:t>erikseen. </a:t>
            </a:r>
            <a:endParaRPr sz="1600" b="1" dirty="0"/>
          </a:p>
          <a:p>
            <a:pPr marL="0" lvl="0" indent="0" algn="l" rtl="0">
              <a:spcBef>
                <a:spcPts val="0"/>
              </a:spcBef>
              <a:spcAft>
                <a:spcPts val="0"/>
              </a:spcAft>
              <a:buNone/>
            </a:pPr>
            <a:r>
              <a:rPr lang="fi-FI" sz="1600" dirty="0"/>
              <a:t>Tästä ryhmästä voin hyvillä mielin sanoa, että meistä hitsautui ryhmä hyvinkin nopeasti (koska matkasimme samassa autossa heti alkuun 1500 kilometriä puolessatoista vuorokaudessa). Hyvinkin nopeasti yksilöiden heikkoudet sekä vahvuudet tulivat esille, jonka vuoksi osasimme yhdessä ottaa vastaan kaiken, mitä reissu meille tarjosi: järkyttävä </a:t>
            </a:r>
            <a:r>
              <a:rPr lang="fi-FI" sz="1600" i="1" dirty="0"/>
              <a:t>majoitushuijaus</a:t>
            </a:r>
            <a:r>
              <a:rPr lang="fi-FI" sz="1600" dirty="0"/>
              <a:t> menomatkalla, </a:t>
            </a:r>
            <a:r>
              <a:rPr lang="fi-FI" sz="1600" dirty="0" err="1"/>
              <a:t>Tsekin</a:t>
            </a:r>
            <a:r>
              <a:rPr lang="fi-FI" sz="1600" dirty="0"/>
              <a:t> rajavartion pysäytys (ja sakko!) vahingossa maksamatta jääneestä tietullista, vaikeudet löytää säädyllistä ja kaikille sopivaa ruokapaikkaa Puolan läpikulkumatkalla; ja toisaalta upeaa yönylireissua Juliaanisilla Alpeilla, koskimelontaa </a:t>
            </a:r>
            <a:r>
              <a:rPr lang="fi-FI" sz="1600" dirty="0" err="1"/>
              <a:t>Bohinj</a:t>
            </a:r>
            <a:r>
              <a:rPr lang="fi-FI" sz="1600" dirty="0"/>
              <a:t>-järven laskujoella, maastopyöräretkeä, luolaseikkailua vuorella ja vaijerihissillä nousua Vogelille. Me kaikki </a:t>
            </a:r>
            <a:r>
              <a:rPr lang="fi-FI" sz="1600" i="1" dirty="0"/>
              <a:t>yhdessä</a:t>
            </a:r>
            <a:r>
              <a:rPr lang="fi-FI" sz="1600" dirty="0"/>
              <a:t> koimme muun muassa kaiken edellä mainitun. Paitsi etten voisi oman toipilaisuuteni vuoksi olla ylpeämpi omasta suorituksestani, en todella voisi olla ylpeämpi ryhmästämme, sen venymisestä, sisusta ja toisistamme välittämisestä. </a:t>
            </a:r>
            <a:endParaRPr sz="1600" dirty="0"/>
          </a:p>
          <a:p>
            <a:pPr marL="0" lvl="0" indent="0" algn="l" rtl="0">
              <a:spcBef>
                <a:spcPts val="0"/>
              </a:spcBef>
              <a:spcAft>
                <a:spcPts val="0"/>
              </a:spcAft>
              <a:buNone/>
            </a:pPr>
            <a:endParaRPr sz="1600" dirty="0"/>
          </a:p>
          <a:p>
            <a:pPr marL="0" lvl="0" indent="0" algn="l" rtl="0">
              <a:spcBef>
                <a:spcPts val="0"/>
              </a:spcBef>
              <a:spcAft>
                <a:spcPts val="0"/>
              </a:spcAft>
              <a:buNone/>
            </a:pPr>
            <a:r>
              <a:rPr lang="fi-FI" sz="1600" b="1" dirty="0"/>
              <a:t>Kylläpä kokemuspankissa kävi kilinä!</a:t>
            </a:r>
            <a:endParaRPr sz="1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9"/>
          <p:cNvSpPr txBox="1">
            <a:spLocks noGrp="1"/>
          </p:cNvSpPr>
          <p:nvPr>
            <p:ph type="title"/>
          </p:nvPr>
        </p:nvSpPr>
        <p:spPr>
          <a:xfrm>
            <a:off x="687388" y="-57510"/>
            <a:ext cx="4206600" cy="11646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fi-FI"/>
              <a:t>Yhteenveto Sloveniasta kohteena</a:t>
            </a:r>
            <a:endParaRPr/>
          </a:p>
        </p:txBody>
      </p:sp>
      <p:sp>
        <p:nvSpPr>
          <p:cNvPr id="254" name="Google Shape;254;p29"/>
          <p:cNvSpPr txBox="1">
            <a:spLocks noGrp="1"/>
          </p:cNvSpPr>
          <p:nvPr>
            <p:ph type="body" idx="1"/>
          </p:nvPr>
        </p:nvSpPr>
        <p:spPr>
          <a:xfrm>
            <a:off x="687400" y="1183300"/>
            <a:ext cx="4550400" cy="5348100"/>
          </a:xfrm>
          <a:prstGeom prst="rect">
            <a:avLst/>
          </a:prstGeom>
        </p:spPr>
        <p:txBody>
          <a:bodyPr spcFirstLastPara="1" wrap="square" lIns="91425" tIns="45700" rIns="91425" bIns="45700" anchor="t" anchorCtr="0">
            <a:noAutofit/>
          </a:bodyPr>
          <a:lstStyle/>
          <a:p>
            <a:pPr marL="0" lvl="0" indent="0" algn="l" rtl="0">
              <a:lnSpc>
                <a:spcPct val="70000"/>
              </a:lnSpc>
              <a:spcBef>
                <a:spcPts val="1000"/>
              </a:spcBef>
              <a:spcAft>
                <a:spcPts val="0"/>
              </a:spcAft>
              <a:buSzPts val="1018"/>
              <a:buNone/>
            </a:pPr>
            <a:r>
              <a:rPr lang="fi-FI" dirty="0"/>
              <a:t>Sloveniasta maana suuret odotukset. Yleistietoni on aika hyvällä pohjalla maantiedon, kulttuurin ja historian suhteen. </a:t>
            </a:r>
            <a:r>
              <a:rPr lang="fi-FI" dirty="0" err="1"/>
              <a:t>Slovenista</a:t>
            </a:r>
            <a:r>
              <a:rPr lang="fi-FI" dirty="0"/>
              <a:t> tiesin vielä vuosi sitten suhteellisen vähän: sijainti, maantieteellinen ja populaation koko sekä entisen Jugoslavian historia olivat tiedossa vähintään välttävästi. Vaikka ennen reissua imin internetistä kaikenlaista tärkeää ja vähän turhempaakin tietoa, tiesin että voin varautua matkaan ja kohteeseen vain jossain määrin. Tärkeintä oli olla avoin sitten kohteessa.</a:t>
            </a:r>
            <a:endParaRPr dirty="0"/>
          </a:p>
          <a:p>
            <a:pPr marL="0" lvl="0" indent="0" algn="l" rtl="0">
              <a:lnSpc>
                <a:spcPct val="70000"/>
              </a:lnSpc>
              <a:spcBef>
                <a:spcPts val="1000"/>
              </a:spcBef>
              <a:spcAft>
                <a:spcPts val="0"/>
              </a:spcAft>
              <a:buSzPts val="1018"/>
              <a:buNone/>
            </a:pPr>
            <a:r>
              <a:rPr lang="fi-FI" dirty="0"/>
              <a:t>Isäntäkoulu ei aiheuttanut yllätyksiä sikäli, että oletinkin sen olevan pitkälle samankaltainen kuin vaikka omamme: meidät otettiin lämpimästi vastaan, opiskelu oli järjestetty silminnähden hienosti, </a:t>
            </a:r>
            <a:r>
              <a:rPr lang="fi-FI" dirty="0" err="1"/>
              <a:t>fasiliteetit</a:t>
            </a:r>
            <a:r>
              <a:rPr lang="fi-FI" dirty="0"/>
              <a:t> olivat jopa ensiluokkaisia -ja niin opettajat kuin oppilaatkin olivat sivistyneitä, tavoitteellisia, maanläheisiä ja suurisydämisiä. Erikseen jälleen mainittakoon, että meitä isännöivän luokan oppilaista paistoi läpi tasa-arvo, huolenpito opiskelutovereista ja huikea potentiaali menestyä elämässään. (Asioita, joita ei voi vain </a:t>
            </a:r>
            <a:r>
              <a:rPr lang="fi-FI" i="1" dirty="0"/>
              <a:t>esittää</a:t>
            </a:r>
            <a:r>
              <a:rPr lang="fi-FI" dirty="0"/>
              <a:t>.)</a:t>
            </a:r>
            <a:endParaRPr dirty="0"/>
          </a:p>
          <a:p>
            <a:pPr marL="0" lvl="0" indent="0" algn="l" rtl="0">
              <a:lnSpc>
                <a:spcPct val="70000"/>
              </a:lnSpc>
              <a:spcBef>
                <a:spcPts val="1000"/>
              </a:spcBef>
              <a:spcAft>
                <a:spcPts val="0"/>
              </a:spcAft>
              <a:buSzPts val="1018"/>
              <a:buNone/>
            </a:pPr>
            <a:r>
              <a:rPr lang="fi-FI" dirty="0"/>
              <a:t>Ljubljana oli kaupunkina valloittava; kaunis kuin mikä, sopivan kokoinen, historiallisesti hyvinkin kiinnostava, yhteiskunnallisesti dynaaminen (liikenne, jätehuolto, tekniikka, ym.) -eli suomalaiselta näkökantilta toimiva ja vailla kulttuurishokkeja.</a:t>
            </a:r>
            <a:endParaRPr dirty="0"/>
          </a:p>
          <a:p>
            <a:pPr marL="0" lvl="0" indent="0" algn="l" rtl="0">
              <a:lnSpc>
                <a:spcPct val="70000"/>
              </a:lnSpc>
              <a:spcBef>
                <a:spcPts val="1000"/>
              </a:spcBef>
              <a:spcAft>
                <a:spcPts val="0"/>
              </a:spcAft>
              <a:buSzPts val="1018"/>
              <a:buNone/>
            </a:pPr>
            <a:endParaRPr dirty="0"/>
          </a:p>
        </p:txBody>
      </p:sp>
      <p:sp>
        <p:nvSpPr>
          <p:cNvPr id="255" name="Google Shape;255;p29"/>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14</a:t>
            </a:fld>
            <a:endParaRPr/>
          </a:p>
        </p:txBody>
      </p:sp>
      <p:sp>
        <p:nvSpPr>
          <p:cNvPr id="256" name="Google Shape;256;p29"/>
          <p:cNvSpPr txBox="1"/>
          <p:nvPr/>
        </p:nvSpPr>
        <p:spPr>
          <a:xfrm>
            <a:off x="5229100" y="217900"/>
            <a:ext cx="6689400" cy="634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i-FI" sz="1600" b="1" dirty="0"/>
              <a:t>Ja kuten pääkaupunkinsa on Slovenia maana ja matkakohteena sopivan kokoinen</a:t>
            </a:r>
            <a:r>
              <a:rPr lang="fi-FI" sz="1600" dirty="0"/>
              <a:t>: muutamassa tunnissa voit matkustaa Ljubljanasta mihin tahansa maan kolkkaan ja helposti naapurimaihin, Itävaltaan, Italiaan, Kroatiaan ja Unkariin.</a:t>
            </a:r>
            <a:br>
              <a:rPr lang="fi-FI" sz="1600" dirty="0"/>
            </a:br>
            <a:r>
              <a:rPr lang="fi-FI" sz="1600" dirty="0"/>
              <a:t>Niille, jotka ennestään jossain määrin tuntevat Keski- ja Etelä-Eurooppaa tai Balkania, ei Slovenia pääse yllättämään kuin korkeintaan positiivisesti: ainahan matkoillaan tulee ikävä </a:t>
            </a:r>
            <a:r>
              <a:rPr lang="fi-FI" sz="1600" dirty="0" err="1"/>
              <a:t>Oraksen</a:t>
            </a:r>
            <a:r>
              <a:rPr lang="fi-FI" sz="1600" dirty="0"/>
              <a:t> hanoja, Idon vessoja, Fiskarsin saksia, Abloyn lukkoja ja vaikka pussilakanoita, joissa on ylhäällä kaksi pientä aukkoa ja alhaalla yksi iso -</a:t>
            </a:r>
            <a:r>
              <a:rPr lang="fi-FI" sz="1600" b="1" dirty="0"/>
              <a:t>mutta muutoin kaikki asiat toimivat, ovat hyvin yllä-pidettyjä, ovat ajallaan, kaikkialla on siistiä eikä hygieniasta tarvitse pelätä.</a:t>
            </a:r>
            <a:r>
              <a:rPr lang="fi-FI" sz="1600" dirty="0"/>
              <a:t> </a:t>
            </a:r>
            <a:br>
              <a:rPr lang="fi-FI" sz="1600" dirty="0"/>
            </a:br>
            <a:r>
              <a:rPr lang="fi-FI" sz="1600" dirty="0"/>
              <a:t>Eikä tarvitse pelätä muutenkaan: ei liikennettä, taskuvarkaita, kulkukoiria/villieläimiä eikä luonnonkatastrofeja.</a:t>
            </a:r>
            <a:endParaRPr sz="1600" dirty="0"/>
          </a:p>
          <a:p>
            <a:pPr marL="0" lvl="0" indent="0" algn="l" rtl="0">
              <a:spcBef>
                <a:spcPts val="0"/>
              </a:spcBef>
              <a:spcAft>
                <a:spcPts val="0"/>
              </a:spcAft>
              <a:buNone/>
            </a:pPr>
            <a:r>
              <a:rPr lang="fi-FI" sz="1600" dirty="0"/>
              <a:t>Ruoka on hyvää ja sitä on riittävästi, kaupassa ja ravintolassa on edullista, julkinen liikenne toimii ja ihmiset ovat ystävällisiä vaikka puhuisitkin eri kieltä. Myös majoitus on edullista, mutta laadukasta.</a:t>
            </a:r>
            <a:endParaRPr sz="1600" dirty="0"/>
          </a:p>
          <a:p>
            <a:pPr marL="0" lvl="0" indent="0" algn="l" rtl="0">
              <a:spcBef>
                <a:spcPts val="0"/>
              </a:spcBef>
              <a:spcAft>
                <a:spcPts val="0"/>
              </a:spcAft>
              <a:buNone/>
            </a:pPr>
            <a:endParaRPr sz="1600" dirty="0"/>
          </a:p>
          <a:p>
            <a:pPr marL="0" lvl="0" indent="0" algn="l" rtl="0">
              <a:spcBef>
                <a:spcPts val="0"/>
              </a:spcBef>
              <a:spcAft>
                <a:spcPts val="0"/>
              </a:spcAft>
              <a:buNone/>
            </a:pPr>
            <a:r>
              <a:rPr lang="fi-FI" sz="1600" b="1" dirty="0"/>
              <a:t>Slovenian luonto on mitä kaunein</a:t>
            </a:r>
            <a:r>
              <a:rPr lang="fi-FI" sz="1600" dirty="0"/>
              <a:t>: lähes joka paikasta voit ihastella joko kauempana siintäviä tai ihan vieressä nousevia vuoren huippuja; jos et ole vehreän jokimaiseman äärellä, voit ajaa sinne pyörällä; päivänsäteiden ja lämmön voimasta elävät viihtyvät varmasti pitkän kesän ajan, mutta myös me kolmea muuta vuodenaikaa rakastavatkaan emme voi olla ihastumatta Sloveniaan.</a:t>
            </a:r>
            <a:endParaRPr sz="1600" dirty="0"/>
          </a:p>
          <a:p>
            <a:pPr marL="0" lvl="0" indent="0" algn="l" rtl="0">
              <a:spcBef>
                <a:spcPts val="0"/>
              </a:spcBef>
              <a:spcAft>
                <a:spcPts val="0"/>
              </a:spcAft>
              <a:buNone/>
            </a:pPr>
            <a:r>
              <a:rPr lang="fi-FI" sz="1600" b="1" dirty="0"/>
              <a:t>Mikä parasta:</a:t>
            </a:r>
            <a:r>
              <a:rPr lang="fi-FI" sz="1600" b="1" dirty="0">
                <a:solidFill>
                  <a:schemeClr val="dk1"/>
                </a:solidFill>
              </a:rPr>
              <a:t> jälkeenpäin</a:t>
            </a:r>
            <a:r>
              <a:rPr lang="fi-FI" sz="1600" b="1" dirty="0"/>
              <a:t> on helppo sanoa, että kaksi viikkoa ei riitä alkuunkaan -palaan varmasti takaisin</a:t>
            </a:r>
            <a:endParaRPr sz="16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0"/>
          <p:cNvSpPr txBox="1">
            <a:spLocks noGrp="1"/>
          </p:cNvSpPr>
          <p:nvPr>
            <p:ph type="title"/>
          </p:nvPr>
        </p:nvSpPr>
        <p:spPr>
          <a:xfrm>
            <a:off x="838200" y="-10252"/>
            <a:ext cx="10515600" cy="8328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fi-FI"/>
              <a:t>Kotimatka omatoimisesti</a:t>
            </a:r>
            <a:endParaRPr/>
          </a:p>
        </p:txBody>
      </p:sp>
      <p:sp>
        <p:nvSpPr>
          <p:cNvPr id="263" name="Google Shape;263;p30"/>
          <p:cNvSpPr txBox="1">
            <a:spLocks noGrp="1"/>
          </p:cNvSpPr>
          <p:nvPr>
            <p:ph type="body" idx="1"/>
          </p:nvPr>
        </p:nvSpPr>
        <p:spPr>
          <a:xfrm>
            <a:off x="497525" y="670150"/>
            <a:ext cx="11477100" cy="60972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fi-FI" sz="1600" dirty="0"/>
              <a:t>Koska itselläni oli pitkäaikaiseen harrastukseeni, vapaaehtoiseen yhdistystoimintaan liittyviä “velvollisuuksia” kotona, </a:t>
            </a:r>
            <a:br>
              <a:rPr lang="fi-FI" sz="1600" dirty="0"/>
            </a:br>
            <a:r>
              <a:rPr lang="fi-FI" sz="1600" dirty="0"/>
              <a:t>joista en voinut enkä halunnut luopua, enkä tietenkään halunnut vaikuttaa muun ryhmän aikatauluihin tai suunnitelmiin </a:t>
            </a:r>
            <a:br>
              <a:rPr lang="fi-FI" sz="1600" dirty="0"/>
            </a:br>
            <a:r>
              <a:rPr lang="fi-FI" sz="1600" dirty="0"/>
              <a:t>-jouduin ryhmämme vinkkelistä harmillisesti matkata kotiin omin neuvoin. Minun oli oltava kotona ihan viimeistään sunnuntaiaamuna, kun ryhmän paluulautta saapui Vuosaareen sunnuntai-iltana. Ja oli mielestäni reilua jo etukäteen ainakin muodollisesti “kysyä ryhmältä lupaa” tähän. </a:t>
            </a:r>
            <a:endParaRPr sz="1600" dirty="0"/>
          </a:p>
          <a:p>
            <a:pPr marL="0" lvl="0" indent="0" algn="l" rtl="0">
              <a:spcBef>
                <a:spcPts val="1000"/>
              </a:spcBef>
              <a:spcAft>
                <a:spcPts val="0"/>
              </a:spcAft>
              <a:buNone/>
            </a:pPr>
            <a:r>
              <a:rPr lang="fi-FI" sz="1600" dirty="0"/>
              <a:t>Lähtöpäivänä ryhmä suuntasi kohti Itävaltaa ja jätti minut Ljubljanan bussiasemalle odottamaan bussia Venetsiaan. </a:t>
            </a:r>
            <a:br>
              <a:rPr lang="fi-FI" sz="1600" dirty="0"/>
            </a:br>
            <a:r>
              <a:rPr lang="fi-FI" sz="1600" dirty="0"/>
              <a:t>Mukaani otin vain päivärepun, rinkan jätin minibussin konttiin. Bussin varaaminen ja aikataulujen selvittäminen oli helppoa, </a:t>
            </a:r>
            <a:br>
              <a:rPr lang="fi-FI" sz="1600" dirty="0"/>
            </a:br>
            <a:r>
              <a:rPr lang="fi-FI" sz="1600" dirty="0"/>
              <a:t>ja perille Venetsian </a:t>
            </a:r>
            <a:r>
              <a:rPr lang="fi-FI" sz="1600" dirty="0" err="1"/>
              <a:t>Mestren</a:t>
            </a:r>
            <a:r>
              <a:rPr lang="fi-FI" sz="1600" dirty="0"/>
              <a:t> asemalle (mantereella) pääsin suunnitellusti noin viidessä tunnissa. </a:t>
            </a:r>
            <a:br>
              <a:rPr lang="fi-FI" sz="1600" dirty="0"/>
            </a:br>
            <a:r>
              <a:rPr lang="fi-FI" sz="1600" dirty="0"/>
              <a:t>Pian olinkin helteen armoilla ja muun turistimassan mukana tuolla mielettömän kauniilla ja kuvauksellisella, historiallisella saarella ainoina tavoitteinani saada ostettua kuiva paita</a:t>
            </a:r>
            <a:br>
              <a:rPr lang="fi-FI" sz="1600" dirty="0"/>
            </a:br>
            <a:r>
              <a:rPr lang="fi-FI" sz="1600" dirty="0"/>
              <a:t>-ja nauttimaan pasta </a:t>
            </a:r>
            <a:r>
              <a:rPr lang="fi-FI" sz="1600" dirty="0" err="1"/>
              <a:t>carbonaraa</a:t>
            </a:r>
            <a:r>
              <a:rPr lang="fi-FI" sz="1600" dirty="0"/>
              <a:t> janojuomineen. Näissä toki onnistuin.</a:t>
            </a:r>
            <a:endParaRPr sz="1600" dirty="0"/>
          </a:p>
          <a:p>
            <a:pPr marL="0" lvl="0" indent="0" algn="l" rtl="0">
              <a:spcBef>
                <a:spcPts val="1000"/>
              </a:spcBef>
              <a:spcAft>
                <a:spcPts val="0"/>
              </a:spcAft>
              <a:buNone/>
            </a:pPr>
            <a:br>
              <a:rPr lang="fi-FI" sz="1600" dirty="0"/>
            </a:br>
            <a:r>
              <a:rPr lang="fi-FI" sz="1600" dirty="0"/>
              <a:t>Majoituksen olin onnistunut hommaamaan hyvissä ajoin toiselta upealta Venetsian saarelta, muun muassa loputtoman pitkästä hiekkarannastaan tunnetulta Lidon saarelta, jonne pääsin vesibussilla eli </a:t>
            </a:r>
            <a:r>
              <a:rPr lang="fi-FI" sz="1600" i="1" dirty="0" err="1"/>
              <a:t>vaporettolla</a:t>
            </a:r>
            <a:r>
              <a:rPr lang="fi-FI" sz="1600" dirty="0"/>
              <a:t>. Tietenkin!</a:t>
            </a:r>
            <a:br>
              <a:rPr lang="fi-FI" sz="1600" dirty="0"/>
            </a:br>
            <a:r>
              <a:rPr lang="fi-FI" sz="1600" dirty="0"/>
              <a:t>Sikeästi nukuttuani, hyvän paikallisen aamiaisen syötyäni kauniilla pienellä kanaalilla ja rannalla pyörähdettyäni </a:t>
            </a:r>
            <a:br>
              <a:rPr lang="fi-FI" sz="1600" dirty="0"/>
            </a:br>
            <a:r>
              <a:rPr lang="fi-FI" sz="1600" dirty="0"/>
              <a:t>suuntasin ensin </a:t>
            </a:r>
            <a:r>
              <a:rPr lang="fi-FI" sz="1600" dirty="0" err="1"/>
              <a:t>vaporettolla</a:t>
            </a:r>
            <a:r>
              <a:rPr lang="fi-FI" sz="1600" dirty="0"/>
              <a:t> Marco Polon lentokentälle, josta lensin edullisen norjalaisen lentoyhtiön siivin kotiin Vantaalle.</a:t>
            </a:r>
            <a:endParaRPr sz="1600" dirty="0"/>
          </a:p>
          <a:p>
            <a:pPr marL="0" lvl="0" indent="0" algn="l" rtl="0">
              <a:spcBef>
                <a:spcPts val="1000"/>
              </a:spcBef>
              <a:spcAft>
                <a:spcPts val="0"/>
              </a:spcAft>
              <a:buNone/>
            </a:pPr>
            <a:r>
              <a:rPr lang="fi-FI" sz="1600" dirty="0"/>
              <a:t>Onnistuinpa vielä koneen jo aloittaessa laskeutumismanööverejään ottamaan kuvan matkamme lähtöpisteestä: </a:t>
            </a:r>
            <a:br>
              <a:rPr lang="fi-FI" sz="1600" dirty="0"/>
            </a:br>
            <a:r>
              <a:rPr lang="fi-FI" sz="1600" dirty="0"/>
              <a:t>Vuosaaren satamasta. Vuosaareksi tuon paikan ilmakuvan tunnistin vasta jälkikäteen!</a:t>
            </a:r>
            <a:endParaRPr sz="1600" dirty="0"/>
          </a:p>
          <a:p>
            <a:pPr marL="0" lvl="0" indent="0" algn="l" rtl="0">
              <a:spcBef>
                <a:spcPts val="1000"/>
              </a:spcBef>
              <a:spcAft>
                <a:spcPts val="0"/>
              </a:spcAft>
              <a:buNone/>
            </a:pPr>
            <a:r>
              <a:rPr lang="fi-FI" sz="1600" dirty="0"/>
              <a:t>Kotona odottikin kuuma sauna ja joku toivomani lempiruoka. Vaikka parin viikon matka oli paketissa, pysyi se päässäni vielä pitkän aikaa. Eihän se ole sieltä kadonnut vieläkään. </a:t>
            </a:r>
            <a:r>
              <a:rPr lang="fi-FI" sz="1600" b="1" dirty="0"/>
              <a:t>Päällimmäisenä tunteena koko reissusta on kiitollisuus:</a:t>
            </a:r>
            <a:br>
              <a:rPr lang="fi-FI" sz="1600" dirty="0"/>
            </a:br>
            <a:r>
              <a:rPr lang="fi-FI" sz="1600" dirty="0"/>
              <a:t>siitä että pystyin lähteä reissuun, siitä kuinka paljon reissulta sain, siitä kuinka </a:t>
            </a:r>
            <a:r>
              <a:rPr lang="fi-FI" sz="1600" b="1" dirty="0" err="1"/>
              <a:t>Keuda</a:t>
            </a:r>
            <a:r>
              <a:rPr lang="fi-FI" sz="1600" b="1" dirty="0"/>
              <a:t> </a:t>
            </a:r>
            <a:r>
              <a:rPr lang="fi-FI" sz="1600" dirty="0"/>
              <a:t>ja </a:t>
            </a:r>
            <a:r>
              <a:rPr lang="fi-FI" sz="1600" b="1" dirty="0"/>
              <a:t>Erasmus+ </a:t>
            </a:r>
            <a:r>
              <a:rPr lang="fi-FI" sz="1600" dirty="0"/>
              <a:t>sen mahdollistivat;</a:t>
            </a:r>
            <a:br>
              <a:rPr lang="fi-FI" sz="1600" dirty="0"/>
            </a:br>
            <a:r>
              <a:rPr lang="fi-FI" sz="1600" dirty="0"/>
              <a:t>siitä kuinka paljon uusia asioita sain oppia, siitä kuinka monta upeaa ihmistä sain tavata. </a:t>
            </a:r>
            <a:br>
              <a:rPr lang="fi-FI" sz="1600" dirty="0"/>
            </a:br>
            <a:r>
              <a:rPr lang="fi-FI" sz="1600" b="1" dirty="0"/>
              <a:t>Ja siitä kuinka monta uutta ystävää sain.</a:t>
            </a:r>
            <a:r>
              <a:rPr lang="fi-FI" sz="1600" dirty="0"/>
              <a:t> Varsinainen onnenpekka!</a:t>
            </a:r>
            <a:endParaRPr sz="1600" dirty="0"/>
          </a:p>
          <a:p>
            <a:pPr marL="0" lvl="0" indent="0" algn="l" rtl="0">
              <a:spcBef>
                <a:spcPts val="1000"/>
              </a:spcBef>
              <a:spcAft>
                <a:spcPts val="0"/>
              </a:spcAft>
              <a:buNone/>
            </a:pPr>
            <a:r>
              <a:rPr lang="fi-FI" sz="1600" dirty="0"/>
              <a:t>                          (...ai, se kotona odottanut velvollisuuteniko? Se hyvä syy näkyy viimeisissä kuvissa, CHA!)  </a:t>
            </a:r>
            <a:endParaRPr sz="1600" dirty="0"/>
          </a:p>
        </p:txBody>
      </p:sp>
      <p:sp>
        <p:nvSpPr>
          <p:cNvPr id="264" name="Google Shape;264;p30"/>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1"/>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16</a:t>
            </a:fld>
            <a:endParaRPr/>
          </a:p>
        </p:txBody>
      </p:sp>
      <p:pic>
        <p:nvPicPr>
          <p:cNvPr id="271" name="Google Shape;271;p31"/>
          <p:cNvPicPr preferRelativeResize="0"/>
          <p:nvPr/>
        </p:nvPicPr>
        <p:blipFill>
          <a:blip r:embed="rId3">
            <a:alphaModFix/>
          </a:blip>
          <a:stretch>
            <a:fillRect/>
          </a:stretch>
        </p:blipFill>
        <p:spPr>
          <a:xfrm>
            <a:off x="648700" y="51775"/>
            <a:ext cx="1828142" cy="4017183"/>
          </a:xfrm>
          <a:prstGeom prst="rect">
            <a:avLst/>
          </a:prstGeom>
          <a:noFill/>
          <a:ln>
            <a:noFill/>
          </a:ln>
        </p:spPr>
      </p:pic>
      <p:pic>
        <p:nvPicPr>
          <p:cNvPr id="272" name="Google Shape;272;p31"/>
          <p:cNvPicPr preferRelativeResize="0"/>
          <p:nvPr/>
        </p:nvPicPr>
        <p:blipFill>
          <a:blip r:embed="rId4">
            <a:alphaModFix/>
          </a:blip>
          <a:stretch>
            <a:fillRect/>
          </a:stretch>
        </p:blipFill>
        <p:spPr>
          <a:xfrm>
            <a:off x="2600316" y="51775"/>
            <a:ext cx="4324106" cy="2038710"/>
          </a:xfrm>
          <a:prstGeom prst="rect">
            <a:avLst/>
          </a:prstGeom>
          <a:noFill/>
          <a:ln>
            <a:noFill/>
          </a:ln>
        </p:spPr>
      </p:pic>
      <p:pic>
        <p:nvPicPr>
          <p:cNvPr id="273" name="Google Shape;273;p31"/>
          <p:cNvPicPr preferRelativeResize="0"/>
          <p:nvPr/>
        </p:nvPicPr>
        <p:blipFill>
          <a:blip r:embed="rId5">
            <a:alphaModFix/>
          </a:blip>
          <a:stretch>
            <a:fillRect/>
          </a:stretch>
        </p:blipFill>
        <p:spPr>
          <a:xfrm>
            <a:off x="648700" y="4223526"/>
            <a:ext cx="4324106" cy="1927900"/>
          </a:xfrm>
          <a:prstGeom prst="rect">
            <a:avLst/>
          </a:prstGeom>
          <a:noFill/>
          <a:ln>
            <a:noFill/>
          </a:ln>
        </p:spPr>
      </p:pic>
      <p:pic>
        <p:nvPicPr>
          <p:cNvPr id="274" name="Google Shape;274;p31"/>
          <p:cNvPicPr preferRelativeResize="0"/>
          <p:nvPr/>
        </p:nvPicPr>
        <p:blipFill>
          <a:blip r:embed="rId6">
            <a:alphaModFix/>
          </a:blip>
          <a:stretch>
            <a:fillRect/>
          </a:stretch>
        </p:blipFill>
        <p:spPr>
          <a:xfrm>
            <a:off x="5096282" y="2158780"/>
            <a:ext cx="1828144" cy="3972470"/>
          </a:xfrm>
          <a:prstGeom prst="rect">
            <a:avLst/>
          </a:prstGeom>
          <a:noFill/>
          <a:ln>
            <a:noFill/>
          </a:ln>
        </p:spPr>
      </p:pic>
      <p:pic>
        <p:nvPicPr>
          <p:cNvPr id="275" name="Google Shape;275;p31"/>
          <p:cNvPicPr preferRelativeResize="0"/>
          <p:nvPr/>
        </p:nvPicPr>
        <p:blipFill rotWithShape="1">
          <a:blip r:embed="rId7">
            <a:alphaModFix/>
          </a:blip>
          <a:srcRect t="19361"/>
          <a:stretch/>
        </p:blipFill>
        <p:spPr>
          <a:xfrm>
            <a:off x="9761900" y="76200"/>
            <a:ext cx="2153850" cy="3853834"/>
          </a:xfrm>
          <a:prstGeom prst="rect">
            <a:avLst/>
          </a:prstGeom>
          <a:noFill/>
          <a:ln>
            <a:noFill/>
          </a:ln>
        </p:spPr>
      </p:pic>
      <p:pic>
        <p:nvPicPr>
          <p:cNvPr id="276" name="Google Shape;276;p31"/>
          <p:cNvPicPr preferRelativeResize="0"/>
          <p:nvPr/>
        </p:nvPicPr>
        <p:blipFill rotWithShape="1">
          <a:blip r:embed="rId8">
            <a:alphaModFix/>
          </a:blip>
          <a:srcRect l="23614" t="1931" r="19428"/>
          <a:stretch/>
        </p:blipFill>
        <p:spPr>
          <a:xfrm>
            <a:off x="2600316" y="2156662"/>
            <a:ext cx="2372490" cy="1927898"/>
          </a:xfrm>
          <a:prstGeom prst="rect">
            <a:avLst/>
          </a:prstGeom>
          <a:noFill/>
          <a:ln>
            <a:noFill/>
          </a:ln>
        </p:spPr>
      </p:pic>
      <p:pic>
        <p:nvPicPr>
          <p:cNvPr id="277" name="Google Shape;277;p31"/>
          <p:cNvPicPr preferRelativeResize="0"/>
          <p:nvPr/>
        </p:nvPicPr>
        <p:blipFill rotWithShape="1">
          <a:blip r:embed="rId9">
            <a:alphaModFix/>
          </a:blip>
          <a:srcRect t="5437"/>
          <a:stretch/>
        </p:blipFill>
        <p:spPr>
          <a:xfrm>
            <a:off x="7055800" y="4080175"/>
            <a:ext cx="4859950" cy="2071249"/>
          </a:xfrm>
          <a:prstGeom prst="rect">
            <a:avLst/>
          </a:prstGeom>
          <a:noFill/>
          <a:ln>
            <a:noFill/>
          </a:ln>
        </p:spPr>
      </p:pic>
      <p:pic>
        <p:nvPicPr>
          <p:cNvPr id="278" name="Google Shape;278;p31"/>
          <p:cNvPicPr preferRelativeResize="0"/>
          <p:nvPr/>
        </p:nvPicPr>
        <p:blipFill rotWithShape="1">
          <a:blip r:embed="rId10">
            <a:alphaModFix/>
          </a:blip>
          <a:srcRect l="7731" r="-2482"/>
          <a:stretch/>
        </p:blipFill>
        <p:spPr>
          <a:xfrm>
            <a:off x="7055800" y="76200"/>
            <a:ext cx="2667202" cy="38538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2"/>
          <p:cNvSpPr txBox="1">
            <a:spLocks noGrp="1"/>
          </p:cNvSpPr>
          <p:nvPr>
            <p:ph type="sldNum" idx="12"/>
          </p:nvPr>
        </p:nvSpPr>
        <p:spPr>
          <a:xfrm>
            <a:off x="838200" y="6151425"/>
            <a:ext cx="628200" cy="532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fi-FI"/>
              <a:t>17</a:t>
            </a:fld>
            <a:endParaRPr/>
          </a:p>
        </p:txBody>
      </p:sp>
      <p:pic>
        <p:nvPicPr>
          <p:cNvPr id="285" name="Google Shape;285;p32"/>
          <p:cNvPicPr preferRelativeResize="0"/>
          <p:nvPr/>
        </p:nvPicPr>
        <p:blipFill>
          <a:blip r:embed="rId3">
            <a:alphaModFix/>
          </a:blip>
          <a:stretch>
            <a:fillRect/>
          </a:stretch>
        </p:blipFill>
        <p:spPr>
          <a:xfrm>
            <a:off x="152400" y="152400"/>
            <a:ext cx="11887201" cy="5351562"/>
          </a:xfrm>
          <a:prstGeom prst="rect">
            <a:avLst/>
          </a:prstGeom>
          <a:noFill/>
          <a:ln>
            <a:noFill/>
          </a:ln>
        </p:spPr>
      </p:pic>
      <p:sp>
        <p:nvSpPr>
          <p:cNvPr id="286" name="Google Shape;286;p32"/>
          <p:cNvSpPr txBox="1"/>
          <p:nvPr/>
        </p:nvSpPr>
        <p:spPr>
          <a:xfrm>
            <a:off x="2137950" y="5575725"/>
            <a:ext cx="79161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i-FI" sz="2000"/>
              <a:t>Kiitos ihan parhaasta reissusta</a:t>
            </a:r>
            <a:endParaRPr sz="2000"/>
          </a:p>
          <a:p>
            <a:pPr marL="0" lvl="0" indent="0" algn="ctr" rtl="0">
              <a:spcBef>
                <a:spcPts val="0"/>
              </a:spcBef>
              <a:spcAft>
                <a:spcPts val="0"/>
              </a:spcAft>
              <a:buNone/>
            </a:pPr>
            <a:r>
              <a:rPr lang="fi-FI" sz="2000"/>
              <a:t> Mari, Johanna, Riitta, Emilia, Aki ja Vesa! </a:t>
            </a:r>
            <a:r>
              <a:rPr lang="fi-FI" sz="2000">
                <a:solidFill>
                  <a:schemeClr val="dk1"/>
                </a:solidFill>
              </a:rPr>
              <a:t>💚</a:t>
            </a:r>
            <a:br>
              <a:rPr lang="fi-FI" sz="2000"/>
            </a:br>
            <a:r>
              <a:rPr lang="fi-FI" sz="2000"/>
              <a:t>(Ja Matko 💪 &amp; Robert! 😄)</a:t>
            </a:r>
            <a:endParaRPr sz="2000"/>
          </a:p>
        </p:txBody>
      </p:sp>
    </p:spTree>
  </p:cSld>
  <p:clrMapOvr>
    <a:masterClrMapping/>
  </p:clrMapOvr>
</p:sld>
</file>

<file path=ppt/theme/theme1.xml><?xml version="1.0" encoding="utf-8"?>
<a:theme xmlns:a="http://schemas.openxmlformats.org/drawingml/2006/main" name="Keuda-perustyyli_lime-log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8" ma:contentTypeDescription="Luo uusi asiakirja." ma:contentTypeScope="" ma:versionID="7aa94cfe1752f99c07ceee59b076e0e9">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0093553c0df04c316a6982ee9ac2182a"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A19D3C15-0074-4E9E-BBA4-AA602E05A2D6}">
  <ds:schemaRefs>
    <ds:schemaRef ds:uri="http://schemas.microsoft.com/sharepoint/v3/contenttype/forms"/>
  </ds:schemaRefs>
</ds:datastoreItem>
</file>

<file path=customXml/itemProps2.xml><?xml version="1.0" encoding="utf-8"?>
<ds:datastoreItem xmlns:ds="http://schemas.openxmlformats.org/officeDocument/2006/customXml" ds:itemID="{FB230B81-0004-4CE7-B57C-12C3C044E4D4}"/>
</file>

<file path=customXml/itemProps3.xml><?xml version="1.0" encoding="utf-8"?>
<ds:datastoreItem xmlns:ds="http://schemas.openxmlformats.org/officeDocument/2006/customXml" ds:itemID="{6FAE32FF-4D2A-4D2C-9716-495205DA6952}">
  <ds:schemaRefs>
    <ds:schemaRef ds:uri="http://schemas.microsoft.com/office/2006/metadata/properties"/>
    <ds:schemaRef ds:uri="http://schemas.microsoft.com/office/infopath/2007/PartnerControls"/>
    <ds:schemaRef ds:uri="b94f0ea4-1378-4443-81c2-6750b6312211"/>
    <ds:schemaRef ds:uri="2a06f0db-dbf8-46f9-a525-66c6095d9d9f"/>
  </ds:schemaRefs>
</ds:datastoreItem>
</file>

<file path=docProps/app.xml><?xml version="1.0" encoding="utf-8"?>
<Properties xmlns="http://schemas.openxmlformats.org/officeDocument/2006/extended-properties" xmlns:vt="http://schemas.openxmlformats.org/officeDocument/2006/docPropsVTypes">
  <TotalTime>0</TotalTime>
  <Words>2864</Words>
  <Application>Microsoft Office PowerPoint</Application>
  <PresentationFormat>Laajakuva</PresentationFormat>
  <Paragraphs>116</Paragraphs>
  <Slides>17</Slides>
  <Notes>17</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17</vt:i4>
      </vt:variant>
    </vt:vector>
  </HeadingPairs>
  <TitlesOfParts>
    <vt:vector size="20" baseType="lpstr">
      <vt:lpstr>Arial</vt:lpstr>
      <vt:lpstr>Calibri</vt:lpstr>
      <vt:lpstr>Keuda-perustyyli_lime-logo</vt:lpstr>
      <vt:lpstr>Lari Raekumpu​ Luonto- ja ympäristöala​ 21.5.-3.6.2023​ Ljubljana &amp; Triglavin kansallispuisto, Slovenia​ BIC Ljubljana​ Izanska cesta 10, 1000 Ljubljana, www.bic-lj.si </vt:lpstr>
      <vt:lpstr>Hakeutuminen kv-jaksolle</vt:lpstr>
      <vt:lpstr>Kv-jaksolle valmistautuminen</vt:lpstr>
      <vt:lpstr>Reissuun valmistautuminen</vt:lpstr>
      <vt:lpstr>Vantaa - Ljubljana</vt:lpstr>
      <vt:lpstr>Ljubljana ja BIC Ljubljana</vt:lpstr>
      <vt:lpstr>PowerPoint-esitys</vt:lpstr>
      <vt:lpstr>PowerPoint-esitys</vt:lpstr>
      <vt:lpstr>PowerPoint-esitys</vt:lpstr>
      <vt:lpstr>PowerPoint-esitys</vt:lpstr>
      <vt:lpstr>Ljubljanan opastettu kierros</vt:lpstr>
      <vt:lpstr>Mieletön viikko ihana Bohinj’lla</vt:lpstr>
      <vt:lpstr>Yhteenveto ryhmänä matkustamisesta</vt:lpstr>
      <vt:lpstr>Yhteenveto Sloveniasta kohteena</vt:lpstr>
      <vt:lpstr>Kotimatka omatoimisesti</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Iina Siren</dc:creator>
  <cp:lastModifiedBy>Iina Siren</cp:lastModifiedBy>
  <cp:revision>1</cp:revision>
  <dcterms:modified xsi:type="dcterms:W3CDTF">2025-03-06T08:09:14Z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y fmtid="{D5CDD505-2E9C-101B-9397-08002B2CF9AE}" pid="3" name="MediaServiceImageTags">
    <vt:lpwstr/>
  </property>
</Properties>
</file>