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sldIdLst>
    <p:sldId id="256" r:id="rId5"/>
    <p:sldId id="257" r:id="rId6"/>
    <p:sldId id="258" r:id="rId7"/>
    <p:sldId id="259" r:id="rId8"/>
    <p:sldId id="260" r:id="rId9"/>
    <p:sldId id="261" r:id="rId10"/>
    <p:sldId id="262" r:id="rId11"/>
    <p:sldId id="263" r:id="rId12"/>
    <p:sldId id="264" r:id="rId13"/>
    <p:sldId id="266" r:id="rId14"/>
    <p:sldId id="265"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AFDC026A-D878-4BCC-8294-62011D35060A}"/>
    <pc:docChg chg="delSld">
      <pc:chgData name="Iina Siren" userId="e906d0e6-4822-4236-a6c8-a621ffa670de" providerId="ADAL" clId="{AFDC026A-D878-4BCC-8294-62011D35060A}" dt="2025-02-24T08:17:20.031" v="0" actId="47"/>
      <pc:docMkLst>
        <pc:docMk/>
      </pc:docMkLst>
      <pc:sldChg chg="del">
        <pc:chgData name="Iina Siren" userId="e906d0e6-4822-4236-a6c8-a621ffa670de" providerId="ADAL" clId="{AFDC026A-D878-4BCC-8294-62011D35060A}" dt="2025-02-24T08:17:20.031" v="0" actId="47"/>
        <pc:sldMkLst>
          <pc:docMk/>
          <pc:sldMk cId="2683755637" sldId="26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2/24/2025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1818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2/24/2025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45472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2/24/2025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10475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2/24/2025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0855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2/24/2025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78888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2/24/2025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9661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2/24/2025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32717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2/24/2025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09247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2/24/2025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826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2/24/2025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12947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2/24/2025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761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2/24/2025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59613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2/24/2025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23440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2/24/2025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58619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2/24/2025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72728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2/24/2025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62718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2/24/2025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07439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2/24/2025</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83947877"/>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6" r:id="rId12"/>
    <p:sldLayoutId id="2147483681" r:id="rId13"/>
    <p:sldLayoutId id="2147483682" r:id="rId14"/>
    <p:sldLayoutId id="2147483683" r:id="rId15"/>
    <p:sldLayoutId id="2147483684" r:id="rId16"/>
    <p:sldLayoutId id="2147483685" r:id="rId17"/>
  </p:sldLayoutIdLst>
  <p:hf sldNum="0" hdr="0" ftr="0" dt="0"/>
  <p:txStyles>
    <p:titleStyle>
      <a:lvl1pPr algn="ctr" defTabSz="457200" rtl="0" eaLnBrk="1" latinLnBrk="0" hangingPunct="1">
        <a:lnSpc>
          <a:spcPct val="100000"/>
        </a:lnSpc>
        <a:spcBef>
          <a:spcPct val="0"/>
        </a:spcBef>
        <a:buNone/>
        <a:defRPr sz="4000" i="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00000"/>
        </a:lnSpc>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00000"/>
        </a:lnSpc>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0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00000"/>
        </a:lnSpc>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00000"/>
        </a:lnSpc>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2" name="Picture 1" descr="Kuva, joka sisältää kohteen sumu, valo&#10;&#10;Kuvaus luotu automaattisesti">
            <a:extLst>
              <a:ext uri="{FF2B5EF4-FFF2-40B4-BE49-F238E27FC236}">
                <a16:creationId xmlns:a16="http://schemas.microsoft.com/office/drawing/2014/main" id="{6411732F-1EAE-9D4B-6033-6773133DBABC}"/>
              </a:ext>
            </a:extLst>
          </p:cNvPr>
          <p:cNvPicPr>
            <a:picLocks noChangeAspect="1"/>
          </p:cNvPicPr>
          <p:nvPr/>
        </p:nvPicPr>
        <p:blipFill>
          <a:blip r:embed="rId3"/>
          <a:srcRect l="4333" r="53759" b="-1"/>
          <a:stretch/>
        </p:blipFill>
        <p:spPr>
          <a:xfrm>
            <a:off x="20" y="10"/>
            <a:ext cx="4654276" cy="6857990"/>
          </a:xfrm>
          <a:prstGeom prst="rect">
            <a:avLst/>
          </a:prstGeom>
        </p:spPr>
      </p:pic>
      <p:pic>
        <p:nvPicPr>
          <p:cNvPr id="8" name="Kuva 7" descr="Kuva, joka sisältää kohteen piha-, taivas, luonto, ranta">
            <a:extLst>
              <a:ext uri="{FF2B5EF4-FFF2-40B4-BE49-F238E27FC236}">
                <a16:creationId xmlns:a16="http://schemas.microsoft.com/office/drawing/2014/main" id="{457E9CE5-D922-7F6B-0315-9FB83FB87070}"/>
              </a:ext>
            </a:extLst>
          </p:cNvPr>
          <p:cNvPicPr>
            <a:picLocks noChangeAspect="1"/>
          </p:cNvPicPr>
          <p:nvPr/>
        </p:nvPicPr>
        <p:blipFill>
          <a:blip r:embed="rId4">
            <a:extLst>
              <a:ext uri="{28A0092B-C50C-407E-A947-70E740481C1C}">
                <a14:useLocalDpi xmlns:a14="http://schemas.microsoft.com/office/drawing/2010/main" val="0"/>
              </a:ext>
            </a:extLst>
          </a:blip>
          <a:srcRect t="37636" b="11187"/>
          <a:stretch/>
        </p:blipFill>
        <p:spPr>
          <a:xfrm>
            <a:off x="4654295" y="10"/>
            <a:ext cx="7537705" cy="6857990"/>
          </a:xfrm>
          <a:prstGeom prst="rect">
            <a:avLst/>
          </a:prstGeom>
        </p:spPr>
      </p:pic>
      <p:sp useBgFill="1">
        <p:nvSpPr>
          <p:cNvPr id="16"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2769538"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AutoShape 6">
            <a:extLst>
              <a:ext uri="{FF2B5EF4-FFF2-40B4-BE49-F238E27FC236}">
                <a16:creationId xmlns:a16="http://schemas.microsoft.com/office/drawing/2014/main" id="{AEB8A676-60E8-5FD6-1275-EABF7F44BE05}"/>
              </a:ext>
            </a:extLst>
          </p:cNvPr>
          <p:cNvSpPr>
            <a:spLocks noGrp="1" noChangeAspect="1" noChangeArrowheads="1"/>
          </p:cNvSpPr>
          <p:nvPr>
            <p:ph type="ctrTitle"/>
          </p:nvPr>
        </p:nvSpPr>
        <p:spPr bwMode="auto">
          <a:xfrm>
            <a:off x="804335" y="3496574"/>
            <a:ext cx="6436104" cy="1052422"/>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pPr algn="l"/>
            <a:r>
              <a:rPr lang="fi-FI" sz="4400"/>
              <a:t>Matkaraportti</a:t>
            </a:r>
          </a:p>
        </p:txBody>
      </p:sp>
      <p:sp>
        <p:nvSpPr>
          <p:cNvPr id="3" name="Alaotsikko 2">
            <a:extLst>
              <a:ext uri="{FF2B5EF4-FFF2-40B4-BE49-F238E27FC236}">
                <a16:creationId xmlns:a16="http://schemas.microsoft.com/office/drawing/2014/main" id="{F68ECEF7-CFC4-2304-6769-1D8A03C6388F}"/>
              </a:ext>
            </a:extLst>
          </p:cNvPr>
          <p:cNvSpPr>
            <a:spLocks noGrp="1"/>
          </p:cNvSpPr>
          <p:nvPr>
            <p:ph type="subTitle" idx="1"/>
          </p:nvPr>
        </p:nvSpPr>
        <p:spPr>
          <a:xfrm>
            <a:off x="804335" y="4548996"/>
            <a:ext cx="6436104" cy="534838"/>
          </a:xfrm>
        </p:spPr>
        <p:txBody>
          <a:bodyPr>
            <a:normAutofit/>
          </a:bodyPr>
          <a:lstStyle/>
          <a:p>
            <a:pPr algn="l"/>
            <a:r>
              <a:rPr lang="fi-FI" sz="1800" dirty="0">
                <a:solidFill>
                  <a:srgbClr val="C696A2"/>
                </a:solidFill>
              </a:rPr>
              <a:t>Roni Lindström</a:t>
            </a:r>
          </a:p>
          <a:p>
            <a:pPr algn="l"/>
            <a:endParaRPr lang="fi-FI" sz="1800" dirty="0">
              <a:solidFill>
                <a:srgbClr val="C696A2"/>
              </a:solidFill>
            </a:endParaRPr>
          </a:p>
        </p:txBody>
      </p:sp>
      <p:sp>
        <p:nvSpPr>
          <p:cNvPr id="4" name="AutoShape 2">
            <a:extLst>
              <a:ext uri="{FF2B5EF4-FFF2-40B4-BE49-F238E27FC236}">
                <a16:creationId xmlns:a16="http://schemas.microsoft.com/office/drawing/2014/main" id="{4EC35D71-0036-D040-F6C1-2E18B80FC28A}"/>
              </a:ext>
            </a:extLst>
          </p:cNvPr>
          <p:cNvSpPr>
            <a:spLocks noChangeAspect="1" noChangeArrowheads="1"/>
          </p:cNvSpPr>
          <p:nvPr/>
        </p:nvSpPr>
        <p:spPr bwMode="auto">
          <a:xfrm>
            <a:off x="5943599" y="2035629"/>
            <a:ext cx="1545771" cy="154577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5" name="AutoShape 4">
            <a:extLst>
              <a:ext uri="{FF2B5EF4-FFF2-40B4-BE49-F238E27FC236}">
                <a16:creationId xmlns:a16="http://schemas.microsoft.com/office/drawing/2014/main" id="{A4C92DAC-F812-9FC0-B460-134DA05F035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836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7A63EA88-47EB-D816-662D-3DF877F45479}"/>
              </a:ext>
            </a:extLst>
          </p:cNvPr>
          <p:cNvSpPr>
            <a:spLocks noGrp="1"/>
          </p:cNvSpPr>
          <p:nvPr>
            <p:ph idx="1"/>
          </p:nvPr>
        </p:nvSpPr>
        <p:spPr>
          <a:xfrm>
            <a:off x="761698" y="1734493"/>
            <a:ext cx="5978072" cy="3415672"/>
          </a:xfrm>
        </p:spPr>
        <p:txBody>
          <a:bodyPr anchor="ctr">
            <a:normAutofit/>
          </a:bodyPr>
          <a:lstStyle/>
          <a:p>
            <a:r>
              <a:rPr lang="fi-FI" dirty="0"/>
              <a:t>Menin KV-jaksolle merkonomi alalta, 11.9.2024 - 22.9.2024 väliselle ajan jaksolle. Olin </a:t>
            </a:r>
            <a:r>
              <a:rPr lang="fi-FI" dirty="0" err="1"/>
              <a:t>Rethymnossa</a:t>
            </a:r>
            <a:r>
              <a:rPr lang="fi-FI" dirty="0"/>
              <a:t> Kreikassa. Työpaikassa nimeltä Route64, </a:t>
            </a:r>
            <a:r>
              <a:rPr lang="fi-FI" dirty="0" err="1"/>
              <a:t>Tsouderon</a:t>
            </a:r>
            <a:r>
              <a:rPr lang="fi-FI" dirty="0"/>
              <a:t> </a:t>
            </a:r>
            <a:r>
              <a:rPr lang="fi-FI" dirty="0" err="1"/>
              <a:t>Kastrinogiannaki</a:t>
            </a:r>
            <a:r>
              <a:rPr lang="fi-FI" dirty="0"/>
              <a:t> 14.</a:t>
            </a:r>
          </a:p>
        </p:txBody>
      </p:sp>
      <p:pic>
        <p:nvPicPr>
          <p:cNvPr id="5" name="Kuva 4" descr="Kuva, joka sisältää kohteen rakennus, piha-, ovi, ikkuna&#10;&#10;Kuvaus luotu automaattisesti">
            <a:extLst>
              <a:ext uri="{FF2B5EF4-FFF2-40B4-BE49-F238E27FC236}">
                <a16:creationId xmlns:a16="http://schemas.microsoft.com/office/drawing/2014/main" id="{12AB48C0-5135-D5E3-836D-EAD6983569CE}"/>
              </a:ext>
            </a:extLst>
          </p:cNvPr>
          <p:cNvPicPr>
            <a:picLocks noChangeAspect="1"/>
          </p:cNvPicPr>
          <p:nvPr/>
        </p:nvPicPr>
        <p:blipFill>
          <a:blip r:embed="rId3">
            <a:extLst>
              <a:ext uri="{28A0092B-C50C-407E-A947-70E740481C1C}">
                <a14:useLocalDpi xmlns:a14="http://schemas.microsoft.com/office/drawing/2010/main" val="0"/>
              </a:ext>
            </a:extLst>
          </a:blip>
          <a:srcRect l="1631" r="9487"/>
          <a:stretch/>
        </p:blipFill>
        <p:spPr>
          <a:xfrm>
            <a:off x="7620351" y="10"/>
            <a:ext cx="4571649" cy="6857990"/>
          </a:xfrm>
          <a:prstGeom prst="rect">
            <a:avLst/>
          </a:prstGeom>
        </p:spPr>
      </p:pic>
      <p:pic>
        <p:nvPicPr>
          <p:cNvPr id="15" name="Picture 11">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2485273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piha-, taivas, luonto, vesi&#10;&#10;Kuvaus luotu automaattisesti">
            <a:extLst>
              <a:ext uri="{FF2B5EF4-FFF2-40B4-BE49-F238E27FC236}">
                <a16:creationId xmlns:a16="http://schemas.microsoft.com/office/drawing/2014/main" id="{56AF9486-8357-4ACE-724A-FE801E6AE14D}"/>
              </a:ext>
            </a:extLst>
          </p:cNvPr>
          <p:cNvPicPr>
            <a:picLocks noChangeAspect="1"/>
          </p:cNvPicPr>
          <p:nvPr/>
        </p:nvPicPr>
        <p:blipFill>
          <a:blip r:embed="rId3">
            <a:extLst>
              <a:ext uri="{28A0092B-C50C-407E-A947-70E740481C1C}">
                <a14:useLocalDpi xmlns:a14="http://schemas.microsoft.com/office/drawing/2010/main" val="0"/>
              </a:ext>
            </a:extLst>
          </a:blip>
          <a:srcRect t="15625"/>
          <a:stretch/>
        </p:blipFill>
        <p:spPr>
          <a:xfrm>
            <a:off x="-8622" y="10"/>
            <a:ext cx="6096000" cy="6857990"/>
          </a:xfrm>
          <a:prstGeom prst="rect">
            <a:avLst/>
          </a:prstGeom>
        </p:spPr>
      </p:pic>
      <p:pic>
        <p:nvPicPr>
          <p:cNvPr id="14" name="Picture 13">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6257026" y="1"/>
            <a:ext cx="5934973" cy="6858000"/>
          </a:xfrm>
          <a:prstGeom prst="rect">
            <a:avLst/>
          </a:prstGeom>
        </p:spPr>
      </p:pic>
      <p:sp>
        <p:nvSpPr>
          <p:cNvPr id="2" name="Otsikko 1">
            <a:extLst>
              <a:ext uri="{FF2B5EF4-FFF2-40B4-BE49-F238E27FC236}">
                <a16:creationId xmlns:a16="http://schemas.microsoft.com/office/drawing/2014/main" id="{BF31AA21-DED3-1122-3476-7E361B17E5F4}"/>
              </a:ext>
            </a:extLst>
          </p:cNvPr>
          <p:cNvSpPr>
            <a:spLocks noGrp="1"/>
          </p:cNvSpPr>
          <p:nvPr>
            <p:ph type="title"/>
          </p:nvPr>
        </p:nvSpPr>
        <p:spPr>
          <a:xfrm>
            <a:off x="6900493" y="609600"/>
            <a:ext cx="4538124" cy="970450"/>
          </a:xfrm>
        </p:spPr>
        <p:txBody>
          <a:bodyPr anchor="b">
            <a:normAutofit/>
          </a:bodyPr>
          <a:lstStyle/>
          <a:p>
            <a:pPr algn="l"/>
            <a:r>
              <a:rPr lang="fi-FI" sz="3200"/>
              <a:t>Jaksolle hakeutuminen</a:t>
            </a:r>
          </a:p>
        </p:txBody>
      </p:sp>
      <p:sp>
        <p:nvSpPr>
          <p:cNvPr id="3" name="Sisällön paikkamerkki 2">
            <a:extLst>
              <a:ext uri="{FF2B5EF4-FFF2-40B4-BE49-F238E27FC236}">
                <a16:creationId xmlns:a16="http://schemas.microsoft.com/office/drawing/2014/main" id="{BD761231-628E-6D1D-D86E-7F769CDCC91E}"/>
              </a:ext>
            </a:extLst>
          </p:cNvPr>
          <p:cNvSpPr>
            <a:spLocks noGrp="1"/>
          </p:cNvSpPr>
          <p:nvPr>
            <p:ph idx="1"/>
          </p:nvPr>
        </p:nvSpPr>
        <p:spPr>
          <a:xfrm>
            <a:off x="6900493" y="1732449"/>
            <a:ext cx="4403596" cy="4058751"/>
          </a:xfrm>
        </p:spPr>
        <p:txBody>
          <a:bodyPr anchor="t">
            <a:normAutofit/>
          </a:bodyPr>
          <a:lstStyle/>
          <a:p>
            <a:r>
              <a:rPr lang="fi-FI" sz="1800"/>
              <a:t>Päädyin KV-jaksolle koska osa luokkalaisistani oli jo aikaisemmin käynyt vaihdossa, he suosittelivat sitä minulle hyvänä ja opettavaisena kokemuksena.</a:t>
            </a:r>
          </a:p>
          <a:p>
            <a:r>
              <a:rPr lang="fi-FI" sz="1800"/>
              <a:t>Ehdin myös hyvin valmistautua jaksolle koska minulla oli niin paljon varoitus aikaa ennen Kreikkaan lähtemistä, Keudan valmennus KV-jaksolle oli myös todella kattava ja siinä kerrottiin kaikki tärkeä mitä saattaa tarvita jakson aikana.</a:t>
            </a:r>
          </a:p>
          <a:p>
            <a:endParaRPr lang="fi-FI" sz="1800"/>
          </a:p>
        </p:txBody>
      </p:sp>
    </p:spTree>
    <p:extLst>
      <p:ext uri="{BB962C8B-B14F-4D97-AF65-F5344CB8AC3E}">
        <p14:creationId xmlns:p14="http://schemas.microsoft.com/office/powerpoint/2010/main" val="1596159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760926C-5678-001A-CBC3-4E5169C253F9}"/>
              </a:ext>
            </a:extLst>
          </p:cNvPr>
          <p:cNvSpPr>
            <a:spLocks noGrp="1"/>
          </p:cNvSpPr>
          <p:nvPr>
            <p:ph type="title"/>
          </p:nvPr>
        </p:nvSpPr>
        <p:spPr>
          <a:xfrm>
            <a:off x="913795" y="609599"/>
            <a:ext cx="5978072" cy="1481150"/>
          </a:xfrm>
        </p:spPr>
        <p:txBody>
          <a:bodyPr>
            <a:normAutofit/>
          </a:bodyPr>
          <a:lstStyle/>
          <a:p>
            <a:r>
              <a:rPr lang="fi-FI" dirty="0"/>
              <a:t>Työssäoppiminen</a:t>
            </a:r>
          </a:p>
        </p:txBody>
      </p:sp>
      <p:sp>
        <p:nvSpPr>
          <p:cNvPr id="3" name="Sisällön paikkamerkki 2">
            <a:extLst>
              <a:ext uri="{FF2B5EF4-FFF2-40B4-BE49-F238E27FC236}">
                <a16:creationId xmlns:a16="http://schemas.microsoft.com/office/drawing/2014/main" id="{04FA2343-731A-2BD7-7EB4-CBAAA6D94B78}"/>
              </a:ext>
            </a:extLst>
          </p:cNvPr>
          <p:cNvSpPr>
            <a:spLocks noGrp="1"/>
          </p:cNvSpPr>
          <p:nvPr>
            <p:ph idx="1"/>
          </p:nvPr>
        </p:nvSpPr>
        <p:spPr>
          <a:xfrm>
            <a:off x="913795" y="2279176"/>
            <a:ext cx="5978072" cy="3415672"/>
          </a:xfrm>
        </p:spPr>
        <p:txBody>
          <a:bodyPr anchor="ctr">
            <a:normAutofit/>
          </a:bodyPr>
          <a:lstStyle/>
          <a:p>
            <a:r>
              <a:rPr lang="fi-FI"/>
              <a:t>Työpaikkani Kreetalla oli vaatekauppa jossa myytiin nuorisolle suunniteltuja vaatteita, työpaikkani oli aika hiljainen jakson loppu vaiheilla. </a:t>
            </a:r>
          </a:p>
          <a:p>
            <a:r>
              <a:rPr lang="fi-FI"/>
              <a:t>Työpäiväni olivat mielestäni aika rentoja tein töitä 10.00-15.00, yleensä autoin asiakkaita ja juttelin työkaverini kanssa.</a:t>
            </a:r>
          </a:p>
          <a:p>
            <a:r>
              <a:rPr lang="fi-FI"/>
              <a:t>Työkulttuurin eroja oli se ettei Kreikassa ollut minkäänlaisia kiveen hakattuja sääntöjä mitä pitäisi seurata.</a:t>
            </a:r>
            <a:endParaRPr lang="fi-FI" dirty="0"/>
          </a:p>
        </p:txBody>
      </p:sp>
      <p:pic>
        <p:nvPicPr>
          <p:cNvPr id="5" name="Kuva 4" descr="Kuva, joka sisältää kohteen sisä-, kohtaus, kauppa, seinä&#10;&#10;Kuvaus luotu automaattisesti">
            <a:extLst>
              <a:ext uri="{FF2B5EF4-FFF2-40B4-BE49-F238E27FC236}">
                <a16:creationId xmlns:a16="http://schemas.microsoft.com/office/drawing/2014/main" id="{3F5272F9-BF50-627F-351C-799BA2E26BBC}"/>
              </a:ext>
            </a:extLst>
          </p:cNvPr>
          <p:cNvPicPr>
            <a:picLocks noChangeAspect="1"/>
          </p:cNvPicPr>
          <p:nvPr/>
        </p:nvPicPr>
        <p:blipFill>
          <a:blip r:embed="rId3">
            <a:extLst>
              <a:ext uri="{28A0092B-C50C-407E-A947-70E740481C1C}">
                <a14:useLocalDpi xmlns:a14="http://schemas.microsoft.com/office/drawing/2010/main" val="0"/>
              </a:ext>
            </a:extLst>
          </a:blip>
          <a:srcRect l="781" r="10337"/>
          <a:stretch/>
        </p:blipFill>
        <p:spPr>
          <a:xfrm>
            <a:off x="7620351" y="10"/>
            <a:ext cx="4571649" cy="6857990"/>
          </a:xfrm>
          <a:prstGeom prst="rect">
            <a:avLst/>
          </a:prstGeom>
        </p:spPr>
      </p:pic>
      <p:pic>
        <p:nvPicPr>
          <p:cNvPr id="15" name="Picture 11">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4133980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7310F0-DA42-95F3-5077-FE4F07ABA7E3}"/>
              </a:ext>
            </a:extLst>
          </p:cNvPr>
          <p:cNvPicPr>
            <a:picLocks noChangeAspect="1"/>
          </p:cNvPicPr>
          <p:nvPr/>
        </p:nvPicPr>
        <p:blipFill>
          <a:blip r:embed="rId2">
            <a:alphaModFix amt="25000"/>
          </a:blip>
          <a:srcRect/>
          <a:stretch/>
        </p:blipFill>
        <p:spPr>
          <a:xfrm>
            <a:off x="20" y="10"/>
            <a:ext cx="12191980" cy="6857990"/>
          </a:xfrm>
          <a:prstGeom prst="rect">
            <a:avLst/>
          </a:prstGeom>
        </p:spPr>
      </p:pic>
      <p:sp>
        <p:nvSpPr>
          <p:cNvPr id="2" name="Otsikko 1">
            <a:extLst>
              <a:ext uri="{FF2B5EF4-FFF2-40B4-BE49-F238E27FC236}">
                <a16:creationId xmlns:a16="http://schemas.microsoft.com/office/drawing/2014/main" id="{9014E23E-42EB-FA3A-8D2E-65BB4DEE2D8E}"/>
              </a:ext>
            </a:extLst>
          </p:cNvPr>
          <p:cNvSpPr>
            <a:spLocks noGrp="1"/>
          </p:cNvSpPr>
          <p:nvPr>
            <p:ph type="title"/>
          </p:nvPr>
        </p:nvSpPr>
        <p:spPr>
          <a:xfrm>
            <a:off x="913795" y="609600"/>
            <a:ext cx="10353762" cy="1257300"/>
          </a:xfrm>
        </p:spPr>
        <p:txBody>
          <a:bodyPr>
            <a:normAutofit/>
          </a:bodyPr>
          <a:lstStyle/>
          <a:p>
            <a:r>
              <a:rPr lang="fi-FI" dirty="0"/>
              <a:t>Jakson ongelmat</a:t>
            </a:r>
          </a:p>
        </p:txBody>
      </p:sp>
      <p:sp>
        <p:nvSpPr>
          <p:cNvPr id="3" name="Sisällön paikkamerkki 2">
            <a:extLst>
              <a:ext uri="{FF2B5EF4-FFF2-40B4-BE49-F238E27FC236}">
                <a16:creationId xmlns:a16="http://schemas.microsoft.com/office/drawing/2014/main" id="{6137C5FE-1E77-2027-3D02-B8AD2E429B0F}"/>
              </a:ext>
            </a:extLst>
          </p:cNvPr>
          <p:cNvSpPr>
            <a:spLocks noGrp="1"/>
          </p:cNvSpPr>
          <p:nvPr>
            <p:ph idx="1"/>
          </p:nvPr>
        </p:nvSpPr>
        <p:spPr>
          <a:xfrm>
            <a:off x="913795" y="2076450"/>
            <a:ext cx="10353762" cy="3714749"/>
          </a:xfrm>
        </p:spPr>
        <p:txBody>
          <a:bodyPr anchor="ctr">
            <a:normAutofit/>
          </a:bodyPr>
          <a:lstStyle/>
          <a:p>
            <a:r>
              <a:rPr lang="fi-FI" dirty="0"/>
              <a:t>KV-jakson alussa sairastuin nielurisan tulehdukseen, luulin sitä aluksi vain perus kurkku kivuksi, mutta kun kipu ei lakannut päätin käydä sairaalassa. Jouduin sen takia syömään antibiootteja melkein kahden viikon ajan enkä voinut poistua asunnolta, koska kipu oli niin paha.</a:t>
            </a:r>
          </a:p>
          <a:p>
            <a:r>
              <a:rPr lang="fi-FI" dirty="0"/>
              <a:t>Kreikan kulttuuriin taas kuuluu uskonnollisuus todella vahvasti, muuten kreikan kulttuuri oli todella samanlainen muihin etelä-Euroopan maihin.</a:t>
            </a:r>
          </a:p>
        </p:txBody>
      </p:sp>
    </p:spTree>
    <p:extLst>
      <p:ext uri="{BB962C8B-B14F-4D97-AF65-F5344CB8AC3E}">
        <p14:creationId xmlns:p14="http://schemas.microsoft.com/office/powerpoint/2010/main" val="155680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ärikkäät talot">
            <a:extLst>
              <a:ext uri="{FF2B5EF4-FFF2-40B4-BE49-F238E27FC236}">
                <a16:creationId xmlns:a16="http://schemas.microsoft.com/office/drawing/2014/main" id="{C5260518-F371-7019-F234-AFDA5844E14D}"/>
              </a:ext>
            </a:extLst>
          </p:cNvPr>
          <p:cNvPicPr>
            <a:picLocks noChangeAspect="1"/>
          </p:cNvPicPr>
          <p:nvPr/>
        </p:nvPicPr>
        <p:blipFill>
          <a:blip r:embed="rId3"/>
          <a:srcRect l="16710" r="22401" b="-1"/>
          <a:stretch/>
        </p:blipFill>
        <p:spPr>
          <a:xfrm>
            <a:off x="-8622" y="10"/>
            <a:ext cx="6096000" cy="6857990"/>
          </a:xfrm>
          <a:prstGeom prst="rect">
            <a:avLst/>
          </a:prstGeom>
        </p:spPr>
      </p:pic>
      <p:pic>
        <p:nvPicPr>
          <p:cNvPr id="11" name="Picture 10">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6257026" y="1"/>
            <a:ext cx="5934973" cy="6858000"/>
          </a:xfrm>
          <a:prstGeom prst="rect">
            <a:avLst/>
          </a:prstGeom>
        </p:spPr>
      </p:pic>
      <p:sp>
        <p:nvSpPr>
          <p:cNvPr id="2" name="Otsikko 1">
            <a:extLst>
              <a:ext uri="{FF2B5EF4-FFF2-40B4-BE49-F238E27FC236}">
                <a16:creationId xmlns:a16="http://schemas.microsoft.com/office/drawing/2014/main" id="{73ED665E-A006-D117-313C-4874DF2524BA}"/>
              </a:ext>
            </a:extLst>
          </p:cNvPr>
          <p:cNvSpPr>
            <a:spLocks noGrp="1"/>
          </p:cNvSpPr>
          <p:nvPr>
            <p:ph type="title"/>
          </p:nvPr>
        </p:nvSpPr>
        <p:spPr>
          <a:xfrm>
            <a:off x="6900493" y="609600"/>
            <a:ext cx="4538124" cy="970450"/>
          </a:xfrm>
        </p:spPr>
        <p:txBody>
          <a:bodyPr anchor="b">
            <a:normAutofit/>
          </a:bodyPr>
          <a:lstStyle/>
          <a:p>
            <a:pPr algn="l"/>
            <a:r>
              <a:rPr lang="fi-FI" sz="3200"/>
              <a:t>Kulttuuri eroja</a:t>
            </a:r>
          </a:p>
        </p:txBody>
      </p:sp>
      <p:sp>
        <p:nvSpPr>
          <p:cNvPr id="3" name="Sisällön paikkamerkki 2">
            <a:extLst>
              <a:ext uri="{FF2B5EF4-FFF2-40B4-BE49-F238E27FC236}">
                <a16:creationId xmlns:a16="http://schemas.microsoft.com/office/drawing/2014/main" id="{5DB8FFBF-8BD2-0A54-3647-87E913D23607}"/>
              </a:ext>
            </a:extLst>
          </p:cNvPr>
          <p:cNvSpPr>
            <a:spLocks noGrp="1"/>
          </p:cNvSpPr>
          <p:nvPr>
            <p:ph idx="1"/>
          </p:nvPr>
        </p:nvSpPr>
        <p:spPr>
          <a:xfrm>
            <a:off x="6900493" y="1732449"/>
            <a:ext cx="4403596" cy="4058751"/>
          </a:xfrm>
        </p:spPr>
        <p:txBody>
          <a:bodyPr anchor="t">
            <a:normAutofit/>
          </a:bodyPr>
          <a:lstStyle/>
          <a:p>
            <a:r>
              <a:rPr lang="fi-FI" sz="1800" dirty="0"/>
              <a:t>Mielestäni Kreikan ihmiset olivat paljon avoimempia kuin suomessa ja puhuivat tuntemattomille enemmän. </a:t>
            </a:r>
          </a:p>
          <a:p>
            <a:r>
              <a:rPr lang="fi-FI" sz="1800" dirty="0"/>
              <a:t>Kreikassa huonoja puolia oli kuitenkin valtion piittaamattomuus ja se kuinka palkka taso oli todella alhainen suomeen verrattuna, Suomessa noin 3 700€ ja Kreikassa noin 800€.</a:t>
            </a:r>
          </a:p>
          <a:p>
            <a:endParaRPr lang="fi-FI" sz="1800" dirty="0"/>
          </a:p>
        </p:txBody>
      </p:sp>
    </p:spTree>
    <p:extLst>
      <p:ext uri="{BB962C8B-B14F-4D97-AF65-F5344CB8AC3E}">
        <p14:creationId xmlns:p14="http://schemas.microsoft.com/office/powerpoint/2010/main" val="3800713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3B0F33-3E6D-6FA3-B06A-67722CEF035B}"/>
              </a:ext>
            </a:extLst>
          </p:cNvPr>
          <p:cNvSpPr>
            <a:spLocks noGrp="1"/>
          </p:cNvSpPr>
          <p:nvPr>
            <p:ph type="title"/>
          </p:nvPr>
        </p:nvSpPr>
        <p:spPr/>
        <p:txBody>
          <a:bodyPr/>
          <a:lstStyle/>
          <a:p>
            <a:r>
              <a:rPr lang="fi-FI" dirty="0"/>
              <a:t>Vapaa-aikani</a:t>
            </a:r>
          </a:p>
        </p:txBody>
      </p:sp>
      <p:sp>
        <p:nvSpPr>
          <p:cNvPr id="3" name="Sisällön paikkamerkki 2">
            <a:extLst>
              <a:ext uri="{FF2B5EF4-FFF2-40B4-BE49-F238E27FC236}">
                <a16:creationId xmlns:a16="http://schemas.microsoft.com/office/drawing/2014/main" id="{59A5CA4E-9F2D-F6DC-1D53-78059A0A4D76}"/>
              </a:ext>
            </a:extLst>
          </p:cNvPr>
          <p:cNvSpPr>
            <a:spLocks noGrp="1"/>
          </p:cNvSpPr>
          <p:nvPr>
            <p:ph idx="1"/>
          </p:nvPr>
        </p:nvSpPr>
        <p:spPr/>
        <p:txBody>
          <a:bodyPr/>
          <a:lstStyle/>
          <a:p>
            <a:r>
              <a:rPr lang="fi-FI" dirty="0"/>
              <a:t>Vapaa-ajallani tykkäsin käydä rannalla ja </a:t>
            </a:r>
            <a:r>
              <a:rPr lang="fi-FI" dirty="0" err="1"/>
              <a:t>Rethymnon</a:t>
            </a:r>
            <a:r>
              <a:rPr lang="fi-FI" dirty="0"/>
              <a:t> vanhassa kaupungissa. Ihmisiin oli helppo tutustua koska kaikki olivat todella avoimia ja valmiita keskustelemaan.</a:t>
            </a:r>
          </a:p>
          <a:p>
            <a:r>
              <a:rPr lang="fi-FI" dirty="0"/>
              <a:t>Arki taas ei vaihtunut melkeinpä yhtään suomesta paitsi että ruokien hinnat olivat halvemmat. </a:t>
            </a:r>
          </a:p>
          <a:p>
            <a:r>
              <a:rPr lang="fi-FI" dirty="0"/>
              <a:t>Majoituksen hankkiminen oli vaikeaa, olin kreikassa kahden kaverin kanssa, joten asunnon piti olla tarpeeksi iso jotta kaikki kolme saisivat omaa tilaa. Asunto johon päädyimme ei ollut meidän ensimmäinen vaihtoehto, olimme katsoneet monia asuntoja mutta päätimme tuon koska kaikille oli siinä omat huoneet ja asunto oli todella lähellä rantaa ja vanhaa kaupunkia. </a:t>
            </a:r>
          </a:p>
          <a:p>
            <a:r>
              <a:rPr lang="fi-FI" dirty="0"/>
              <a:t>Isoin ero oli ettei hana vettä saanut juoda ellei se ole </a:t>
            </a:r>
            <a:r>
              <a:rPr lang="fi-FI" dirty="0" err="1"/>
              <a:t>filteröityä</a:t>
            </a:r>
            <a:endParaRPr lang="fi-FI" dirty="0"/>
          </a:p>
        </p:txBody>
      </p:sp>
    </p:spTree>
    <p:extLst>
      <p:ext uri="{BB962C8B-B14F-4D97-AF65-F5344CB8AC3E}">
        <p14:creationId xmlns:p14="http://schemas.microsoft.com/office/powerpoint/2010/main" val="375536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51F228C-6205-C101-E3E9-632A3F29A08F}"/>
              </a:ext>
            </a:extLst>
          </p:cNvPr>
          <p:cNvSpPr>
            <a:spLocks noGrp="1"/>
          </p:cNvSpPr>
          <p:nvPr>
            <p:ph type="title"/>
          </p:nvPr>
        </p:nvSpPr>
        <p:spPr>
          <a:xfrm>
            <a:off x="913795" y="609599"/>
            <a:ext cx="5978072" cy="1481150"/>
          </a:xfrm>
        </p:spPr>
        <p:txBody>
          <a:bodyPr>
            <a:normAutofit/>
          </a:bodyPr>
          <a:lstStyle/>
          <a:p>
            <a:r>
              <a:rPr lang="fi-FI" dirty="0"/>
              <a:t>Matkustaminen</a:t>
            </a:r>
          </a:p>
        </p:txBody>
      </p:sp>
      <p:sp>
        <p:nvSpPr>
          <p:cNvPr id="3" name="Sisällön paikkamerkki 2">
            <a:extLst>
              <a:ext uri="{FF2B5EF4-FFF2-40B4-BE49-F238E27FC236}">
                <a16:creationId xmlns:a16="http://schemas.microsoft.com/office/drawing/2014/main" id="{9990996B-5112-FE29-77AB-ECE89395D334}"/>
              </a:ext>
            </a:extLst>
          </p:cNvPr>
          <p:cNvSpPr>
            <a:spLocks noGrp="1"/>
          </p:cNvSpPr>
          <p:nvPr>
            <p:ph idx="1"/>
          </p:nvPr>
        </p:nvSpPr>
        <p:spPr>
          <a:xfrm>
            <a:off x="913795" y="2279176"/>
            <a:ext cx="5978072" cy="3415672"/>
          </a:xfrm>
        </p:spPr>
        <p:txBody>
          <a:bodyPr anchor="ctr">
            <a:normAutofit/>
          </a:bodyPr>
          <a:lstStyle/>
          <a:p>
            <a:r>
              <a:rPr lang="fi-FI" dirty="0"/>
              <a:t>Matkaan lähdössä tein itselleni listan, jossa oli kaikki mitä minun pitää pakata ettei mitään unohtuisi.</a:t>
            </a:r>
          </a:p>
          <a:p>
            <a:r>
              <a:rPr lang="fi-FI" dirty="0"/>
              <a:t>Lennot me otimme </a:t>
            </a:r>
            <a:r>
              <a:rPr lang="fi-FI" dirty="0" err="1"/>
              <a:t>Norwegianin</a:t>
            </a:r>
            <a:r>
              <a:rPr lang="fi-FI" dirty="0"/>
              <a:t> kautta koska se oli halvin suora lento minkä löysimme.</a:t>
            </a:r>
          </a:p>
          <a:p>
            <a:r>
              <a:rPr lang="fi-FI" dirty="0"/>
              <a:t>Matkustaminen ei ollut kauhean mukavaa koska valitsemamme lennot olivat yö lentoja, ja lentokoneessa on yllättävän vaikea nukkua.</a:t>
            </a:r>
          </a:p>
          <a:p>
            <a:r>
              <a:rPr lang="fi-FI" dirty="0"/>
              <a:t>Koronaa ei ollut.</a:t>
            </a:r>
          </a:p>
        </p:txBody>
      </p:sp>
      <p:pic>
        <p:nvPicPr>
          <p:cNvPr id="5" name="Picture 4" descr="Lentokoneen siipi auringon laskiessa">
            <a:extLst>
              <a:ext uri="{FF2B5EF4-FFF2-40B4-BE49-F238E27FC236}">
                <a16:creationId xmlns:a16="http://schemas.microsoft.com/office/drawing/2014/main" id="{E53EBED7-6475-56EF-8201-F28AB1FC1302}"/>
              </a:ext>
            </a:extLst>
          </p:cNvPr>
          <p:cNvPicPr>
            <a:picLocks noChangeAspect="1"/>
          </p:cNvPicPr>
          <p:nvPr/>
        </p:nvPicPr>
        <p:blipFill>
          <a:blip r:embed="rId3"/>
          <a:srcRect l="23012" r="26992"/>
          <a:stretch/>
        </p:blipFill>
        <p:spPr>
          <a:xfrm>
            <a:off x="7620351" y="10"/>
            <a:ext cx="4571649" cy="6857990"/>
          </a:xfrm>
          <a:prstGeom prst="rect">
            <a:avLst/>
          </a:prstGeom>
        </p:spPr>
      </p:pic>
      <p:pic>
        <p:nvPicPr>
          <p:cNvPr id="11" name="Picture 10">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3510892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53D67A-9A27-A4AB-FEEC-9B3598C48CD1}"/>
              </a:ext>
            </a:extLst>
          </p:cNvPr>
          <p:cNvSpPr>
            <a:spLocks noGrp="1"/>
          </p:cNvSpPr>
          <p:nvPr>
            <p:ph type="title"/>
          </p:nvPr>
        </p:nvSpPr>
        <p:spPr/>
        <p:txBody>
          <a:bodyPr/>
          <a:lstStyle/>
          <a:p>
            <a:r>
              <a:rPr lang="fi-FI" dirty="0"/>
              <a:t>Terveiset</a:t>
            </a:r>
          </a:p>
        </p:txBody>
      </p:sp>
      <p:sp>
        <p:nvSpPr>
          <p:cNvPr id="3" name="Sisällön paikkamerkki 2">
            <a:extLst>
              <a:ext uri="{FF2B5EF4-FFF2-40B4-BE49-F238E27FC236}">
                <a16:creationId xmlns:a16="http://schemas.microsoft.com/office/drawing/2014/main" id="{964914C7-D7D2-AADD-774B-E6B0CD37B89E}"/>
              </a:ext>
            </a:extLst>
          </p:cNvPr>
          <p:cNvSpPr>
            <a:spLocks noGrp="1"/>
          </p:cNvSpPr>
          <p:nvPr>
            <p:ph idx="1"/>
          </p:nvPr>
        </p:nvSpPr>
        <p:spPr/>
        <p:txBody>
          <a:bodyPr>
            <a:normAutofit/>
          </a:bodyPr>
          <a:lstStyle/>
          <a:p>
            <a:r>
              <a:rPr lang="fi-FI" sz="2800" dirty="0"/>
              <a:t>Suosittelen KV-jaksoa samanlaista tilaisuutta ei tule olemaan!</a:t>
            </a:r>
          </a:p>
          <a:p>
            <a:endParaRPr lang="fi-FI" sz="2800" dirty="0"/>
          </a:p>
        </p:txBody>
      </p:sp>
    </p:spTree>
    <p:extLst>
      <p:ext uri="{BB962C8B-B14F-4D97-AF65-F5344CB8AC3E}">
        <p14:creationId xmlns:p14="http://schemas.microsoft.com/office/powerpoint/2010/main" val="2638052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9FA87E-9FD3-D7DA-506A-6DE830946558}"/>
              </a:ext>
            </a:extLst>
          </p:cNvPr>
          <p:cNvSpPr>
            <a:spLocks noGrp="1"/>
          </p:cNvSpPr>
          <p:nvPr>
            <p:ph type="title"/>
          </p:nvPr>
        </p:nvSpPr>
        <p:spPr/>
        <p:txBody>
          <a:bodyPr/>
          <a:lstStyle/>
          <a:p>
            <a:r>
              <a:rPr lang="fi-FI" dirty="0"/>
              <a:t>Kestävä kehitys</a:t>
            </a:r>
          </a:p>
        </p:txBody>
      </p:sp>
      <p:sp>
        <p:nvSpPr>
          <p:cNvPr id="3" name="Sisällön paikkamerkki 2">
            <a:extLst>
              <a:ext uri="{FF2B5EF4-FFF2-40B4-BE49-F238E27FC236}">
                <a16:creationId xmlns:a16="http://schemas.microsoft.com/office/drawing/2014/main" id="{2CD5B256-A458-36C0-7A04-92D3CB3BC458}"/>
              </a:ext>
            </a:extLst>
          </p:cNvPr>
          <p:cNvSpPr>
            <a:spLocks noGrp="1"/>
          </p:cNvSpPr>
          <p:nvPr>
            <p:ph idx="1"/>
          </p:nvPr>
        </p:nvSpPr>
        <p:spPr/>
        <p:txBody>
          <a:bodyPr/>
          <a:lstStyle/>
          <a:p>
            <a:r>
              <a:rPr lang="fi-FI" dirty="0"/>
              <a:t>Kreetalla ei ollut minkäänlaista kierrätystä, ainakaan en itse huomannut. </a:t>
            </a:r>
          </a:p>
          <a:p>
            <a:r>
              <a:rPr lang="fi-FI" dirty="0"/>
              <a:t>Mielestäni kaikki kohdeltiin tasa-arvoisesti enkä huomannut yhtään syrjimistä työpaikallani.</a:t>
            </a:r>
          </a:p>
        </p:txBody>
      </p:sp>
    </p:spTree>
    <p:extLst>
      <p:ext uri="{BB962C8B-B14F-4D97-AF65-F5344CB8AC3E}">
        <p14:creationId xmlns:p14="http://schemas.microsoft.com/office/powerpoint/2010/main" val="4256779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7C75FDC-2A38-3A54-B69D-143D3032694E}"/>
              </a:ext>
            </a:extLst>
          </p:cNvPr>
          <p:cNvSpPr>
            <a:spLocks noGrp="1"/>
          </p:cNvSpPr>
          <p:nvPr>
            <p:ph type="title"/>
          </p:nvPr>
        </p:nvSpPr>
        <p:spPr>
          <a:xfrm>
            <a:off x="834013" y="1115568"/>
            <a:ext cx="3487616" cy="4626864"/>
          </a:xfrm>
        </p:spPr>
        <p:txBody>
          <a:bodyPr>
            <a:normAutofit/>
          </a:bodyPr>
          <a:lstStyle/>
          <a:p>
            <a:pPr algn="l"/>
            <a:r>
              <a:rPr lang="fi-FI" sz="3600"/>
              <a:t>Kysymyksiä</a:t>
            </a:r>
          </a:p>
        </p:txBody>
      </p:sp>
      <p:cxnSp>
        <p:nvCxnSpPr>
          <p:cNvPr id="10" name="Straight Connector 9">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15188407-07BC-E177-D053-714C55F7A740}"/>
              </a:ext>
            </a:extLst>
          </p:cNvPr>
          <p:cNvSpPr>
            <a:spLocks noGrp="1"/>
          </p:cNvSpPr>
          <p:nvPr>
            <p:ph idx="1"/>
          </p:nvPr>
        </p:nvSpPr>
        <p:spPr>
          <a:xfrm>
            <a:off x="5105398" y="1115568"/>
            <a:ext cx="6245352" cy="4626864"/>
          </a:xfrm>
        </p:spPr>
        <p:txBody>
          <a:bodyPr anchor="ctr">
            <a:normAutofit/>
          </a:bodyPr>
          <a:lstStyle/>
          <a:p>
            <a:r>
              <a:rPr lang="fi-FI" dirty="0"/>
              <a:t>KV-jakso on todella hyvä cv:ssä, sillä moni suomalainen yritys osaa arvostaa ulkomaalla opittuja kieli- ja kulttuuritaitoja.</a:t>
            </a:r>
          </a:p>
          <a:p>
            <a:r>
              <a:rPr lang="fi-FI" dirty="0"/>
              <a:t>Jos työpaikalleni tulee Kreikkalaisia voin mahdollisesti vähän puhua heille </a:t>
            </a:r>
            <a:r>
              <a:rPr lang="fi-FI" dirty="0" err="1"/>
              <a:t>kreikkkaa</a:t>
            </a:r>
            <a:r>
              <a:rPr lang="fi-FI" dirty="0"/>
              <a:t>.</a:t>
            </a:r>
          </a:p>
          <a:p>
            <a:endParaRPr lang="fi-FI" dirty="0"/>
          </a:p>
        </p:txBody>
      </p:sp>
    </p:spTree>
    <p:extLst>
      <p:ext uri="{BB962C8B-B14F-4D97-AF65-F5344CB8AC3E}">
        <p14:creationId xmlns:p14="http://schemas.microsoft.com/office/powerpoint/2010/main" val="30942294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LightSeedLeftStep">
      <a:dk1>
        <a:srgbClr val="000000"/>
      </a:dk1>
      <a:lt1>
        <a:srgbClr val="FFFFFF"/>
      </a:lt1>
      <a:dk2>
        <a:srgbClr val="332441"/>
      </a:dk2>
      <a:lt2>
        <a:srgbClr val="E2E8E7"/>
      </a:lt2>
      <a:accent1>
        <a:srgbClr val="C696A2"/>
      </a:accent1>
      <a:accent2>
        <a:srgbClr val="BA7FA6"/>
      </a:accent2>
      <a:accent3>
        <a:srgbClr val="C193C5"/>
      </a:accent3>
      <a:accent4>
        <a:srgbClr val="9D7FBA"/>
      </a:accent4>
      <a:accent5>
        <a:srgbClr val="9A96C6"/>
      </a:accent5>
      <a:accent6>
        <a:srgbClr val="7F92BA"/>
      </a:accent6>
      <a:hlink>
        <a:srgbClr val="568F81"/>
      </a:hlink>
      <a:folHlink>
        <a:srgbClr val="7F7F7F"/>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8" ma:contentTypeDescription="Create a new document." ma:contentTypeScope="" ma:versionID="941f08bae972263be56d8a15e4a19446">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31492b46a119187bcd30c4c6bc6e7432"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3BF6C5-64F5-4C62-B4B3-F6E1887E83A8}">
  <ds:schemaRefs>
    <ds:schemaRef ds:uri="f68d07db-4f4c-4bf9-be70-88af61eb3cc9"/>
    <ds:schemaRef ds:uri="4db29fe0-e813-4c42-a24e-9a7a48985f25"/>
    <ds:schemaRef ds:uri="http://purl.org/dc/elements/1.1/"/>
    <ds:schemaRef ds:uri="http://www.w3.org/XML/1998/namespace"/>
    <ds:schemaRef ds:uri="http://schemas.microsoft.com/office/infopath/2007/PartnerControls"/>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purl.org/dc/terms/"/>
    <ds:schemaRef ds:uri="b94f0ea4-1378-4443-81c2-6750b6312211"/>
    <ds:schemaRef ds:uri="2a06f0db-dbf8-46f9-a525-66c6095d9d9f"/>
  </ds:schemaRefs>
</ds:datastoreItem>
</file>

<file path=customXml/itemProps2.xml><?xml version="1.0" encoding="utf-8"?>
<ds:datastoreItem xmlns:ds="http://schemas.openxmlformats.org/officeDocument/2006/customXml" ds:itemID="{C13BA4DB-7383-490C-9583-BC57762910CE}">
  <ds:schemaRefs>
    <ds:schemaRef ds:uri="http://schemas.microsoft.com/sharepoint/v3/contenttype/forms"/>
  </ds:schemaRefs>
</ds:datastoreItem>
</file>

<file path=customXml/itemProps3.xml><?xml version="1.0" encoding="utf-8"?>
<ds:datastoreItem xmlns:ds="http://schemas.openxmlformats.org/officeDocument/2006/customXml" ds:itemID="{C42F5966-7CDD-4A6C-9B79-EEEA804A989F}"/>
</file>

<file path=docProps/app.xml><?xml version="1.0" encoding="utf-8"?>
<Properties xmlns="http://schemas.openxmlformats.org/officeDocument/2006/extended-properties" xmlns:vt="http://schemas.openxmlformats.org/officeDocument/2006/docPropsVTypes">
  <TotalTime>1280</TotalTime>
  <Words>465</Words>
  <Application>Microsoft Office PowerPoint</Application>
  <PresentationFormat>Laajakuva</PresentationFormat>
  <Paragraphs>34</Paragraphs>
  <Slides>11</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11</vt:i4>
      </vt:variant>
    </vt:vector>
  </HeadingPairs>
  <TitlesOfParts>
    <vt:vector size="15" baseType="lpstr">
      <vt:lpstr>Arial</vt:lpstr>
      <vt:lpstr>Calisto MT</vt:lpstr>
      <vt:lpstr>Wingdings 2</vt:lpstr>
      <vt:lpstr>SlateVTI</vt:lpstr>
      <vt:lpstr>Matkaraportti</vt:lpstr>
      <vt:lpstr>PowerPoint-esitys</vt:lpstr>
      <vt:lpstr>Jaksolle hakeutuminen</vt:lpstr>
      <vt:lpstr>Työssäoppiminen</vt:lpstr>
      <vt:lpstr>Jakson ongelmat</vt:lpstr>
      <vt:lpstr>Kulttuuri eroja</vt:lpstr>
      <vt:lpstr>Vapaa-aikani</vt:lpstr>
      <vt:lpstr>Matkustaminen</vt:lpstr>
      <vt:lpstr>Terveiset</vt:lpstr>
      <vt:lpstr>Kestävä kehitys</vt:lpstr>
      <vt:lpstr>Kysymyksiä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roni.lindstrom</dc:creator>
  <cp:lastModifiedBy>Iina Siren</cp:lastModifiedBy>
  <cp:revision>2</cp:revision>
  <dcterms:created xsi:type="dcterms:W3CDTF">2024-10-26T14:47:11Z</dcterms:created>
  <dcterms:modified xsi:type="dcterms:W3CDTF">2025-02-24T08:17:22Z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