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4"/>
  </p:sldMasterIdLst>
  <p:notesMasterIdLst>
    <p:notesMasterId r:id="rId15"/>
  </p:notesMasterIdLst>
  <p:sldIdLst>
    <p:sldId id="256" r:id="rId5"/>
    <p:sldId id="257" r:id="rId6"/>
    <p:sldId id="265" r:id="rId7"/>
    <p:sldId id="260" r:id="rId8"/>
    <p:sldId id="258" r:id="rId9"/>
    <p:sldId id="259" r:id="rId10"/>
    <p:sldId id="264" r:id="rId11"/>
    <p:sldId id="263" r:id="rId12"/>
    <p:sldId id="262" r:id="rId13"/>
    <p:sldId id="261"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78DD3"/>
    <a:srgbClr val="000000"/>
    <a:srgbClr val="AC54B9"/>
    <a:srgbClr val="FF0066"/>
    <a:srgbClr val="393D1F"/>
    <a:srgbClr val="75A0CA"/>
    <a:srgbClr val="A525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6" autoAdjust="0"/>
    <p:restoredTop sz="94660"/>
  </p:normalViewPr>
  <p:slideViewPr>
    <p:cSldViewPr snapToGrid="0">
      <p:cViewPr varScale="1">
        <p:scale>
          <a:sx n="150" d="100"/>
          <a:sy n="150" d="100"/>
        </p:scale>
        <p:origin x="70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ina Siren" userId="e906d0e6-4822-4236-a6c8-a621ffa670de" providerId="ADAL" clId="{696C1490-76F0-480C-9C93-B0395AC9FF09}"/>
    <pc:docChg chg="delSld">
      <pc:chgData name="Iina Siren" userId="e906d0e6-4822-4236-a6c8-a621ffa670de" providerId="ADAL" clId="{696C1490-76F0-480C-9C93-B0395AC9FF09}" dt="2025-02-21T12:51:28.595" v="4" actId="47"/>
      <pc:docMkLst>
        <pc:docMk/>
      </pc:docMkLst>
      <pc:sldChg chg="del">
        <pc:chgData name="Iina Siren" userId="e906d0e6-4822-4236-a6c8-a621ffa670de" providerId="ADAL" clId="{696C1490-76F0-480C-9C93-B0395AC9FF09}" dt="2025-02-21T12:51:27.025" v="2" actId="47"/>
        <pc:sldMkLst>
          <pc:docMk/>
          <pc:sldMk cId="2168106383" sldId="266"/>
        </pc:sldMkLst>
      </pc:sldChg>
      <pc:sldChg chg="del">
        <pc:chgData name="Iina Siren" userId="e906d0e6-4822-4236-a6c8-a621ffa670de" providerId="ADAL" clId="{696C1490-76F0-480C-9C93-B0395AC9FF09}" dt="2025-02-21T12:51:28.595" v="4" actId="47"/>
        <pc:sldMkLst>
          <pc:docMk/>
          <pc:sldMk cId="4034031527" sldId="267"/>
        </pc:sldMkLst>
      </pc:sldChg>
      <pc:sldChg chg="del">
        <pc:chgData name="Iina Siren" userId="e906d0e6-4822-4236-a6c8-a621ffa670de" providerId="ADAL" clId="{696C1490-76F0-480C-9C93-B0395AC9FF09}" dt="2025-02-21T12:51:26.522" v="1" actId="47"/>
        <pc:sldMkLst>
          <pc:docMk/>
          <pc:sldMk cId="879203535" sldId="268"/>
        </pc:sldMkLst>
      </pc:sldChg>
      <pc:sldChg chg="del">
        <pc:chgData name="Iina Siren" userId="e906d0e6-4822-4236-a6c8-a621ffa670de" providerId="ADAL" clId="{696C1490-76F0-480C-9C93-B0395AC9FF09}" dt="2025-02-21T12:51:25.737" v="0" actId="47"/>
        <pc:sldMkLst>
          <pc:docMk/>
          <pc:sldMk cId="2393759835" sldId="269"/>
        </pc:sldMkLst>
      </pc:sldChg>
      <pc:sldChg chg="del">
        <pc:chgData name="Iina Siren" userId="e906d0e6-4822-4236-a6c8-a621ffa670de" providerId="ADAL" clId="{696C1490-76F0-480C-9C93-B0395AC9FF09}" dt="2025-02-21T12:51:27.794" v="3" actId="47"/>
        <pc:sldMkLst>
          <pc:docMk/>
          <pc:sldMk cId="3216454536" sldId="2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5E1ADA-0516-46A9-844C-8FEAC4F35D83}" type="datetimeFigureOut">
              <a:rPr lang="fi-FI" smtClean="0"/>
              <a:t>21.2.2025</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CF5A29-4F87-4015-B7CB-0998178933DE}" type="slidenum">
              <a:rPr lang="fi-FI" smtClean="0"/>
              <a:t>‹#›</a:t>
            </a:fld>
            <a:endParaRPr lang="fi-FI"/>
          </a:p>
        </p:txBody>
      </p:sp>
    </p:spTree>
    <p:extLst>
      <p:ext uri="{BB962C8B-B14F-4D97-AF65-F5344CB8AC3E}">
        <p14:creationId xmlns:p14="http://schemas.microsoft.com/office/powerpoint/2010/main" val="2189189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endParaRPr lang="fi-FI" dirty="0"/>
          </a:p>
        </p:txBody>
      </p:sp>
      <p:sp>
        <p:nvSpPr>
          <p:cNvPr id="4" name="Dian numeron paikkamerkki 3"/>
          <p:cNvSpPr>
            <a:spLocks noGrp="1"/>
          </p:cNvSpPr>
          <p:nvPr>
            <p:ph type="sldNum" sz="quarter" idx="5"/>
          </p:nvPr>
        </p:nvSpPr>
        <p:spPr/>
        <p:txBody>
          <a:bodyPr/>
          <a:lstStyle/>
          <a:p>
            <a:fld id="{40CF5A29-4F87-4015-B7CB-0998178933DE}" type="slidenum">
              <a:rPr lang="fi-FI" smtClean="0"/>
              <a:t>9</a:t>
            </a:fld>
            <a:endParaRPr lang="fi-FI"/>
          </a:p>
        </p:txBody>
      </p:sp>
    </p:spTree>
    <p:extLst>
      <p:ext uri="{BB962C8B-B14F-4D97-AF65-F5344CB8AC3E}">
        <p14:creationId xmlns:p14="http://schemas.microsoft.com/office/powerpoint/2010/main" val="1640511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2/21/2025</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087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2/21/2025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32236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2/21/2025</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0222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2/21/2025</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93874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2/21/2025</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24450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2/21/2025</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11565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2/21/2025</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5992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2/21/2025</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00073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2/21/2025</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08798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2/21/2025</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87673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2/21/2025</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8478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2/21/2025</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4616963"/>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44" r:id="rId6"/>
    <p:sldLayoutId id="2147483740" r:id="rId7"/>
    <p:sldLayoutId id="2147483741" r:id="rId8"/>
    <p:sldLayoutId id="2147483742" r:id="rId9"/>
    <p:sldLayoutId id="2147483743" r:id="rId10"/>
    <p:sldLayoutId id="2147483745" r:id="rId11"/>
  </p:sldLayoutIdLst>
  <p:hf sldNum="0" hdr="0" ftr="0" dt="0"/>
  <p:txStyles>
    <p:titleStyle>
      <a:lvl1pPr algn="l" defTabSz="914400" rtl="0" eaLnBrk="1" latinLnBrk="0" hangingPunct="1">
        <a:lnSpc>
          <a:spcPct val="90000"/>
        </a:lnSpc>
        <a:spcBef>
          <a:spcPct val="0"/>
        </a:spcBef>
        <a:buNone/>
        <a:defRPr sz="42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2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52539"/>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4715535B-57CF-86EE-9BB9-A6EA1032C144}"/>
              </a:ext>
            </a:extLst>
          </p:cNvPr>
          <p:cNvSpPr>
            <a:spLocks noGrp="1"/>
          </p:cNvSpPr>
          <p:nvPr>
            <p:ph type="ctrTitle"/>
          </p:nvPr>
        </p:nvSpPr>
        <p:spPr>
          <a:xfrm>
            <a:off x="6730000" y="639097"/>
            <a:ext cx="4813072" cy="3494791"/>
          </a:xfrm>
        </p:spPr>
        <p:txBody>
          <a:bodyPr>
            <a:normAutofit/>
          </a:bodyPr>
          <a:lstStyle/>
          <a:p>
            <a:r>
              <a:rPr lang="fi-FI" b="1" dirty="0">
                <a:latin typeface="Abadi Extra Light" panose="020B0204020104020204" pitchFamily="34" charset="0"/>
              </a:rPr>
              <a:t>Kreeta, </a:t>
            </a:r>
            <a:r>
              <a:rPr lang="fi-FI" b="1" dirty="0" err="1">
                <a:latin typeface="Abadi Extra Light" panose="020B0204020104020204" pitchFamily="34" charset="0"/>
              </a:rPr>
              <a:t>Rethymno</a:t>
            </a:r>
            <a:endParaRPr lang="fi-FI" b="1" dirty="0">
              <a:latin typeface="Abadi Extra Light" panose="020B0204020104020204" pitchFamily="34" charset="0"/>
            </a:endParaRPr>
          </a:p>
        </p:txBody>
      </p:sp>
      <p:sp>
        <p:nvSpPr>
          <p:cNvPr id="3" name="Alaotsikko 2">
            <a:extLst>
              <a:ext uri="{FF2B5EF4-FFF2-40B4-BE49-F238E27FC236}">
                <a16:creationId xmlns:a16="http://schemas.microsoft.com/office/drawing/2014/main" id="{5846254B-FCAF-7744-3889-67542076BDE5}"/>
              </a:ext>
            </a:extLst>
          </p:cNvPr>
          <p:cNvSpPr>
            <a:spLocks noGrp="1"/>
          </p:cNvSpPr>
          <p:nvPr>
            <p:ph type="subTitle" idx="1"/>
          </p:nvPr>
        </p:nvSpPr>
        <p:spPr>
          <a:xfrm>
            <a:off x="6729999" y="4455621"/>
            <a:ext cx="4829101" cy="1238616"/>
          </a:xfrm>
        </p:spPr>
        <p:txBody>
          <a:bodyPr>
            <a:normAutofit/>
          </a:bodyPr>
          <a:lstStyle/>
          <a:p>
            <a:r>
              <a:rPr lang="fi-FI" dirty="0">
                <a:latin typeface="Abadi Extra Light" panose="020B0204020104020204" pitchFamily="34" charset="0"/>
              </a:rPr>
              <a:t>Birgit Vaikla</a:t>
            </a:r>
          </a:p>
        </p:txBody>
      </p:sp>
      <p:pic>
        <p:nvPicPr>
          <p:cNvPr id="5" name="Kuva 4" descr="Kuva, joka sisältää kohteen vaate, henkilö, piha-, nainen&#10;&#10;Kuvaus luotu automaattisesti">
            <a:extLst>
              <a:ext uri="{FF2B5EF4-FFF2-40B4-BE49-F238E27FC236}">
                <a16:creationId xmlns:a16="http://schemas.microsoft.com/office/drawing/2014/main" id="{52212E06-112C-9DA1-F5B7-2916FC1FE166}"/>
              </a:ext>
            </a:extLst>
          </p:cNvPr>
          <p:cNvPicPr>
            <a:picLocks noChangeAspect="1"/>
          </p:cNvPicPr>
          <p:nvPr/>
        </p:nvPicPr>
        <p:blipFill>
          <a:blip r:embed="rId2">
            <a:extLst>
              <a:ext uri="{28A0092B-C50C-407E-A947-70E740481C1C}">
                <a14:useLocalDpi xmlns:a14="http://schemas.microsoft.com/office/drawing/2010/main" val="0"/>
              </a:ext>
            </a:extLst>
          </a:blip>
          <a:srcRect r="-2" b="6342"/>
          <a:stretch/>
        </p:blipFill>
        <p:spPr>
          <a:xfrm>
            <a:off x="1" y="10"/>
            <a:ext cx="6096000" cy="6857990"/>
          </a:xfrm>
          <a:prstGeom prst="rect">
            <a:avLst/>
          </a:prstGeom>
        </p:spPr>
      </p:pic>
      <p:cxnSp>
        <p:nvCxnSpPr>
          <p:cNvPr id="19" name="Straight Connector 11">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7932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6747ED3-42D1-2A0C-DF44-DD8C61DA855A}"/>
              </a:ext>
            </a:extLst>
          </p:cNvPr>
          <p:cNvSpPr>
            <a:spLocks noGrp="1"/>
          </p:cNvSpPr>
          <p:nvPr>
            <p:ph type="title"/>
          </p:nvPr>
        </p:nvSpPr>
        <p:spPr>
          <a:xfrm>
            <a:off x="5172074" y="286603"/>
            <a:ext cx="5983605" cy="1450757"/>
          </a:xfrm>
        </p:spPr>
        <p:txBody>
          <a:bodyPr>
            <a:normAutofit/>
          </a:bodyPr>
          <a:lstStyle/>
          <a:p>
            <a:r>
              <a:rPr lang="fi-FI" b="1">
                <a:latin typeface="Abadi Extra Light" panose="020B0204020104020204" pitchFamily="34" charset="0"/>
              </a:rPr>
              <a:t>Tarkentavia tietoja</a:t>
            </a:r>
          </a:p>
        </p:txBody>
      </p:sp>
      <p:pic>
        <p:nvPicPr>
          <p:cNvPr id="5" name="Kuva 4" descr="Kuva, joka sisältää kohteen piha-, palmu, kasvi, palmupuu&#10;&#10;Kuvaus luotu automaattisesti">
            <a:extLst>
              <a:ext uri="{FF2B5EF4-FFF2-40B4-BE49-F238E27FC236}">
                <a16:creationId xmlns:a16="http://schemas.microsoft.com/office/drawing/2014/main" id="{9B369C35-2096-FDAF-44FB-13AD21EA19E9}"/>
              </a:ext>
            </a:extLst>
          </p:cNvPr>
          <p:cNvPicPr>
            <a:picLocks noChangeAspect="1"/>
          </p:cNvPicPr>
          <p:nvPr/>
        </p:nvPicPr>
        <p:blipFill>
          <a:blip r:embed="rId2">
            <a:extLst>
              <a:ext uri="{28A0092B-C50C-407E-A947-70E740481C1C}">
                <a14:useLocalDpi xmlns:a14="http://schemas.microsoft.com/office/drawing/2010/main" val="0"/>
              </a:ext>
            </a:extLst>
          </a:blip>
          <a:srcRect r="1" b="15774"/>
          <a:stretch/>
        </p:blipFill>
        <p:spPr>
          <a:xfrm>
            <a:off x="20" y="10"/>
            <a:ext cx="4580077" cy="6857990"/>
          </a:xfrm>
          <a:prstGeom prst="rect">
            <a:avLst/>
          </a:prstGeom>
        </p:spPr>
      </p:pic>
      <p:cxnSp>
        <p:nvCxnSpPr>
          <p:cNvPr id="32" name="Straight Connector 31">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96E6E936-7EA6-4D04-523E-33DC4BA9C97C}"/>
              </a:ext>
            </a:extLst>
          </p:cNvPr>
          <p:cNvSpPr>
            <a:spLocks noGrp="1"/>
          </p:cNvSpPr>
          <p:nvPr>
            <p:ph idx="1"/>
          </p:nvPr>
        </p:nvSpPr>
        <p:spPr>
          <a:xfrm>
            <a:off x="5172074" y="2108201"/>
            <a:ext cx="5983606" cy="3760891"/>
          </a:xfrm>
        </p:spPr>
        <p:txBody>
          <a:bodyPr>
            <a:normAutofit/>
          </a:bodyPr>
          <a:lstStyle/>
          <a:p>
            <a:pPr>
              <a:buFont typeface="Arial" panose="020B0604020202020204" pitchFamily="34" charset="0"/>
              <a:buChar char="•"/>
            </a:pPr>
            <a:r>
              <a:rPr lang="fi-FI" dirty="0"/>
              <a:t> </a:t>
            </a:r>
            <a:r>
              <a:rPr lang="fi-FI" dirty="0">
                <a:latin typeface="Abadi Extra Light" panose="020B0204020104020204" pitchFamily="34" charset="0"/>
              </a:rPr>
              <a:t>KV-jaksoni matkakohteena oli Kreetan saari ja sieltä kaupunkina </a:t>
            </a:r>
            <a:r>
              <a:rPr lang="fi-FI" dirty="0" err="1">
                <a:latin typeface="Abadi Extra Light" panose="020B0204020104020204" pitchFamily="34" charset="0"/>
              </a:rPr>
              <a:t>Rethymno</a:t>
            </a:r>
            <a:endParaRPr lang="fi-FI" dirty="0">
              <a:latin typeface="Abadi Extra Light" panose="020B0204020104020204" pitchFamily="34" charset="0"/>
            </a:endParaRPr>
          </a:p>
          <a:p>
            <a:pPr>
              <a:buFont typeface="Arial" panose="020B0604020202020204" pitchFamily="34" charset="0"/>
              <a:buChar char="•"/>
            </a:pPr>
            <a:r>
              <a:rPr lang="fi-FI" dirty="0">
                <a:latin typeface="Abadi Extra Light" panose="020B0204020104020204" pitchFamily="34" charset="0"/>
              </a:rPr>
              <a:t> Olen matkailualan opiskelija</a:t>
            </a:r>
          </a:p>
          <a:p>
            <a:pPr>
              <a:buFont typeface="Arial" panose="020B0604020202020204" pitchFamily="34" charset="0"/>
              <a:buChar char="•"/>
            </a:pPr>
            <a:r>
              <a:rPr lang="fi-FI" dirty="0">
                <a:latin typeface="Abadi Extra Light" panose="020B0204020104020204" pitchFamily="34" charset="0"/>
              </a:rPr>
              <a:t> Hankittiin kaverini kanssa kämppä </a:t>
            </a:r>
            <a:r>
              <a:rPr lang="fi-FI" dirty="0" err="1">
                <a:latin typeface="Abadi Extra Light" panose="020B0204020104020204" pitchFamily="34" charset="0"/>
              </a:rPr>
              <a:t>Airbnb:stä</a:t>
            </a:r>
            <a:endParaRPr lang="fi-FI" dirty="0">
              <a:latin typeface="Abadi Extra Light" panose="020B0204020104020204" pitchFamily="34" charset="0"/>
            </a:endParaRPr>
          </a:p>
          <a:p>
            <a:pPr>
              <a:buFont typeface="Arial" panose="020B0604020202020204" pitchFamily="34" charset="0"/>
              <a:buChar char="•"/>
            </a:pPr>
            <a:r>
              <a:rPr lang="fi-FI" dirty="0">
                <a:latin typeface="Abadi Extra Light" panose="020B0204020104020204" pitchFamily="34" charset="0"/>
              </a:rPr>
              <a:t> Työpaikkanani toimi ”Intercity” niminen autovuokraamo ja sen osoite Ari </a:t>
            </a:r>
            <a:r>
              <a:rPr lang="fi-FI" dirty="0" err="1">
                <a:latin typeface="Abadi Extra Light" panose="020B0204020104020204" pitchFamily="34" charset="0"/>
              </a:rPr>
              <a:t>Velouchioti</a:t>
            </a:r>
            <a:r>
              <a:rPr lang="fi-FI" dirty="0">
                <a:latin typeface="Abadi Extra Light" panose="020B0204020104020204" pitchFamily="34" charset="0"/>
              </a:rPr>
              <a:t> 45</a:t>
            </a:r>
          </a:p>
          <a:p>
            <a:pPr>
              <a:buFont typeface="Arial" panose="020B0604020202020204" pitchFamily="34" charset="0"/>
              <a:buChar char="•"/>
            </a:pPr>
            <a:r>
              <a:rPr lang="fi-FI" dirty="0">
                <a:latin typeface="Abadi Extra Light" panose="020B0204020104020204" pitchFamily="34" charset="0"/>
              </a:rPr>
              <a:t> KV-jakson kesto oli 6-viikkoa (2.9-14.10.2024)</a:t>
            </a:r>
          </a:p>
          <a:p>
            <a:endParaRPr lang="fi-FI" dirty="0"/>
          </a:p>
          <a:p>
            <a:endParaRPr lang="fi-FI" dirty="0"/>
          </a:p>
        </p:txBody>
      </p:sp>
    </p:spTree>
    <p:extLst>
      <p:ext uri="{BB962C8B-B14F-4D97-AF65-F5344CB8AC3E}">
        <p14:creationId xmlns:p14="http://schemas.microsoft.com/office/powerpoint/2010/main" val="1663444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4D0FB8D-476A-D4E7-3886-C1C981345247}"/>
              </a:ext>
            </a:extLst>
          </p:cNvPr>
          <p:cNvSpPr>
            <a:spLocks noGrp="1"/>
          </p:cNvSpPr>
          <p:nvPr>
            <p:ph type="title"/>
          </p:nvPr>
        </p:nvSpPr>
        <p:spPr>
          <a:xfrm>
            <a:off x="8614786" y="516836"/>
            <a:ext cx="3100136" cy="1960234"/>
          </a:xfrm>
        </p:spPr>
        <p:txBody>
          <a:bodyPr>
            <a:normAutofit/>
          </a:bodyPr>
          <a:lstStyle/>
          <a:p>
            <a:r>
              <a:rPr lang="fi-FI" sz="3700">
                <a:solidFill>
                  <a:srgbClr val="66573E"/>
                </a:solidFill>
              </a:rPr>
              <a:t>Jaksolle hakeutuminen</a:t>
            </a:r>
          </a:p>
        </p:txBody>
      </p:sp>
      <p:pic>
        <p:nvPicPr>
          <p:cNvPr id="5" name="Kuva 4" descr="Kuva, joka sisältää kohteen henkilö, Ihmisen kasvot, vaate, hymy&#10;&#10;Kuvaus luotu automaattisesti">
            <a:extLst>
              <a:ext uri="{FF2B5EF4-FFF2-40B4-BE49-F238E27FC236}">
                <a16:creationId xmlns:a16="http://schemas.microsoft.com/office/drawing/2014/main" id="{AA04FA2A-5DC5-36D8-20A9-FCAAAFEE74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613" y="643467"/>
            <a:ext cx="3137148" cy="5577152"/>
          </a:xfrm>
          <a:prstGeom prst="rect">
            <a:avLst/>
          </a:prstGeom>
        </p:spPr>
      </p:pic>
      <p:pic>
        <p:nvPicPr>
          <p:cNvPr id="7" name="Kuva 6" descr="Kuva, joka sisältää kohteen piha-, taivas, pilvi, ranta&#10;&#10;Kuvaus luotu automaattisesti">
            <a:extLst>
              <a:ext uri="{FF2B5EF4-FFF2-40B4-BE49-F238E27FC236}">
                <a16:creationId xmlns:a16="http://schemas.microsoft.com/office/drawing/2014/main" id="{F72F9112-6754-A847-7664-F18671654D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8639" y="1040041"/>
            <a:ext cx="3583439" cy="4777918"/>
          </a:xfrm>
          <a:prstGeom prst="rect">
            <a:avLst/>
          </a:prstGeom>
        </p:spPr>
      </p:pic>
      <p:cxnSp>
        <p:nvCxnSpPr>
          <p:cNvPr id="14" name="Straight Connector 13">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45961" y="2633962"/>
            <a:ext cx="283464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1867B741-555B-B14E-0127-117A942871D2}"/>
              </a:ext>
            </a:extLst>
          </p:cNvPr>
          <p:cNvSpPr>
            <a:spLocks noGrp="1"/>
          </p:cNvSpPr>
          <p:nvPr>
            <p:ph idx="1"/>
          </p:nvPr>
        </p:nvSpPr>
        <p:spPr>
          <a:xfrm>
            <a:off x="8614786" y="2790855"/>
            <a:ext cx="3084844" cy="3311766"/>
          </a:xfrm>
        </p:spPr>
        <p:txBody>
          <a:bodyPr>
            <a:noAutofit/>
          </a:bodyPr>
          <a:lstStyle/>
          <a:p>
            <a:pPr>
              <a:lnSpc>
                <a:spcPct val="110000"/>
              </a:lnSpc>
            </a:pPr>
            <a:r>
              <a:rPr lang="fi-FI" sz="1200" dirty="0"/>
              <a:t>Päädyin hakeutumaan </a:t>
            </a:r>
            <a:r>
              <a:rPr lang="fi-FI" sz="1200" dirty="0" err="1"/>
              <a:t>kv</a:t>
            </a:r>
            <a:r>
              <a:rPr lang="fi-FI" sz="1200" dirty="0"/>
              <a:t>-jaksolle, koska minua innosti se fakta, että pääsisin kokeilemaan työskentelyä ulkomaille sekä uusiin kulttuureihin tutustuminen.</a:t>
            </a:r>
          </a:p>
          <a:p>
            <a:pPr>
              <a:lnSpc>
                <a:spcPct val="110000"/>
              </a:lnSpc>
            </a:pPr>
            <a:r>
              <a:rPr lang="fi-FI" sz="1200" dirty="0"/>
              <a:t>Sain tietää tämmöisestä mahdollisuudesta ollessani vielä 9-luokalla tekemässä yhteishakua ja tiesin jo entuudestaan, että matkailuala kiinnostaa ja tämä </a:t>
            </a:r>
            <a:r>
              <a:rPr lang="fi-FI" sz="1200" dirty="0" err="1"/>
              <a:t>kv</a:t>
            </a:r>
            <a:r>
              <a:rPr lang="fi-FI" sz="1200" dirty="0"/>
              <a:t>-jakso oli kirsikkana kakun päällä.</a:t>
            </a:r>
          </a:p>
          <a:p>
            <a:pPr>
              <a:lnSpc>
                <a:spcPct val="110000"/>
              </a:lnSpc>
            </a:pPr>
            <a:r>
              <a:rPr lang="fi-FI" sz="1200" dirty="0"/>
              <a:t>Osallistun 2024 vuoden alussa </a:t>
            </a:r>
            <a:r>
              <a:rPr lang="fi-FI" sz="1200" dirty="0" err="1"/>
              <a:t>Teams</a:t>
            </a:r>
            <a:r>
              <a:rPr lang="fi-FI" sz="1200" dirty="0"/>
              <a:t>- valmennukseen ja n. muutama kuukausi myöhemmin kävin </a:t>
            </a:r>
            <a:r>
              <a:rPr lang="fi-FI" sz="1200" dirty="0" err="1"/>
              <a:t>face</a:t>
            </a:r>
            <a:r>
              <a:rPr lang="fi-FI" sz="1200" dirty="0"/>
              <a:t> to </a:t>
            </a:r>
            <a:r>
              <a:rPr lang="fi-FI" sz="1200" dirty="0" err="1"/>
              <a:t>face</a:t>
            </a:r>
            <a:r>
              <a:rPr lang="fi-FI" sz="1200" dirty="0"/>
              <a:t> kokouksessa. Sain molemmista kokouksista paljon tärkeää tietoa, jotka auttoivat minua ymmärtämään kaiken selkeämmin.</a:t>
            </a:r>
          </a:p>
        </p:txBody>
      </p:sp>
      <p:sp>
        <p:nvSpPr>
          <p:cNvPr id="16" name="Rectangle 15">
            <a:extLst>
              <a:ext uri="{FF2B5EF4-FFF2-40B4-BE49-F238E27FC236}">
                <a16:creationId xmlns:a16="http://schemas.microsoft.com/office/drawing/2014/main" id="{7A3E0404-86A9-40FA-8DB8-302414EE2D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Tree>
    <p:extLst>
      <p:ext uri="{BB962C8B-B14F-4D97-AF65-F5344CB8AC3E}">
        <p14:creationId xmlns:p14="http://schemas.microsoft.com/office/powerpoint/2010/main" val="4177566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540F2F19-376E-86C7-14CA-05759F3FA362}"/>
              </a:ext>
            </a:extLst>
          </p:cNvPr>
          <p:cNvSpPr>
            <a:spLocks noGrp="1"/>
          </p:cNvSpPr>
          <p:nvPr>
            <p:ph type="title"/>
          </p:nvPr>
        </p:nvSpPr>
        <p:spPr>
          <a:xfrm>
            <a:off x="8614786" y="516836"/>
            <a:ext cx="3100136" cy="1960234"/>
          </a:xfrm>
        </p:spPr>
        <p:txBody>
          <a:bodyPr>
            <a:normAutofit/>
          </a:bodyPr>
          <a:lstStyle/>
          <a:p>
            <a:r>
              <a:rPr lang="fi-FI" sz="3400">
                <a:solidFill>
                  <a:srgbClr val="62543E"/>
                </a:solidFill>
              </a:rPr>
              <a:t>Matkustaminen</a:t>
            </a:r>
          </a:p>
        </p:txBody>
      </p:sp>
      <p:pic>
        <p:nvPicPr>
          <p:cNvPr id="7" name="Kuva 6" descr="Kuva, joka sisältää kohteen katu, piha-, rakennus, rauta&#10;&#10;Kuvaus luotu automaattisesti">
            <a:extLst>
              <a:ext uri="{FF2B5EF4-FFF2-40B4-BE49-F238E27FC236}">
                <a16:creationId xmlns:a16="http://schemas.microsoft.com/office/drawing/2014/main" id="{C8C104DC-49AE-9E7D-3C1A-9B3DD7BFAEE7}"/>
              </a:ext>
            </a:extLst>
          </p:cNvPr>
          <p:cNvPicPr>
            <a:picLocks noChangeAspect="1"/>
          </p:cNvPicPr>
          <p:nvPr/>
        </p:nvPicPr>
        <p:blipFill>
          <a:blip r:embed="rId2">
            <a:extLst>
              <a:ext uri="{28A0092B-C50C-407E-A947-70E740481C1C}">
                <a14:useLocalDpi xmlns:a14="http://schemas.microsoft.com/office/drawing/2010/main" val="0"/>
              </a:ext>
            </a:extLst>
          </a:blip>
          <a:srcRect t="17015" b="4798"/>
          <a:stretch/>
        </p:blipFill>
        <p:spPr>
          <a:xfrm rot="5400000">
            <a:off x="-1418214" y="1418214"/>
            <a:ext cx="6858000" cy="4021571"/>
          </a:xfrm>
          <a:prstGeom prst="rect">
            <a:avLst/>
          </a:prstGeom>
        </p:spPr>
      </p:pic>
      <p:pic>
        <p:nvPicPr>
          <p:cNvPr id="5" name="Kuva 4" descr="Kuva, joka sisältää kohteen teksti, sisä-, katto, lentokenttä&#10;&#10;Kuvaus luotu automaattisesti">
            <a:extLst>
              <a:ext uri="{FF2B5EF4-FFF2-40B4-BE49-F238E27FC236}">
                <a16:creationId xmlns:a16="http://schemas.microsoft.com/office/drawing/2014/main" id="{C8229F45-8181-E157-86B9-33D3D5F92164}"/>
              </a:ext>
            </a:extLst>
          </p:cNvPr>
          <p:cNvPicPr>
            <a:picLocks noChangeAspect="1"/>
          </p:cNvPicPr>
          <p:nvPr/>
        </p:nvPicPr>
        <p:blipFill>
          <a:blip r:embed="rId3">
            <a:extLst>
              <a:ext uri="{28A0092B-C50C-407E-A947-70E740481C1C}">
                <a14:useLocalDpi xmlns:a14="http://schemas.microsoft.com/office/drawing/2010/main" val="0"/>
              </a:ext>
            </a:extLst>
          </a:blip>
          <a:srcRect r="2" b="4040"/>
          <a:stretch/>
        </p:blipFill>
        <p:spPr>
          <a:xfrm>
            <a:off x="4115670" y="6086"/>
            <a:ext cx="4016407" cy="6851914"/>
          </a:xfrm>
          <a:prstGeom prst="rect">
            <a:avLst/>
          </a:prstGeom>
        </p:spPr>
      </p:pic>
      <p:cxnSp>
        <p:nvCxnSpPr>
          <p:cNvPr id="19" name="Straight Connector 13">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30145" y="2633962"/>
            <a:ext cx="292608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4D9DB6CC-9AAF-05CA-44F9-0443D3ED62E5}"/>
              </a:ext>
            </a:extLst>
          </p:cNvPr>
          <p:cNvSpPr>
            <a:spLocks noGrp="1"/>
          </p:cNvSpPr>
          <p:nvPr>
            <p:ph idx="1"/>
          </p:nvPr>
        </p:nvSpPr>
        <p:spPr>
          <a:xfrm>
            <a:off x="8614786" y="2790855"/>
            <a:ext cx="3084844" cy="3311766"/>
          </a:xfrm>
        </p:spPr>
        <p:txBody>
          <a:bodyPr>
            <a:normAutofit/>
          </a:bodyPr>
          <a:lstStyle/>
          <a:p>
            <a:pPr>
              <a:lnSpc>
                <a:spcPct val="110000"/>
              </a:lnSpc>
            </a:pPr>
            <a:r>
              <a:rPr lang="fi-FI" sz="1400"/>
              <a:t>Heti, kun apuraha pamahti tilille varattiin kämppä ja lennot.</a:t>
            </a:r>
          </a:p>
          <a:p>
            <a:pPr>
              <a:lnSpc>
                <a:spcPct val="110000"/>
              </a:lnSpc>
            </a:pPr>
            <a:r>
              <a:rPr lang="fi-FI" sz="1400"/>
              <a:t>Lennettiin 2.9.2024 Finnairilla Helsinki-Vantaa lentokentältä kohti Haniaa. Lento kesti vajaa 4h, aika lensi onneksi nopeasti, kun nukuttiin melkein koko matkan.</a:t>
            </a:r>
          </a:p>
          <a:p>
            <a:pPr>
              <a:lnSpc>
                <a:spcPct val="110000"/>
              </a:lnSpc>
            </a:pPr>
            <a:r>
              <a:rPr lang="fi-FI" sz="1400"/>
              <a:t>Hanian lentokentältä lähtee busseja, mutta meidän olisi lähtenyt vasta 3h päästä saapumisesta, joten mentiin taxilla n. 1-1,5h matkan kohti Rethymnonia. </a:t>
            </a:r>
          </a:p>
        </p:txBody>
      </p:sp>
    </p:spTree>
    <p:extLst>
      <p:ext uri="{BB962C8B-B14F-4D97-AF65-F5344CB8AC3E}">
        <p14:creationId xmlns:p14="http://schemas.microsoft.com/office/powerpoint/2010/main" val="3621126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A913F90-4522-4E66-98B7-DC02FD8BB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4890755-8F69-B74A-0BAA-A47620B83B60}"/>
              </a:ext>
            </a:extLst>
          </p:cNvPr>
          <p:cNvSpPr>
            <a:spLocks noGrp="1"/>
          </p:cNvSpPr>
          <p:nvPr>
            <p:ph type="title"/>
          </p:nvPr>
        </p:nvSpPr>
        <p:spPr>
          <a:xfrm>
            <a:off x="965200" y="3955867"/>
            <a:ext cx="4809068" cy="2033446"/>
          </a:xfrm>
        </p:spPr>
        <p:txBody>
          <a:bodyPr anchor="t">
            <a:normAutofit/>
          </a:bodyPr>
          <a:lstStyle/>
          <a:p>
            <a:r>
              <a:rPr lang="fi-FI" sz="4400" b="1" dirty="0">
                <a:latin typeface="Abadi Extra Light" panose="020B0204020104020204" pitchFamily="34" charset="0"/>
              </a:rPr>
              <a:t>Työskentely Kreetalla</a:t>
            </a:r>
          </a:p>
        </p:txBody>
      </p:sp>
      <p:pic>
        <p:nvPicPr>
          <p:cNvPr id="7" name="Kuva 6" descr="Kuva, joka sisältää kohteen sisä-, seinä&#10;&#10;Kuvaus luotu automaattisesti">
            <a:extLst>
              <a:ext uri="{FF2B5EF4-FFF2-40B4-BE49-F238E27FC236}">
                <a16:creationId xmlns:a16="http://schemas.microsoft.com/office/drawing/2014/main" id="{744E16FD-7F58-0368-212F-14EFEF251D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20772" y="436901"/>
            <a:ext cx="3419542" cy="2564656"/>
          </a:xfrm>
          <a:prstGeom prst="rect">
            <a:avLst/>
          </a:prstGeom>
        </p:spPr>
      </p:pic>
      <p:pic>
        <p:nvPicPr>
          <p:cNvPr id="11" name="Kuva 10" descr="Kuva, joka sisältää kohteen huonekalu, hylly, kirja, sisä-&#10;&#10;Kuvaus luotu automaattisesti">
            <a:extLst>
              <a:ext uri="{FF2B5EF4-FFF2-40B4-BE49-F238E27FC236}">
                <a16:creationId xmlns:a16="http://schemas.microsoft.com/office/drawing/2014/main" id="{8DBDA19E-35B4-AC4D-14CE-0B8435F538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148586" y="437009"/>
            <a:ext cx="3419542" cy="2564656"/>
          </a:xfrm>
          <a:prstGeom prst="rect">
            <a:avLst/>
          </a:prstGeom>
        </p:spPr>
      </p:pic>
      <p:pic>
        <p:nvPicPr>
          <p:cNvPr id="9" name="Kuva 8" descr="Kuva, joka sisältää kohteen teksti, sisä-, katu, taide&#10;&#10;Kuvaus luotu automaattisesti">
            <a:extLst>
              <a:ext uri="{FF2B5EF4-FFF2-40B4-BE49-F238E27FC236}">
                <a16:creationId xmlns:a16="http://schemas.microsoft.com/office/drawing/2014/main" id="{308944C3-0D9C-CEDA-5090-0A0A6D65FE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676320" y="436901"/>
            <a:ext cx="3419542" cy="2564656"/>
          </a:xfrm>
          <a:prstGeom prst="rect">
            <a:avLst/>
          </a:prstGeom>
        </p:spPr>
      </p:pic>
      <p:cxnSp>
        <p:nvCxnSpPr>
          <p:cNvPr id="18" name="Straight Connector 17">
            <a:extLst>
              <a:ext uri="{FF2B5EF4-FFF2-40B4-BE49-F238E27FC236}">
                <a16:creationId xmlns:a16="http://schemas.microsoft.com/office/drawing/2014/main" id="{74E369E2-CE06-4376-B557-4B5FE5B41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3955867"/>
            <a:ext cx="0" cy="2025423"/>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6A77A5C0-3B1F-0163-B552-7CF45FC26DC8}"/>
              </a:ext>
            </a:extLst>
          </p:cNvPr>
          <p:cNvSpPr>
            <a:spLocks noGrp="1"/>
          </p:cNvSpPr>
          <p:nvPr>
            <p:ph idx="1"/>
          </p:nvPr>
        </p:nvSpPr>
        <p:spPr>
          <a:xfrm>
            <a:off x="6417735" y="3963890"/>
            <a:ext cx="5491231" cy="2025423"/>
          </a:xfrm>
        </p:spPr>
        <p:txBody>
          <a:bodyPr>
            <a:normAutofit fontScale="25000" lnSpcReduction="20000"/>
          </a:bodyPr>
          <a:lstStyle/>
          <a:p>
            <a:pPr marL="0" indent="0">
              <a:lnSpc>
                <a:spcPct val="110000"/>
              </a:lnSpc>
              <a:buNone/>
            </a:pPr>
            <a:r>
              <a:rPr lang="fi-FI" sz="6400" b="1" dirty="0">
                <a:latin typeface="+mj-lt"/>
              </a:rPr>
              <a:t>Työpaikkani sijaitsi kävellen 25min päässä kämpästäni. </a:t>
            </a:r>
          </a:p>
          <a:p>
            <a:pPr marL="0" indent="0">
              <a:lnSpc>
                <a:spcPct val="110000"/>
              </a:lnSpc>
              <a:buNone/>
            </a:pPr>
            <a:r>
              <a:rPr lang="fi-FI" sz="6400" b="1" dirty="0">
                <a:latin typeface="+mj-lt"/>
              </a:rPr>
              <a:t>Tavallinen työpäivä sisälsi itsessään paljon asiakkaiden kanssa puhumista, yleensä meidän asiakkaat olivat todella puheliaita ja halusivat jutella paljon, varsinkin kun saivat tietää, että en ole paikallinen vaan koulun puolesta harjoittelussa.</a:t>
            </a:r>
          </a:p>
          <a:p>
            <a:pPr marL="0" indent="0">
              <a:lnSpc>
                <a:spcPct val="110000"/>
              </a:lnSpc>
              <a:buNone/>
            </a:pPr>
            <a:r>
              <a:rPr lang="fi-FI" sz="6400" b="1" dirty="0">
                <a:latin typeface="+mj-lt"/>
              </a:rPr>
              <a:t>Työkaverit olivat todella mukavia ja sain töistä myös saman ikäisen kaverin, joka suositteli minulle paljon erilaista tekemistä ja paikallisia ruokia.</a:t>
            </a:r>
          </a:p>
          <a:p>
            <a:pPr marL="0" indent="0">
              <a:lnSpc>
                <a:spcPct val="110000"/>
              </a:lnSpc>
              <a:buNone/>
            </a:pPr>
            <a:endParaRPr lang="fi-FI" sz="1100" dirty="0"/>
          </a:p>
        </p:txBody>
      </p:sp>
      <p:sp>
        <p:nvSpPr>
          <p:cNvPr id="20" name="Rectangle 19">
            <a:extLst>
              <a:ext uri="{FF2B5EF4-FFF2-40B4-BE49-F238E27FC236}">
                <a16:creationId xmlns:a16="http://schemas.microsoft.com/office/drawing/2014/main" id="{6344C6FC-AA4A-4CB4-835E-C976EBC08E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Tree>
    <p:extLst>
      <p:ext uri="{BB962C8B-B14F-4D97-AF65-F5344CB8AC3E}">
        <p14:creationId xmlns:p14="http://schemas.microsoft.com/office/powerpoint/2010/main" val="2858387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Otsikko 1">
            <a:extLst>
              <a:ext uri="{FF2B5EF4-FFF2-40B4-BE49-F238E27FC236}">
                <a16:creationId xmlns:a16="http://schemas.microsoft.com/office/drawing/2014/main" id="{762FC717-C31B-2D3B-5A5F-7CEB30EF6DC5}"/>
              </a:ext>
            </a:extLst>
          </p:cNvPr>
          <p:cNvSpPr>
            <a:spLocks noGrp="1"/>
          </p:cNvSpPr>
          <p:nvPr>
            <p:ph type="title"/>
          </p:nvPr>
        </p:nvSpPr>
        <p:spPr>
          <a:xfrm>
            <a:off x="4350264" y="-365607"/>
            <a:ext cx="2994815" cy="1666501"/>
          </a:xfrm>
        </p:spPr>
        <p:txBody>
          <a:bodyPr>
            <a:normAutofit/>
          </a:bodyPr>
          <a:lstStyle/>
          <a:p>
            <a:r>
              <a:rPr lang="fi-FI" sz="4000" b="1" dirty="0">
                <a:solidFill>
                  <a:srgbClr val="AC54B9"/>
                </a:solidFill>
                <a:latin typeface="Abadi Extra Light" panose="020B0204020104020204" pitchFamily="34" charset="0"/>
              </a:rPr>
              <a:t>Vapaa-aika</a:t>
            </a:r>
          </a:p>
        </p:txBody>
      </p:sp>
      <p:cxnSp>
        <p:nvCxnSpPr>
          <p:cNvPr id="36" name="Straight Connector 35">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538728"/>
            <a:ext cx="28346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6716EE69-0E51-414D-E288-1F63A6FF1E90}"/>
              </a:ext>
            </a:extLst>
          </p:cNvPr>
          <p:cNvSpPr>
            <a:spLocks noGrp="1"/>
          </p:cNvSpPr>
          <p:nvPr>
            <p:ph idx="1"/>
          </p:nvPr>
        </p:nvSpPr>
        <p:spPr>
          <a:xfrm>
            <a:off x="4242332" y="2140651"/>
            <a:ext cx="2994815" cy="3483172"/>
          </a:xfrm>
        </p:spPr>
        <p:txBody>
          <a:bodyPr>
            <a:normAutofit/>
          </a:bodyPr>
          <a:lstStyle/>
          <a:p>
            <a:pPr>
              <a:lnSpc>
                <a:spcPct val="110000"/>
              </a:lnSpc>
            </a:pPr>
            <a:r>
              <a:rPr lang="fi-FI" sz="1500" dirty="0">
                <a:solidFill>
                  <a:schemeClr val="tx1"/>
                </a:solidFill>
                <a:latin typeface="Abadi Extra Light" panose="020B0204020104020204" pitchFamily="34" charset="0"/>
              </a:rPr>
              <a:t>Vapaa-ajallani kävin ihan aina rannalla, joka sijaitsi n. 2min päässä kämpästäni. Vesi oli ihanan lämmintä ja kaunista sekä kaloja löytyi paljon. </a:t>
            </a:r>
          </a:p>
          <a:p>
            <a:pPr>
              <a:lnSpc>
                <a:spcPct val="110000"/>
              </a:lnSpc>
            </a:pPr>
            <a:r>
              <a:rPr lang="fi-FI" sz="1500" dirty="0">
                <a:solidFill>
                  <a:schemeClr val="tx1"/>
                </a:solidFill>
                <a:latin typeface="Abadi Extra Light" panose="020B0204020104020204" pitchFamily="34" charset="0"/>
              </a:rPr>
              <a:t>Koettiin myös </a:t>
            </a:r>
            <a:r>
              <a:rPr lang="fi-FI" sz="1500" dirty="0" err="1">
                <a:solidFill>
                  <a:schemeClr val="tx1"/>
                </a:solidFill>
                <a:latin typeface="Abadi Extra Light" panose="020B0204020104020204" pitchFamily="34" charset="0"/>
              </a:rPr>
              <a:t>Rethymnonin</a:t>
            </a:r>
            <a:r>
              <a:rPr lang="fi-FI" sz="1500" dirty="0">
                <a:solidFill>
                  <a:schemeClr val="tx1"/>
                </a:solidFill>
                <a:latin typeface="Abadi Extra Light" panose="020B0204020104020204" pitchFamily="34" charset="0"/>
              </a:rPr>
              <a:t> yöelämä, joka oli villiä. Paikalliset jaksoivat juhlia jopa yö neljään asti.</a:t>
            </a:r>
          </a:p>
          <a:p>
            <a:pPr>
              <a:lnSpc>
                <a:spcPct val="110000"/>
              </a:lnSpc>
            </a:pPr>
            <a:r>
              <a:rPr lang="fi-FI" sz="1500" dirty="0">
                <a:solidFill>
                  <a:schemeClr val="tx1"/>
                </a:solidFill>
                <a:latin typeface="Abadi Extra Light" panose="020B0204020104020204" pitchFamily="34" charset="0"/>
              </a:rPr>
              <a:t>Käytiin kiertelemässä paljon ja ihasteltiin maisemia ja kauniita rakennuksia.</a:t>
            </a:r>
          </a:p>
        </p:txBody>
      </p:sp>
      <p:pic>
        <p:nvPicPr>
          <p:cNvPr id="13" name="Kuva 12" descr="Kuva, joka sisältää kohteen vesi, uinti, Sukellusvälineet, henkilö&#10;&#10;Kuvaus luotu automaattisesti">
            <a:extLst>
              <a:ext uri="{FF2B5EF4-FFF2-40B4-BE49-F238E27FC236}">
                <a16:creationId xmlns:a16="http://schemas.microsoft.com/office/drawing/2014/main" id="{A54E35C0-9E12-38C3-0445-068CDF3466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3014"/>
            <a:ext cx="3728915" cy="6884025"/>
          </a:xfrm>
          <a:prstGeom prst="rect">
            <a:avLst/>
          </a:prstGeom>
        </p:spPr>
      </p:pic>
      <p:pic>
        <p:nvPicPr>
          <p:cNvPr id="15" name="Kuva 14" descr="Kuva, joka sisältää kohteen henkilö, Ihmisen kasvot, vaate, hymy&#10;&#10;Kuvaus luotu automaattisesti">
            <a:extLst>
              <a:ext uri="{FF2B5EF4-FFF2-40B4-BE49-F238E27FC236}">
                <a16:creationId xmlns:a16="http://schemas.microsoft.com/office/drawing/2014/main" id="{52532068-927C-4DE7-2490-4CEAB44F1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5997" y="38441"/>
            <a:ext cx="3836003" cy="6819560"/>
          </a:xfrm>
          <a:prstGeom prst="rect">
            <a:avLst/>
          </a:prstGeom>
        </p:spPr>
      </p:pic>
      <p:pic>
        <p:nvPicPr>
          <p:cNvPr id="19" name="Kuva 18" descr="Kuva, joka sisältää kohteen vaate, henkilö, Ihmisen kasvot, violetti">
            <a:extLst>
              <a:ext uri="{FF2B5EF4-FFF2-40B4-BE49-F238E27FC236}">
                <a16:creationId xmlns:a16="http://schemas.microsoft.com/office/drawing/2014/main" id="{FDC63500-0139-0E8B-B056-A6565AC4D8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1991" y="0"/>
            <a:ext cx="4519994" cy="6819561"/>
          </a:xfrm>
          <a:prstGeom prst="rect">
            <a:avLst/>
          </a:prstGeom>
        </p:spPr>
      </p:pic>
    </p:spTree>
    <p:extLst>
      <p:ext uri="{BB962C8B-B14F-4D97-AF65-F5344CB8AC3E}">
        <p14:creationId xmlns:p14="http://schemas.microsoft.com/office/powerpoint/2010/main" val="241897234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586B89FD-6EFE-E3ED-E916-9A6215DCCBE9}"/>
              </a:ext>
            </a:extLst>
          </p:cNvPr>
          <p:cNvSpPr>
            <a:spLocks noGrp="1"/>
          </p:cNvSpPr>
          <p:nvPr>
            <p:ph type="title"/>
          </p:nvPr>
        </p:nvSpPr>
        <p:spPr>
          <a:xfrm>
            <a:off x="8614786" y="516836"/>
            <a:ext cx="3100136" cy="1960234"/>
          </a:xfrm>
        </p:spPr>
        <p:txBody>
          <a:bodyPr>
            <a:normAutofit/>
          </a:bodyPr>
          <a:lstStyle/>
          <a:p>
            <a:r>
              <a:rPr lang="fi-FI" sz="4400">
                <a:solidFill>
                  <a:srgbClr val="66594A"/>
                </a:solidFill>
              </a:rPr>
              <a:t>Kielet</a:t>
            </a:r>
          </a:p>
        </p:txBody>
      </p:sp>
      <p:pic>
        <p:nvPicPr>
          <p:cNvPr id="8" name="Kuva 7" descr="Kuva, joka sisältää kohteen piha-, taivas, auto, puu&#10;&#10;Kuvaus luotu automaattisesti">
            <a:extLst>
              <a:ext uri="{FF2B5EF4-FFF2-40B4-BE49-F238E27FC236}">
                <a16:creationId xmlns:a16="http://schemas.microsoft.com/office/drawing/2014/main" id="{A282CF65-1C61-F33A-700D-4EFAC8FE0377}"/>
              </a:ext>
            </a:extLst>
          </p:cNvPr>
          <p:cNvPicPr>
            <a:picLocks noChangeAspect="1"/>
          </p:cNvPicPr>
          <p:nvPr/>
        </p:nvPicPr>
        <p:blipFill>
          <a:blip r:embed="rId2">
            <a:extLst>
              <a:ext uri="{28A0092B-C50C-407E-A947-70E740481C1C}">
                <a14:useLocalDpi xmlns:a14="http://schemas.microsoft.com/office/drawing/2010/main" val="0"/>
              </a:ext>
            </a:extLst>
          </a:blip>
          <a:srcRect t="13030" r="-2" b="-2"/>
          <a:stretch/>
        </p:blipFill>
        <p:spPr>
          <a:xfrm>
            <a:off x="20" y="10"/>
            <a:ext cx="4021551" cy="6857990"/>
          </a:xfrm>
          <a:prstGeom prst="rect">
            <a:avLst/>
          </a:prstGeom>
        </p:spPr>
      </p:pic>
      <p:pic>
        <p:nvPicPr>
          <p:cNvPr id="5" name="Kuva 4" descr="Kuva, joka sisältää kohteen henkilö, virvoke, kynsi, Juomapilli&#10;&#10;Kuvaus luotu automaattisesti">
            <a:extLst>
              <a:ext uri="{FF2B5EF4-FFF2-40B4-BE49-F238E27FC236}">
                <a16:creationId xmlns:a16="http://schemas.microsoft.com/office/drawing/2014/main" id="{752590ED-5D9B-02B7-DD56-75800E54F7D6}"/>
              </a:ext>
            </a:extLst>
          </p:cNvPr>
          <p:cNvPicPr>
            <a:picLocks noChangeAspect="1"/>
          </p:cNvPicPr>
          <p:nvPr/>
        </p:nvPicPr>
        <p:blipFill>
          <a:blip r:embed="rId3">
            <a:extLst>
              <a:ext uri="{28A0092B-C50C-407E-A947-70E740481C1C}">
                <a14:useLocalDpi xmlns:a14="http://schemas.microsoft.com/office/drawing/2010/main" val="0"/>
              </a:ext>
            </a:extLst>
          </a:blip>
          <a:srcRect t="16624" r="1" b="5221"/>
          <a:stretch/>
        </p:blipFill>
        <p:spPr>
          <a:xfrm rot="5400000">
            <a:off x="2697916" y="1423839"/>
            <a:ext cx="6851914" cy="4016407"/>
          </a:xfrm>
          <a:prstGeom prst="rect">
            <a:avLst/>
          </a:prstGeom>
        </p:spPr>
      </p:pic>
      <p:cxnSp>
        <p:nvCxnSpPr>
          <p:cNvPr id="15" name="Straight Connector 14">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30145" y="2633962"/>
            <a:ext cx="292608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73FF751B-0479-B5C5-945E-DB9B7F77DB3F}"/>
              </a:ext>
            </a:extLst>
          </p:cNvPr>
          <p:cNvSpPr>
            <a:spLocks noGrp="1"/>
          </p:cNvSpPr>
          <p:nvPr>
            <p:ph idx="1"/>
          </p:nvPr>
        </p:nvSpPr>
        <p:spPr>
          <a:xfrm>
            <a:off x="8614786" y="2790855"/>
            <a:ext cx="3084844" cy="3311766"/>
          </a:xfrm>
        </p:spPr>
        <p:txBody>
          <a:bodyPr>
            <a:normAutofit/>
          </a:bodyPr>
          <a:lstStyle/>
          <a:p>
            <a:pPr>
              <a:lnSpc>
                <a:spcPct val="110000"/>
              </a:lnSpc>
            </a:pPr>
            <a:r>
              <a:rPr lang="fi-FI" sz="1100" dirty="0"/>
              <a:t>Suurimmaksi osaksi puhuin englantia. Se mikä siinä oli outoa, oli, että hyvällä englannilla ei päässyt oikein minnekään, koska kukaan ei ymmärtänyt, mutta kun otti käyttöön ralli-englannin kaikki ymmärsivät heti.</a:t>
            </a:r>
          </a:p>
          <a:p>
            <a:pPr>
              <a:lnSpc>
                <a:spcPct val="110000"/>
              </a:lnSpc>
            </a:pPr>
            <a:r>
              <a:rPr lang="fi-FI" sz="1100" dirty="0"/>
              <a:t>Minun onnekseni olen siunattu monikielisyydellä, osaan englannin ja suomen lisäksi viroa ja venäjää (jonka ansiosta ymmärrän muitakin samankaltaisia kieliä kuten ukrainaa, latviaa ja liettuaa), joita pääsin useaan otteeseen käyttämään töissä, koska mm. suomalaisia oli erittäin paljon.</a:t>
            </a:r>
          </a:p>
          <a:p>
            <a:pPr>
              <a:lnSpc>
                <a:spcPct val="110000"/>
              </a:lnSpc>
            </a:pPr>
            <a:r>
              <a:rPr lang="fi-FI" sz="1100" dirty="0"/>
              <a:t>Aluksi pelotti todella kovasti, että en pärjäisi kielitaidollani, mutta pärjäsinkin paremmin kuin hyvin ja sain vielä kaupanpäälle lisää rohkeutta.</a:t>
            </a:r>
          </a:p>
        </p:txBody>
      </p:sp>
    </p:spTree>
    <p:extLst>
      <p:ext uri="{BB962C8B-B14F-4D97-AF65-F5344CB8AC3E}">
        <p14:creationId xmlns:p14="http://schemas.microsoft.com/office/powerpoint/2010/main" val="592683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3">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BF5F46B6-9E24-BC70-BF4C-4D92D07AA009}"/>
              </a:ext>
            </a:extLst>
          </p:cNvPr>
          <p:cNvSpPr>
            <a:spLocks noGrp="1"/>
          </p:cNvSpPr>
          <p:nvPr>
            <p:ph type="title"/>
          </p:nvPr>
        </p:nvSpPr>
        <p:spPr>
          <a:xfrm>
            <a:off x="642257" y="634946"/>
            <a:ext cx="5453741" cy="1450757"/>
          </a:xfrm>
        </p:spPr>
        <p:txBody>
          <a:bodyPr>
            <a:normAutofit/>
          </a:bodyPr>
          <a:lstStyle/>
          <a:p>
            <a:r>
              <a:rPr lang="fi-FI"/>
              <a:t>Asuminen ja kulut</a:t>
            </a:r>
            <a:endParaRPr lang="fi-FI" dirty="0"/>
          </a:p>
        </p:txBody>
      </p:sp>
      <p:cxnSp>
        <p:nvCxnSpPr>
          <p:cNvPr id="21" name="Straight Connector 15">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553" y="2267421"/>
            <a:ext cx="48463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51AFF9AC-C59C-FFE4-2952-440986ED1A23}"/>
              </a:ext>
            </a:extLst>
          </p:cNvPr>
          <p:cNvSpPr>
            <a:spLocks noGrp="1"/>
          </p:cNvSpPr>
          <p:nvPr>
            <p:ph idx="1"/>
          </p:nvPr>
        </p:nvSpPr>
        <p:spPr>
          <a:xfrm>
            <a:off x="642257" y="2407436"/>
            <a:ext cx="5453739" cy="3461658"/>
          </a:xfrm>
        </p:spPr>
        <p:txBody>
          <a:bodyPr>
            <a:normAutofit/>
          </a:bodyPr>
          <a:lstStyle/>
          <a:p>
            <a:r>
              <a:rPr lang="fi-FI" sz="1700"/>
              <a:t>Hankimme kämppämme </a:t>
            </a:r>
            <a:r>
              <a:rPr lang="fi-FI" sz="1700" err="1"/>
              <a:t>Airbnb:ltä</a:t>
            </a:r>
            <a:r>
              <a:rPr lang="fi-FI" sz="1700"/>
              <a:t> ja se maksoi </a:t>
            </a:r>
            <a:r>
              <a:rPr lang="fi-FI" sz="1700" err="1"/>
              <a:t>tourist</a:t>
            </a:r>
            <a:r>
              <a:rPr lang="fi-FI" sz="1700"/>
              <a:t> </a:t>
            </a:r>
            <a:r>
              <a:rPr lang="fi-FI" sz="1700" err="1"/>
              <a:t>seasonin</a:t>
            </a:r>
            <a:r>
              <a:rPr lang="fi-FI" sz="1700"/>
              <a:t> aikana 42 yöltä yhteensä 2616€ ja sinne mahtuu nukkumaan 4 hlö.</a:t>
            </a:r>
          </a:p>
          <a:p>
            <a:r>
              <a:rPr lang="fi-FI" sz="1700"/>
              <a:t>Kämppä sijaitsi lähellä kaikkea (vanhakaupunki, ruokakaupat, ranta, ravintolat, baarit)</a:t>
            </a:r>
          </a:p>
          <a:p>
            <a:r>
              <a:rPr lang="fi-FI" sz="1700"/>
              <a:t>Kaupasta ostetut ruoat olivat todella kalliita, mutta maksettiin lähes kaikki puoliksi kaverini kanssa.</a:t>
            </a:r>
          </a:p>
          <a:p>
            <a:r>
              <a:rPr lang="fi-FI" sz="1700"/>
              <a:t>Kun kävi ravintolassa ruoka-annokset maksoivat n. 10-15€ ja olivat massiivisen kokoisia, eli riittää kahdellekin. </a:t>
            </a:r>
          </a:p>
        </p:txBody>
      </p:sp>
      <p:pic>
        <p:nvPicPr>
          <p:cNvPr id="5" name="Kuva 4" descr="Kuva, joka sisältää kohteen sisä-, seinä, sisustussuunnittelu, huone&#10;&#10;Kuvaus luotu automaattisesti">
            <a:extLst>
              <a:ext uri="{FF2B5EF4-FFF2-40B4-BE49-F238E27FC236}">
                <a16:creationId xmlns:a16="http://schemas.microsoft.com/office/drawing/2014/main" id="{BE70C8C8-1728-E358-9737-D70C280453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8600" y="0"/>
            <a:ext cx="4343399" cy="2219750"/>
          </a:xfrm>
          <a:prstGeom prst="rect">
            <a:avLst/>
          </a:prstGeom>
        </p:spPr>
      </p:pic>
      <p:pic>
        <p:nvPicPr>
          <p:cNvPr id="7" name="Kuva 6" descr="Kuva, joka sisältää kohteen sisä-, Putkiston osa, seinä, Kylpyhuonetarvike&#10;&#10;Kuvaus luotu automaattisesti">
            <a:extLst>
              <a:ext uri="{FF2B5EF4-FFF2-40B4-BE49-F238E27FC236}">
                <a16:creationId xmlns:a16="http://schemas.microsoft.com/office/drawing/2014/main" id="{8897CCCA-C05E-559D-D4C6-85729B99E2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600" y="4353798"/>
            <a:ext cx="4343399" cy="2047002"/>
          </a:xfrm>
          <a:prstGeom prst="rect">
            <a:avLst/>
          </a:prstGeom>
        </p:spPr>
      </p:pic>
      <p:pic>
        <p:nvPicPr>
          <p:cNvPr id="9" name="Kuva 8" descr="Kuva, joka sisältää kohteen seinä, sisä-, sisustussuunnittelu, lattia&#10;&#10;Kuvaus luotu automaattisesti">
            <a:extLst>
              <a:ext uri="{FF2B5EF4-FFF2-40B4-BE49-F238E27FC236}">
                <a16:creationId xmlns:a16="http://schemas.microsoft.com/office/drawing/2014/main" id="{A43DB85A-7535-2F65-0D0D-7F828CBD52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2184059"/>
            <a:ext cx="4343399" cy="2169739"/>
          </a:xfrm>
          <a:prstGeom prst="rect">
            <a:avLst/>
          </a:prstGeom>
        </p:spPr>
      </p:pic>
      <p:sp>
        <p:nvSpPr>
          <p:cNvPr id="22" name="Rectangle 17">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Tree>
    <p:extLst>
      <p:ext uri="{BB962C8B-B14F-4D97-AF65-F5344CB8AC3E}">
        <p14:creationId xmlns:p14="http://schemas.microsoft.com/office/powerpoint/2010/main" val="2843745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cxnSp>
        <p:nvCxnSpPr>
          <p:cNvPr id="17" name="Straight Connector 16">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548B4202-DCD5-4F8C-B481-743A989A9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EE702CF-91CE-4661-ACBF-3C8160D1B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226503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3" name="Rectangle 22">
            <a:extLst>
              <a:ext uri="{FF2B5EF4-FFF2-40B4-BE49-F238E27FC236}">
                <a16:creationId xmlns:a16="http://schemas.microsoft.com/office/drawing/2014/main" id="{C22DE4C3-F301-467F-AA92-57A8FB1523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Otsikko 1">
            <a:extLst>
              <a:ext uri="{FF2B5EF4-FFF2-40B4-BE49-F238E27FC236}">
                <a16:creationId xmlns:a16="http://schemas.microsoft.com/office/drawing/2014/main" id="{16B8F6E4-07BA-B007-CC70-EF89C2C7BEBE}"/>
              </a:ext>
            </a:extLst>
          </p:cNvPr>
          <p:cNvSpPr>
            <a:spLocks noGrp="1"/>
          </p:cNvSpPr>
          <p:nvPr>
            <p:ph type="title"/>
          </p:nvPr>
        </p:nvSpPr>
        <p:spPr>
          <a:xfrm>
            <a:off x="633999" y="354227"/>
            <a:ext cx="10909073" cy="1014856"/>
          </a:xfrm>
        </p:spPr>
        <p:txBody>
          <a:bodyPr vert="horz" lIns="91440" tIns="45720" rIns="91440" bIns="45720" rtlCol="0" anchor="b">
            <a:normAutofit/>
          </a:bodyPr>
          <a:lstStyle/>
          <a:p>
            <a:r>
              <a:rPr lang="en-US" sz="6000">
                <a:solidFill>
                  <a:schemeClr val="bg1"/>
                </a:solidFill>
              </a:rPr>
              <a:t>Kuvia Rethymnonista</a:t>
            </a:r>
          </a:p>
        </p:txBody>
      </p:sp>
      <p:cxnSp>
        <p:nvCxnSpPr>
          <p:cNvPr id="25" name="Straight Connector 24">
            <a:extLst>
              <a:ext uri="{FF2B5EF4-FFF2-40B4-BE49-F238E27FC236}">
                <a16:creationId xmlns:a16="http://schemas.microsoft.com/office/drawing/2014/main" id="{F7F57F6B-E621-4E40-A34D-2FE12902AA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6942" y="1466833"/>
            <a:ext cx="10515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Kuva 5" descr="Kuva, joka sisältää kohteen piha-, kasvi, taivas, puu&#10;&#10;Kuvaus luotu automaattisesti">
            <a:extLst>
              <a:ext uri="{FF2B5EF4-FFF2-40B4-BE49-F238E27FC236}">
                <a16:creationId xmlns:a16="http://schemas.microsoft.com/office/drawing/2014/main" id="{1AEDC16B-C109-B6C1-E894-3A2B7413E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731" y="3051457"/>
            <a:ext cx="3457533" cy="2593150"/>
          </a:xfrm>
          <a:prstGeom prst="rect">
            <a:avLst/>
          </a:prstGeom>
        </p:spPr>
      </p:pic>
      <p:pic>
        <p:nvPicPr>
          <p:cNvPr id="4" name="Kuva 3" descr="Kuva, joka sisältää kohteen piha-, kasvi, taivas, puu&#10;&#10;Kuvaus luotu automaattisesti">
            <a:extLst>
              <a:ext uri="{FF2B5EF4-FFF2-40B4-BE49-F238E27FC236}">
                <a16:creationId xmlns:a16="http://schemas.microsoft.com/office/drawing/2014/main" id="{5B8501EE-59F8-9C0C-28D1-C358C02946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8294" y="2619266"/>
            <a:ext cx="2593151" cy="3457534"/>
          </a:xfrm>
          <a:prstGeom prst="rect">
            <a:avLst/>
          </a:prstGeom>
        </p:spPr>
      </p:pic>
      <p:pic>
        <p:nvPicPr>
          <p:cNvPr id="8" name="Kuva 7" descr="Kuva, joka sisältää kohteen piha-, teksti, taivas, merkki&#10;&#10;Kuvaus luotu automaattisesti">
            <a:extLst>
              <a:ext uri="{FF2B5EF4-FFF2-40B4-BE49-F238E27FC236}">
                <a16:creationId xmlns:a16="http://schemas.microsoft.com/office/drawing/2014/main" id="{D652EFA4-39FF-C054-DEFD-C6FD903DD9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96906" y="2627686"/>
            <a:ext cx="2593150" cy="3457534"/>
          </a:xfrm>
          <a:prstGeom prst="rect">
            <a:avLst/>
          </a:prstGeom>
        </p:spPr>
      </p:pic>
      <p:pic>
        <p:nvPicPr>
          <p:cNvPr id="10" name="Kuva 9" descr="Kuva, joka sisältää kohteen piha-, taivas, puu, maa-ajoneuvo&#10;&#10;Kuvaus luotu automaattisesti">
            <a:extLst>
              <a:ext uri="{FF2B5EF4-FFF2-40B4-BE49-F238E27FC236}">
                <a16:creationId xmlns:a16="http://schemas.microsoft.com/office/drawing/2014/main" id="{C6CE095C-3562-0B5C-F12C-E76D421AF9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5516" y="2615620"/>
            <a:ext cx="2451024" cy="3501464"/>
          </a:xfrm>
          <a:prstGeom prst="rect">
            <a:avLst/>
          </a:prstGeom>
        </p:spPr>
      </p:pic>
      <p:sp>
        <p:nvSpPr>
          <p:cNvPr id="27" name="Rectangle 26">
            <a:extLst>
              <a:ext uri="{FF2B5EF4-FFF2-40B4-BE49-F238E27FC236}">
                <a16:creationId xmlns:a16="http://schemas.microsoft.com/office/drawing/2014/main" id="{C29A556F-7A49-46B7-A1C2-C0280C8958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Tree>
    <p:extLst>
      <p:ext uri="{BB962C8B-B14F-4D97-AF65-F5344CB8AC3E}">
        <p14:creationId xmlns:p14="http://schemas.microsoft.com/office/powerpoint/2010/main" val="1727541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36B7A40-7AF8-D997-7691-B72D4E996C68}"/>
              </a:ext>
            </a:extLst>
          </p:cNvPr>
          <p:cNvSpPr>
            <a:spLocks noGrp="1"/>
          </p:cNvSpPr>
          <p:nvPr>
            <p:ph type="title"/>
          </p:nvPr>
        </p:nvSpPr>
        <p:spPr>
          <a:xfrm>
            <a:off x="6411685" y="634946"/>
            <a:ext cx="5127171" cy="1450757"/>
          </a:xfrm>
        </p:spPr>
        <p:txBody>
          <a:bodyPr>
            <a:normAutofit/>
          </a:bodyPr>
          <a:lstStyle/>
          <a:p>
            <a:r>
              <a:rPr lang="fi-FI" dirty="0">
                <a:solidFill>
                  <a:srgbClr val="678DD3"/>
                </a:solidFill>
              </a:rPr>
              <a:t>Kulttuurishokkeja!</a:t>
            </a:r>
          </a:p>
        </p:txBody>
      </p:sp>
      <p:pic>
        <p:nvPicPr>
          <p:cNvPr id="1026" name="Picture 2" descr="50 Random Mind-Blowing Fun Facts - Antranik.org">
            <a:extLst>
              <a:ext uri="{FF2B5EF4-FFF2-40B4-BE49-F238E27FC236}">
                <a16:creationId xmlns:a16="http://schemas.microsoft.com/office/drawing/2014/main" id="{F5CF4FB5-827C-4BD4-CF3E-E6CAF26B426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192" y="711306"/>
            <a:ext cx="5115347" cy="5115347"/>
          </a:xfrm>
          <a:prstGeom prst="rect">
            <a:avLst/>
          </a:prstGeom>
          <a:noFill/>
          <a:extLst>
            <a:ext uri="{909E8E84-426E-40DD-AFC4-6F175D3DCCD1}">
              <a14:hiddenFill xmlns:a14="http://schemas.microsoft.com/office/drawing/2010/main">
                <a:solidFill>
                  <a:srgbClr val="FFFFFF"/>
                </a:solidFill>
              </a14:hiddenFill>
            </a:ext>
          </a:extLst>
        </p:spPr>
      </p:pic>
      <p:cxnSp>
        <p:nvCxnSpPr>
          <p:cNvPr id="1033" name="Straight Connector 1032">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A9FF896E-E268-1694-4CBF-B8BFD7C31CB1}"/>
              </a:ext>
            </a:extLst>
          </p:cNvPr>
          <p:cNvSpPr>
            <a:spLocks noGrp="1"/>
          </p:cNvSpPr>
          <p:nvPr>
            <p:ph idx="1"/>
          </p:nvPr>
        </p:nvSpPr>
        <p:spPr>
          <a:xfrm>
            <a:off x="6411684" y="2407436"/>
            <a:ext cx="5127172" cy="3461658"/>
          </a:xfrm>
        </p:spPr>
        <p:txBody>
          <a:bodyPr>
            <a:noAutofit/>
          </a:bodyPr>
          <a:lstStyle/>
          <a:p>
            <a:pPr>
              <a:lnSpc>
                <a:spcPct val="110000"/>
              </a:lnSpc>
            </a:pPr>
            <a:r>
              <a:rPr lang="fi-FI" sz="1600" dirty="0">
                <a:solidFill>
                  <a:srgbClr val="678DD3"/>
                </a:solidFill>
              </a:rPr>
              <a:t>Ensimmäisenä silmää kiinnitti, että </a:t>
            </a:r>
            <a:r>
              <a:rPr lang="fi-FI" sz="1600" dirty="0" err="1">
                <a:solidFill>
                  <a:srgbClr val="678DD3"/>
                </a:solidFill>
              </a:rPr>
              <a:t>Rethymnonissa</a:t>
            </a:r>
            <a:r>
              <a:rPr lang="fi-FI" sz="1600" dirty="0">
                <a:solidFill>
                  <a:srgbClr val="678DD3"/>
                </a:solidFill>
              </a:rPr>
              <a:t> </a:t>
            </a:r>
            <a:r>
              <a:rPr lang="fi-FI" sz="1600" b="1" u="sng" dirty="0">
                <a:solidFill>
                  <a:srgbClr val="FF0000"/>
                </a:solidFill>
              </a:rPr>
              <a:t>ei kierrätetä ollenkaan! </a:t>
            </a:r>
            <a:r>
              <a:rPr lang="fi-FI" sz="1600" dirty="0">
                <a:solidFill>
                  <a:srgbClr val="678DD3"/>
                </a:solidFill>
              </a:rPr>
              <a:t>Kaikki jäte heitetään samaan roska-astiaan ja siihen oli vaikeaa totutella.</a:t>
            </a:r>
          </a:p>
          <a:p>
            <a:pPr>
              <a:lnSpc>
                <a:spcPct val="110000"/>
              </a:lnSpc>
            </a:pPr>
            <a:r>
              <a:rPr lang="fi-FI" sz="1600" dirty="0">
                <a:solidFill>
                  <a:srgbClr val="678DD3"/>
                </a:solidFill>
              </a:rPr>
              <a:t>Kaupassa myytävät ruoat ovat kalliita, vain alkoholi ja tupakka on halpaa. N. 300g jauhelihaa maksaa 7-8€, joka oli todella iso shokki.</a:t>
            </a:r>
          </a:p>
          <a:p>
            <a:pPr>
              <a:lnSpc>
                <a:spcPct val="110000"/>
              </a:lnSpc>
            </a:pPr>
            <a:r>
              <a:rPr lang="fi-FI" sz="1600" dirty="0">
                <a:solidFill>
                  <a:srgbClr val="678DD3"/>
                </a:solidFill>
              </a:rPr>
              <a:t>Vessapaperia ei saa heittää pönttöön, koska siellä on niin ahtaat putket. Itsellä kesti ensimmäiset 2-viikkoa muistaa heittää paperit roskikseen.</a:t>
            </a:r>
          </a:p>
          <a:p>
            <a:pPr>
              <a:lnSpc>
                <a:spcPct val="110000"/>
              </a:lnSpc>
            </a:pPr>
            <a:r>
              <a:rPr lang="fi-FI" sz="1600" dirty="0">
                <a:solidFill>
                  <a:srgbClr val="678DD3"/>
                </a:solidFill>
              </a:rPr>
              <a:t>Kaupat ovat kiinni sunnuntaisin, jonka takia pitää tilaa esim. </a:t>
            </a:r>
            <a:r>
              <a:rPr lang="fi-FI" sz="1600" dirty="0" err="1">
                <a:solidFill>
                  <a:srgbClr val="678DD3"/>
                </a:solidFill>
              </a:rPr>
              <a:t>Woltin</a:t>
            </a:r>
            <a:r>
              <a:rPr lang="fi-FI" sz="1600" dirty="0">
                <a:solidFill>
                  <a:srgbClr val="678DD3"/>
                </a:solidFill>
              </a:rPr>
              <a:t> kautta 7days nimisistä kaupoista, jotka sijaitsevat kauempana.</a:t>
            </a:r>
          </a:p>
          <a:p>
            <a:pPr>
              <a:lnSpc>
                <a:spcPct val="110000"/>
              </a:lnSpc>
            </a:pPr>
            <a:r>
              <a:rPr lang="fi-FI" sz="1600" dirty="0">
                <a:solidFill>
                  <a:srgbClr val="678DD3"/>
                </a:solidFill>
              </a:rPr>
              <a:t>Hanavesi ei ole suositeltavaa, jonka takia pitää ostaa kaupasta pullotettua.</a:t>
            </a:r>
          </a:p>
        </p:txBody>
      </p:sp>
      <p:sp>
        <p:nvSpPr>
          <p:cNvPr id="1035" name="Rectangle 1034">
            <a:extLst>
              <a:ext uri="{FF2B5EF4-FFF2-40B4-BE49-F238E27FC236}">
                <a16:creationId xmlns:a16="http://schemas.microsoft.com/office/drawing/2014/main" id="{9AA76026-5689-4584-8D93-D71D739E6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Tree>
    <p:extLst>
      <p:ext uri="{BB962C8B-B14F-4D97-AF65-F5344CB8AC3E}">
        <p14:creationId xmlns:p14="http://schemas.microsoft.com/office/powerpoint/2010/main" val="3924501083"/>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Arial Nova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Nova"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09FF726532124DB69E041EE6F9F158" ma:contentTypeVersion="18" ma:contentTypeDescription="Create a new document." ma:contentTypeScope="" ma:versionID="941f08bae972263be56d8a15e4a19446">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31492b46a119187bcd30c4c6bc6e7432"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80CA09E5-128C-473D-9C96-0B9299DF5761}"/>
</file>

<file path=customXml/itemProps2.xml><?xml version="1.0" encoding="utf-8"?>
<ds:datastoreItem xmlns:ds="http://schemas.openxmlformats.org/officeDocument/2006/customXml" ds:itemID="{A7BE15FE-B56F-497A-A328-6FE038D8BAA1}">
  <ds:schemaRefs>
    <ds:schemaRef ds:uri="http://schemas.microsoft.com/sharepoint/v3/contenttype/forms"/>
  </ds:schemaRefs>
</ds:datastoreItem>
</file>

<file path=customXml/itemProps3.xml><?xml version="1.0" encoding="utf-8"?>
<ds:datastoreItem xmlns:ds="http://schemas.openxmlformats.org/officeDocument/2006/customXml" ds:itemID="{7CB175CE-A398-471E-98FC-754248890CB1}">
  <ds:schemaRefs>
    <ds:schemaRef ds:uri="http://purl.org/dc/dcmitype/"/>
    <ds:schemaRef ds:uri="http://purl.org/dc/elements/1.1/"/>
    <ds:schemaRef ds:uri="http://schemas.openxmlformats.org/package/2006/metadata/core-properties"/>
    <ds:schemaRef ds:uri="http://www.w3.org/XML/1998/namespace"/>
    <ds:schemaRef ds:uri="http://schemas.microsoft.com/office/infopath/2007/PartnerControls"/>
    <ds:schemaRef ds:uri="http://schemas.microsoft.com/office/2006/documentManagement/types"/>
    <ds:schemaRef ds:uri="http://purl.org/dc/terms/"/>
    <ds:schemaRef ds:uri="389f715c-19af-4c9a-ad93-9f2d7afe59de"/>
    <ds:schemaRef ds:uri="9c54f13e-e9e5-4475-b609-15e586a84b5b"/>
    <ds:schemaRef ds:uri="http://schemas.microsoft.com/office/2006/metadata/properties"/>
    <ds:schemaRef ds:uri="b94f0ea4-1378-4443-81c2-6750b6312211"/>
    <ds:schemaRef ds:uri="2a06f0db-dbf8-46f9-a525-66c6095d9d9f"/>
  </ds:schemaRefs>
</ds:datastoreItem>
</file>

<file path=docProps/app.xml><?xml version="1.0" encoding="utf-8"?>
<Properties xmlns="http://schemas.openxmlformats.org/officeDocument/2006/extended-properties" xmlns:vt="http://schemas.openxmlformats.org/officeDocument/2006/docPropsVTypes">
  <TotalTime>5820</TotalTime>
  <Words>591</Words>
  <Application>Microsoft Office PowerPoint</Application>
  <PresentationFormat>Laajakuva</PresentationFormat>
  <Paragraphs>42</Paragraphs>
  <Slides>10</Slides>
  <Notes>1</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10</vt:i4>
      </vt:variant>
    </vt:vector>
  </HeadingPairs>
  <TitlesOfParts>
    <vt:vector size="17" baseType="lpstr">
      <vt:lpstr>Abadi Extra Light</vt:lpstr>
      <vt:lpstr>Aptos</vt:lpstr>
      <vt:lpstr>Arial</vt:lpstr>
      <vt:lpstr>Arial Nova</vt:lpstr>
      <vt:lpstr>Arial Nova Light</vt:lpstr>
      <vt:lpstr>Calibri</vt:lpstr>
      <vt:lpstr>RetrospectVTI</vt:lpstr>
      <vt:lpstr>Kreeta, Rethymno</vt:lpstr>
      <vt:lpstr>Tarkentavia tietoja</vt:lpstr>
      <vt:lpstr>Jaksolle hakeutuminen</vt:lpstr>
      <vt:lpstr>Matkustaminen</vt:lpstr>
      <vt:lpstr>Työskentely Kreetalla</vt:lpstr>
      <vt:lpstr>Vapaa-aika</vt:lpstr>
      <vt:lpstr>Kielet</vt:lpstr>
      <vt:lpstr>Asuminen ja kulut</vt:lpstr>
      <vt:lpstr>Kuvia Rethymnonista</vt:lpstr>
      <vt:lpstr>Kulttuurishokkeja!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birgit.vaikla</dc:creator>
  <cp:lastModifiedBy>Iina Siren</cp:lastModifiedBy>
  <cp:revision>2</cp:revision>
  <dcterms:created xsi:type="dcterms:W3CDTF">2024-10-21T09:09:50Z</dcterms:created>
  <dcterms:modified xsi:type="dcterms:W3CDTF">2025-02-21T12:51:33Z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y fmtid="{D5CDD505-2E9C-101B-9397-08002B2CF9AE}" pid="3" name="MediaServiceImageTags">
    <vt:lpwstr/>
  </property>
</Properties>
</file>