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2" r:id="rId6"/>
    <p:sldId id="267" r:id="rId7"/>
    <p:sldId id="260" r:id="rId8"/>
    <p:sldId id="264" r:id="rId9"/>
    <p:sldId id="270" r:id="rId10"/>
    <p:sldId id="261" r:id="rId11"/>
    <p:sldId id="263" r:id="rId12"/>
    <p:sldId id="265" r:id="rId13"/>
    <p:sldId id="269" r:id="rId14"/>
    <p:sldId id="268" r:id="rId15"/>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a:t>Muokkaa perustyyl. napsautt.</a:t>
            </a:r>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14.12.2023</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822443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14.12.2023</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91875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831850" y="1709738"/>
            <a:ext cx="10515600" cy="2852737"/>
          </a:xfrm>
        </p:spPr>
        <p:txBody>
          <a:bodyPr anchor="b"/>
          <a:lstStyle>
            <a:lvl1pPr>
              <a:defRPr sz="6000"/>
            </a:lvl1pPr>
          </a:lstStyle>
          <a:p>
            <a:r>
              <a:rPr lang="fi-FI"/>
              <a:t>Muokkaa perustyyl. napsautt.</a:t>
            </a:r>
          </a:p>
        </p:txBody>
      </p:sp>
      <p:sp>
        <p:nvSpPr>
          <p:cNvPr id="3" name="Tekstin paikkamerkki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14.12.2023</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62577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14.12.2023</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368371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839788" y="365125"/>
            <a:ext cx="10515600" cy="1325563"/>
          </a:xfrm>
        </p:spPr>
        <p:txBody>
          <a:bodyPr/>
          <a:lstStyle/>
          <a:p>
            <a:r>
              <a:rPr lang="fi-FI"/>
              <a:t>Muokkaa perustyyl. napsautt.</a:t>
            </a:r>
          </a:p>
        </p:txBody>
      </p:sp>
      <p:sp>
        <p:nvSpPr>
          <p:cNvPr id="3" name="Tekstin paikkamerkki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fld id="{A02ABAE3-D89C-4001-9AEC-5083F82B749C}" type="datetimeFigureOut">
              <a:rPr lang="fi-FI" smtClean="0"/>
              <a:t>14.12.2023</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4234365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äivämäärän paikkamerkki 2"/>
          <p:cNvSpPr>
            <a:spLocks noGrp="1"/>
          </p:cNvSpPr>
          <p:nvPr>
            <p:ph type="dt" sz="half" idx="10"/>
          </p:nvPr>
        </p:nvSpPr>
        <p:spPr/>
        <p:txBody>
          <a:bodyPr/>
          <a:lstStyle/>
          <a:p>
            <a:fld id="{A02ABAE3-D89C-4001-9AEC-5083F82B749C}" type="datetimeFigureOut">
              <a:rPr lang="fi-FI" smtClean="0"/>
              <a:t>14.12.2023</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23876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A02ABAE3-D89C-4001-9AEC-5083F82B749C}" type="datetimeFigureOut">
              <a:rPr lang="fi-FI" smtClean="0"/>
              <a:t>14.12.2023</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583615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Sisällön paikkamerkk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14.12.2023</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827074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Kuvan paikkamerkki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14.12.2023</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139981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14.12.2023</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012034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724900" y="365125"/>
            <a:ext cx="2628900" cy="5811838"/>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14.12.2023</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406455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perustyyl. napsautt.</a:t>
            </a:r>
          </a:p>
        </p:txBody>
      </p:sp>
      <p:sp>
        <p:nvSpPr>
          <p:cNvPr id="3"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2ABAE3-D89C-4001-9AEC-5083F82B749C}" type="datetimeFigureOut">
              <a:rPr lang="fi-FI" smtClean="0"/>
              <a:t>14.12.2023</a:t>
            </a:fld>
            <a:endParaRPr lang="fi-FI"/>
          </a:p>
        </p:txBody>
      </p:sp>
      <p:sp>
        <p:nvSpPr>
          <p:cNvPr id="5" name="Alatunnisteen paikkamerk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4AEF5D-7FAC-4949-84D2-DA5A9BB3D225}" type="slidenum">
              <a:rPr lang="fi-FI" smtClean="0"/>
              <a:t>‹#›</a:t>
            </a:fld>
            <a:endParaRPr lang="fi-FI"/>
          </a:p>
        </p:txBody>
      </p:sp>
    </p:spTree>
    <p:extLst>
      <p:ext uri="{BB962C8B-B14F-4D97-AF65-F5344CB8AC3E}">
        <p14:creationId xmlns:p14="http://schemas.microsoft.com/office/powerpoint/2010/main" val="1034520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aldreomsorg.stockholm/hitta-vard-och-omsorgsboende/vard-och-omsorgsboende/suomikoti-finskt-aldrecentrum/" TargetMode="Externa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A69AAE0-49D5-4C8B-8BA2-55898C00E0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Kuva 4" descr="Kuva, joka sisältää kohteen piha-, rakennus, puu, yö&#10;&#10;Kuvaus luotu automaattisesti">
            <a:extLst>
              <a:ext uri="{FF2B5EF4-FFF2-40B4-BE49-F238E27FC236}">
                <a16:creationId xmlns:a16="http://schemas.microsoft.com/office/drawing/2014/main" id="{FF3B838A-DF40-13F2-BA13-DFB2A7E47A63}"/>
              </a:ext>
            </a:extLst>
          </p:cNvPr>
          <p:cNvPicPr>
            <a:picLocks noChangeAspect="1"/>
          </p:cNvPicPr>
          <p:nvPr/>
        </p:nvPicPr>
        <p:blipFill rotWithShape="1">
          <a:blip r:embed="rId2"/>
          <a:srcRect t="18635" r="-2" b="13099"/>
          <a:stretch/>
        </p:blipFill>
        <p:spPr>
          <a:xfrm>
            <a:off x="-4" y="-4"/>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p:spPr>
      </p:pic>
      <p:sp>
        <p:nvSpPr>
          <p:cNvPr id="2" name="Otsikko 1"/>
          <p:cNvSpPr>
            <a:spLocks noGrp="1"/>
          </p:cNvSpPr>
          <p:nvPr>
            <p:ph type="ctrTitle"/>
          </p:nvPr>
        </p:nvSpPr>
        <p:spPr>
          <a:xfrm>
            <a:off x="6343650" y="3962400"/>
            <a:ext cx="5505814" cy="1690409"/>
          </a:xfrm>
        </p:spPr>
        <p:txBody>
          <a:bodyPr anchor="b">
            <a:normAutofit/>
          </a:bodyPr>
          <a:lstStyle/>
          <a:p>
            <a:pPr algn="l"/>
            <a:r>
              <a:rPr lang="fi-FI" sz="3700">
                <a:cs typeface="Calibri Light"/>
              </a:rPr>
              <a:t>Matkaraportti</a:t>
            </a:r>
            <a:br>
              <a:rPr lang="fi-FI" sz="3700">
                <a:cs typeface="Calibri Light"/>
              </a:rPr>
            </a:br>
            <a:r>
              <a:rPr lang="fi-FI" sz="3700">
                <a:cs typeface="Calibri Light"/>
              </a:rPr>
              <a:t>Ruotsi 2023</a:t>
            </a:r>
            <a:br>
              <a:rPr lang="fi-FI" sz="3700">
                <a:cs typeface="Calibri Light"/>
              </a:rPr>
            </a:br>
            <a:endParaRPr lang="fi-FI" sz="3700">
              <a:cs typeface="Calibri Light"/>
            </a:endParaRPr>
          </a:p>
        </p:txBody>
      </p:sp>
      <p:sp>
        <p:nvSpPr>
          <p:cNvPr id="3" name="Alaotsikko 2"/>
          <p:cNvSpPr>
            <a:spLocks noGrp="1"/>
          </p:cNvSpPr>
          <p:nvPr>
            <p:ph type="subTitle" idx="1"/>
          </p:nvPr>
        </p:nvSpPr>
        <p:spPr>
          <a:xfrm>
            <a:off x="6343650" y="5709565"/>
            <a:ext cx="5395975" cy="646785"/>
          </a:xfrm>
        </p:spPr>
        <p:txBody>
          <a:bodyPr vert="horz" lIns="91440" tIns="45720" rIns="91440" bIns="45720" rtlCol="0" anchor="t">
            <a:normAutofit/>
          </a:bodyPr>
          <a:lstStyle/>
          <a:p>
            <a:pPr algn="l"/>
            <a:r>
              <a:rPr lang="fi-FI">
                <a:cs typeface="Calibri"/>
              </a:rPr>
              <a:t>Oona </a:t>
            </a:r>
            <a:r>
              <a:rPr lang="fi-FI" err="1">
                <a:cs typeface="Calibri"/>
              </a:rPr>
              <a:t>Koppila</a:t>
            </a:r>
            <a:r>
              <a:rPr lang="fi-FI">
                <a:cs typeface="Calibri"/>
              </a:rPr>
              <a:t> &amp; Kaisla Miettinen</a:t>
            </a:r>
            <a:endParaRPr lang="fi-FI"/>
          </a:p>
        </p:txBody>
      </p:sp>
      <p:pic>
        <p:nvPicPr>
          <p:cNvPr id="6" name="Kuva 5" descr="Kuva, joka sisältää kohteen vaate, henkilö, sisä-, peili&#10;&#10;Kuvaus luotu automaattisesti">
            <a:extLst>
              <a:ext uri="{FF2B5EF4-FFF2-40B4-BE49-F238E27FC236}">
                <a16:creationId xmlns:a16="http://schemas.microsoft.com/office/drawing/2014/main" id="{815ABB2C-192E-A70D-E549-66E490390B92}"/>
              </a:ext>
            </a:extLst>
          </p:cNvPr>
          <p:cNvPicPr>
            <a:picLocks noChangeAspect="1"/>
          </p:cNvPicPr>
          <p:nvPr/>
        </p:nvPicPr>
        <p:blipFill rotWithShape="1">
          <a:blip r:embed="rId3"/>
          <a:srcRect t="9995" r="2" b="13758"/>
          <a:stretch/>
        </p:blipFill>
        <p:spPr>
          <a:xfrm>
            <a:off x="7653541" y="6"/>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spTree>
    <p:extLst>
      <p:ext uri="{BB962C8B-B14F-4D97-AF65-F5344CB8AC3E}">
        <p14:creationId xmlns:p14="http://schemas.microsoft.com/office/powerpoint/2010/main" val="782385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D336D83A-900E-4D0F-9234-870E834C2A55}"/>
              </a:ext>
            </a:extLst>
          </p:cNvPr>
          <p:cNvSpPr>
            <a:spLocks noGrp="1"/>
          </p:cNvSpPr>
          <p:nvPr>
            <p:ph type="title"/>
          </p:nvPr>
        </p:nvSpPr>
        <p:spPr>
          <a:xfrm>
            <a:off x="3956255" y="-4605"/>
            <a:ext cx="4267200" cy="1351472"/>
          </a:xfrm>
        </p:spPr>
        <p:txBody>
          <a:bodyPr>
            <a:normAutofit/>
          </a:bodyPr>
          <a:lstStyle/>
          <a:p>
            <a:pPr algn="ctr"/>
            <a:r>
              <a:rPr lang="fi-FI" err="1">
                <a:solidFill>
                  <a:schemeClr val="tx1">
                    <a:lumMod val="85000"/>
                    <a:lumOff val="15000"/>
                  </a:schemeClr>
                </a:solidFill>
                <a:cs typeface="Calibri Light"/>
              </a:rPr>
              <a:t>Hej</a:t>
            </a:r>
            <a:r>
              <a:rPr lang="fi-FI">
                <a:solidFill>
                  <a:schemeClr val="tx1">
                    <a:lumMod val="85000"/>
                    <a:lumOff val="15000"/>
                  </a:schemeClr>
                </a:solidFill>
                <a:cs typeface="Calibri Light"/>
              </a:rPr>
              <a:t> </a:t>
            </a:r>
            <a:r>
              <a:rPr lang="fi-FI" err="1">
                <a:solidFill>
                  <a:schemeClr val="tx1">
                    <a:lumMod val="85000"/>
                    <a:lumOff val="15000"/>
                  </a:schemeClr>
                </a:solidFill>
                <a:cs typeface="Calibri Light"/>
              </a:rPr>
              <a:t>jag</a:t>
            </a:r>
            <a:r>
              <a:rPr lang="fi-FI">
                <a:solidFill>
                  <a:schemeClr val="tx1">
                    <a:lumMod val="85000"/>
                    <a:lumOff val="15000"/>
                  </a:schemeClr>
                </a:solidFill>
                <a:cs typeface="Calibri Light"/>
              </a:rPr>
              <a:t> </a:t>
            </a:r>
            <a:r>
              <a:rPr lang="fi-FI" err="1">
                <a:solidFill>
                  <a:schemeClr val="tx1">
                    <a:lumMod val="85000"/>
                    <a:lumOff val="15000"/>
                  </a:schemeClr>
                </a:solidFill>
                <a:cs typeface="Calibri Light"/>
              </a:rPr>
              <a:t>heter</a:t>
            </a:r>
            <a:r>
              <a:rPr lang="fi-FI">
                <a:solidFill>
                  <a:schemeClr val="tx1">
                    <a:lumMod val="85000"/>
                    <a:lumOff val="15000"/>
                  </a:schemeClr>
                </a:solidFill>
                <a:cs typeface="Calibri Light"/>
              </a:rPr>
              <a:t> Kaisla!</a:t>
            </a:r>
            <a:endParaRPr lang="en-US">
              <a:solidFill>
                <a:schemeClr val="tx1">
                  <a:lumMod val="85000"/>
                  <a:lumOff val="15000"/>
                </a:schemeClr>
              </a:solidFill>
            </a:endParaRPr>
          </a:p>
        </p:txBody>
      </p:sp>
      <p:pic>
        <p:nvPicPr>
          <p:cNvPr id="7" name="Kuva 6" descr="Kuva, joka sisältää kohteen henkilö, seinä, vaate, sisä-&#10;&#10;Kuvaus luotu automaattisesti">
            <a:extLst>
              <a:ext uri="{FF2B5EF4-FFF2-40B4-BE49-F238E27FC236}">
                <a16:creationId xmlns:a16="http://schemas.microsoft.com/office/drawing/2014/main" id="{4E638269-DF5A-5F8F-A443-8AB4B9AE99BD}"/>
              </a:ext>
            </a:extLst>
          </p:cNvPr>
          <p:cNvPicPr>
            <a:picLocks noChangeAspect="1"/>
          </p:cNvPicPr>
          <p:nvPr/>
        </p:nvPicPr>
        <p:blipFill rotWithShape="1">
          <a:blip r:embed="rId2"/>
          <a:srcRect r="32639"/>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34" name="Sisällön paikkamerkki 33">
            <a:extLst>
              <a:ext uri="{FF2B5EF4-FFF2-40B4-BE49-F238E27FC236}">
                <a16:creationId xmlns:a16="http://schemas.microsoft.com/office/drawing/2014/main" id="{A24EF8B5-D585-EA39-CFB5-C17E2BF5C319}"/>
              </a:ext>
            </a:extLst>
          </p:cNvPr>
          <p:cNvSpPr>
            <a:spLocks noGrp="1"/>
          </p:cNvSpPr>
          <p:nvPr>
            <p:ph idx="1"/>
          </p:nvPr>
        </p:nvSpPr>
        <p:spPr>
          <a:xfrm>
            <a:off x="3511978" y="1204884"/>
            <a:ext cx="5065888" cy="5286374"/>
          </a:xfrm>
        </p:spPr>
        <p:txBody>
          <a:bodyPr vert="horz" lIns="91440" tIns="45720" rIns="91440" bIns="45720" rtlCol="0" anchor="t">
            <a:noAutofit/>
          </a:bodyPr>
          <a:lstStyle/>
          <a:p>
            <a:r>
              <a:rPr lang="fi-FI" sz="2200">
                <a:solidFill>
                  <a:schemeClr val="tx1">
                    <a:lumMod val="85000"/>
                    <a:lumOff val="15000"/>
                  </a:schemeClr>
                </a:solidFill>
                <a:cs typeface="Calibri"/>
              </a:rPr>
              <a:t>Olen kolmannen vuoden lähihoitaja opiskelija ja valmistun tammikuussa. Olen kokenut hoitotyön mieleiseksi, vaikka alussa pelottikin että onko työ vain pyllyjen pyyhintää. </a:t>
            </a:r>
            <a:r>
              <a:rPr lang="fi-FI" sz="2200" err="1">
                <a:solidFill>
                  <a:schemeClr val="tx1">
                    <a:lumMod val="85000"/>
                    <a:lumOff val="15000"/>
                  </a:schemeClr>
                </a:solidFill>
                <a:cs typeface="Calibri"/>
              </a:rPr>
              <a:t>Osaamis</a:t>
            </a:r>
            <a:r>
              <a:rPr lang="fi-FI" sz="2200">
                <a:solidFill>
                  <a:schemeClr val="tx1">
                    <a:lumMod val="85000"/>
                    <a:lumOff val="15000"/>
                  </a:schemeClr>
                </a:solidFill>
                <a:cs typeface="Calibri"/>
              </a:rPr>
              <a:t> alani on sairaanhoito ja huolenpito. Olen harjoitteluissa päässyt todella erilaisiin hoitopaikkoihin ja lemppareiksi jäi ruotsissa hoitokoti ja </a:t>
            </a:r>
            <a:r>
              <a:rPr lang="fi-FI" sz="2200" err="1">
                <a:solidFill>
                  <a:schemeClr val="tx1">
                    <a:lumMod val="85000"/>
                    <a:lumOff val="15000"/>
                  </a:schemeClr>
                </a:solidFill>
                <a:cs typeface="Calibri"/>
              </a:rPr>
              <a:t>kiljavan</a:t>
            </a:r>
            <a:r>
              <a:rPr lang="fi-FI" sz="2200">
                <a:solidFill>
                  <a:schemeClr val="tx1">
                    <a:lumMod val="85000"/>
                    <a:lumOff val="15000"/>
                  </a:schemeClr>
                </a:solidFill>
                <a:cs typeface="Calibri"/>
              </a:rPr>
              <a:t> sairaala. Tulevaisuudessa </a:t>
            </a:r>
            <a:r>
              <a:rPr lang="fi-FI" sz="2200" err="1">
                <a:solidFill>
                  <a:schemeClr val="tx1">
                    <a:lumMod val="85000"/>
                    <a:lumOff val="15000"/>
                  </a:schemeClr>
                </a:solidFill>
                <a:cs typeface="Calibri"/>
              </a:rPr>
              <a:t>aijon</a:t>
            </a:r>
            <a:r>
              <a:rPr lang="fi-FI" sz="2200">
                <a:solidFill>
                  <a:schemeClr val="tx1">
                    <a:lumMod val="85000"/>
                    <a:lumOff val="15000"/>
                  </a:schemeClr>
                </a:solidFill>
                <a:cs typeface="Calibri"/>
              </a:rPr>
              <a:t> suoraan todistusvalinnalla lähteä lukemaan sairaanhoitajaksi. Kun yläasteelta pääsin menin lukioon ja valitsin kurssit </a:t>
            </a:r>
            <a:r>
              <a:rPr lang="fi-FI" sz="2200" err="1">
                <a:solidFill>
                  <a:schemeClr val="tx1">
                    <a:lumMod val="85000"/>
                    <a:lumOff val="15000"/>
                  </a:schemeClr>
                </a:solidFill>
                <a:cs typeface="Calibri"/>
              </a:rPr>
              <a:t>lääkistä</a:t>
            </a:r>
            <a:r>
              <a:rPr lang="fi-FI" sz="2200">
                <a:solidFill>
                  <a:schemeClr val="tx1">
                    <a:lumMod val="85000"/>
                    <a:lumOff val="15000"/>
                  </a:schemeClr>
                </a:solidFill>
                <a:cs typeface="Calibri"/>
              </a:rPr>
              <a:t> valmistelevaksi, vaihdoin kuitenkin mielenterveyden huonon jakson takia </a:t>
            </a:r>
            <a:r>
              <a:rPr lang="fi-FI" sz="2200" err="1">
                <a:solidFill>
                  <a:schemeClr val="tx1">
                    <a:lumMod val="85000"/>
                    <a:lumOff val="15000"/>
                  </a:schemeClr>
                </a:solidFill>
                <a:cs typeface="Calibri"/>
              </a:rPr>
              <a:t>amikseen</a:t>
            </a:r>
            <a:r>
              <a:rPr lang="fi-FI" sz="2200">
                <a:solidFill>
                  <a:schemeClr val="tx1">
                    <a:lumMod val="85000"/>
                    <a:lumOff val="15000"/>
                  </a:schemeClr>
                </a:solidFill>
                <a:cs typeface="Calibri"/>
              </a:rPr>
              <a:t>. Unelmoin edelleen lukevani myös lääkäriksi ennen eläkettä, siihen tosin voi vielä mennä hetki. </a:t>
            </a:r>
          </a:p>
        </p:txBody>
      </p:sp>
      <p:pic>
        <p:nvPicPr>
          <p:cNvPr id="6" name="Kuva 5" descr="Kuva, joka sisältää kohteen rakennus, Ihmisen kasvot, vaate, punainen&#10;&#10;Kuvaus luotu automaattisesti">
            <a:extLst>
              <a:ext uri="{FF2B5EF4-FFF2-40B4-BE49-F238E27FC236}">
                <a16:creationId xmlns:a16="http://schemas.microsoft.com/office/drawing/2014/main" id="{C8A44A94-817F-6FE2-F550-5C391030DBD2}"/>
              </a:ext>
            </a:extLst>
          </p:cNvPr>
          <p:cNvPicPr>
            <a:picLocks noChangeAspect="1"/>
          </p:cNvPicPr>
          <p:nvPr/>
        </p:nvPicPr>
        <p:blipFill rotWithShape="1">
          <a:blip r:embed="rId3"/>
          <a:srcRect l="16998" r="14831"/>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Tree>
    <p:extLst>
      <p:ext uri="{BB962C8B-B14F-4D97-AF65-F5344CB8AC3E}">
        <p14:creationId xmlns:p14="http://schemas.microsoft.com/office/powerpoint/2010/main" val="3663031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E0F78140-5CBA-45B5-A6E1-EB493C58C2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D2A542E6-1924-4FE2-89D1-3CB19468C1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31" name="Rectangle 30">
              <a:extLst>
                <a:ext uri="{FF2B5EF4-FFF2-40B4-BE49-F238E27FC236}">
                  <a16:creationId xmlns:a16="http://schemas.microsoft.com/office/drawing/2014/main" id="{1F353183-2147-472B-AD7D-4A085FF6A4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FAAA42C8-A082-4DFD-A5F3-FC9EF825B1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Otsikko 1">
            <a:extLst>
              <a:ext uri="{FF2B5EF4-FFF2-40B4-BE49-F238E27FC236}">
                <a16:creationId xmlns:a16="http://schemas.microsoft.com/office/drawing/2014/main" id="{6D81ED2E-61D2-67A1-EA53-92B3E582D5F5}"/>
              </a:ext>
            </a:extLst>
          </p:cNvPr>
          <p:cNvSpPr>
            <a:spLocks noGrp="1"/>
          </p:cNvSpPr>
          <p:nvPr>
            <p:ph type="title"/>
          </p:nvPr>
        </p:nvSpPr>
        <p:spPr>
          <a:xfrm>
            <a:off x="549277" y="469448"/>
            <a:ext cx="7202485" cy="1087890"/>
          </a:xfrm>
        </p:spPr>
        <p:txBody>
          <a:bodyPr anchor="t">
            <a:normAutofit/>
          </a:bodyPr>
          <a:lstStyle/>
          <a:p>
            <a:r>
              <a:rPr lang="fi-FI" sz="2200" err="1">
                <a:cs typeface="Calibri Light"/>
              </a:rPr>
              <a:t>Hej</a:t>
            </a:r>
            <a:r>
              <a:rPr lang="fi-FI" sz="2200">
                <a:cs typeface="Calibri Light"/>
              </a:rPr>
              <a:t> </a:t>
            </a:r>
            <a:r>
              <a:rPr lang="fi-FI" sz="2200" err="1">
                <a:cs typeface="Calibri Light"/>
              </a:rPr>
              <a:t>jag</a:t>
            </a:r>
            <a:r>
              <a:rPr lang="fi-FI" sz="2200">
                <a:cs typeface="Calibri Light"/>
              </a:rPr>
              <a:t> </a:t>
            </a:r>
            <a:r>
              <a:rPr lang="fi-FI" sz="2200" err="1">
                <a:cs typeface="Calibri Light"/>
              </a:rPr>
              <a:t>heter</a:t>
            </a:r>
            <a:r>
              <a:rPr lang="fi-FI" sz="2200">
                <a:cs typeface="Calibri Light"/>
              </a:rPr>
              <a:t> Oona!</a:t>
            </a:r>
            <a:endParaRPr lang="fi-FI" sz="2200"/>
          </a:p>
        </p:txBody>
      </p:sp>
      <p:pic>
        <p:nvPicPr>
          <p:cNvPr id="5" name="Kuva 4" descr="Kuva, joka sisältää kohteen henkilö, seinä, sisä-, Matkapuhelin&#10;&#10;Kuvaus luotu automaattisesti">
            <a:extLst>
              <a:ext uri="{FF2B5EF4-FFF2-40B4-BE49-F238E27FC236}">
                <a16:creationId xmlns:a16="http://schemas.microsoft.com/office/drawing/2014/main" id="{95B8B335-CE36-FF52-93BA-CA521A90E71E}"/>
              </a:ext>
            </a:extLst>
          </p:cNvPr>
          <p:cNvPicPr>
            <a:picLocks noChangeAspect="1"/>
          </p:cNvPicPr>
          <p:nvPr/>
        </p:nvPicPr>
        <p:blipFill rotWithShape="1">
          <a:blip r:embed="rId2"/>
          <a:srcRect t="33579" r="-2" b="19090"/>
          <a:stretch/>
        </p:blipFill>
        <p:spPr>
          <a:xfrm rot="16200000">
            <a:off x="20882" y="2111661"/>
            <a:ext cx="4172921" cy="3511242"/>
          </a:xfrm>
          <a:prstGeom prst="rect">
            <a:avLst/>
          </a:prstGeom>
          <a:effectLst>
            <a:outerShdw blurRad="508000" dist="101600" dir="5400000" algn="tl" rotWithShape="0">
              <a:prstClr val="black">
                <a:alpha val="10000"/>
              </a:prstClr>
            </a:outerShdw>
          </a:effectLst>
        </p:spPr>
      </p:pic>
      <p:sp>
        <p:nvSpPr>
          <p:cNvPr id="3" name="Sisällön paikkamerkki 2">
            <a:extLst>
              <a:ext uri="{FF2B5EF4-FFF2-40B4-BE49-F238E27FC236}">
                <a16:creationId xmlns:a16="http://schemas.microsoft.com/office/drawing/2014/main" id="{A5343E9F-A4F1-1F13-40D0-08CA1BC5E77F}"/>
              </a:ext>
            </a:extLst>
          </p:cNvPr>
          <p:cNvSpPr>
            <a:spLocks noGrp="1"/>
          </p:cNvSpPr>
          <p:nvPr>
            <p:ph idx="1"/>
          </p:nvPr>
        </p:nvSpPr>
        <p:spPr>
          <a:xfrm>
            <a:off x="7772518" y="668885"/>
            <a:ext cx="3869412" cy="5173330"/>
          </a:xfrm>
        </p:spPr>
        <p:txBody>
          <a:bodyPr vert="horz" lIns="91440" tIns="45720" rIns="91440" bIns="45720" rtlCol="0" anchor="t">
            <a:normAutofit/>
          </a:bodyPr>
          <a:lstStyle/>
          <a:p>
            <a:r>
              <a:rPr lang="fi-FI" sz="1800">
                <a:solidFill>
                  <a:schemeClr val="tx1">
                    <a:alpha val="60000"/>
                  </a:schemeClr>
                </a:solidFill>
                <a:cs typeface="Calibri"/>
              </a:rPr>
              <a:t>Olen kolmannen vuoden lähihoitaja opiskelija ja valmistun Tammikuussa 2024.  Aiempaa alan kokemusta minulla on kehitysvammaisten asumisyksiköstä, muistisairaiden asumisyksiköstä, kotihoidosta, </a:t>
            </a:r>
            <a:r>
              <a:rPr lang="fi-FI" sz="1800" err="1">
                <a:solidFill>
                  <a:schemeClr val="tx1">
                    <a:alpha val="60000"/>
                  </a:schemeClr>
                </a:solidFill>
                <a:cs typeface="Calibri"/>
              </a:rPr>
              <a:t>somaatikko</a:t>
            </a:r>
            <a:r>
              <a:rPr lang="fi-FI" sz="1800">
                <a:solidFill>
                  <a:schemeClr val="tx1">
                    <a:alpha val="60000"/>
                  </a:schemeClr>
                </a:solidFill>
                <a:cs typeface="Calibri"/>
              </a:rPr>
              <a:t> osastolta ja kuntoutusosastolta. Hain ysi luokalla yhteishaussa opiskelemaan lähihoitajaksi, sillä se kiinnosti minua. Opiskelujen alkuvaiheessa osaamisalaksi olin miettinyt lapset ja nuoret, mutta opiskelujen ja työharjoittelun myötä aloin kiinnostumaan sairaanhoito ja huolenpidosta. Osaamisalaksi päädyin ottamaan tämän, sillä haluaisin </a:t>
            </a:r>
            <a:r>
              <a:rPr lang="fi-FI" sz="1800" err="1">
                <a:solidFill>
                  <a:schemeClr val="tx1">
                    <a:alpha val="60000"/>
                  </a:schemeClr>
                </a:solidFill>
                <a:cs typeface="Calibri"/>
              </a:rPr>
              <a:t>jatkokouluttautua</a:t>
            </a:r>
            <a:r>
              <a:rPr lang="fi-FI" sz="1800">
                <a:solidFill>
                  <a:schemeClr val="tx1">
                    <a:alpha val="60000"/>
                  </a:schemeClr>
                </a:solidFill>
                <a:cs typeface="Calibri"/>
              </a:rPr>
              <a:t> sairaanhoitajaksi, ensihoitajaksi tai kätilöksi.</a:t>
            </a:r>
            <a:endParaRPr lang="fi-FI" sz="1800">
              <a:solidFill>
                <a:schemeClr val="tx1">
                  <a:alpha val="60000"/>
                </a:schemeClr>
              </a:solidFill>
            </a:endParaRPr>
          </a:p>
        </p:txBody>
      </p:sp>
      <p:pic>
        <p:nvPicPr>
          <p:cNvPr id="4" name="Kuva 3" descr="Kuva, joka sisältää kohteen henkilö, vaate, sisä-, hylly&#10;&#10;Kuvaus luotu automaattisesti">
            <a:extLst>
              <a:ext uri="{FF2B5EF4-FFF2-40B4-BE49-F238E27FC236}">
                <a16:creationId xmlns:a16="http://schemas.microsoft.com/office/drawing/2014/main" id="{C8E00D3C-FD05-6A5D-BA69-6D75BEFEAF38}"/>
              </a:ext>
            </a:extLst>
          </p:cNvPr>
          <p:cNvPicPr>
            <a:picLocks noChangeAspect="1"/>
          </p:cNvPicPr>
          <p:nvPr/>
        </p:nvPicPr>
        <p:blipFill rotWithShape="1">
          <a:blip r:embed="rId3"/>
          <a:srcRect t="16709" b="16425"/>
          <a:stretch/>
        </p:blipFill>
        <p:spPr>
          <a:xfrm>
            <a:off x="4058319" y="1670658"/>
            <a:ext cx="3510000" cy="4172400"/>
          </a:xfrm>
          <a:prstGeom prst="rect">
            <a:avLst/>
          </a:prstGeom>
          <a:effectLst>
            <a:outerShdw blurRad="508000" dist="101600" dir="5400000" algn="tl" rotWithShape="0">
              <a:prstClr val="black">
                <a:alpha val="10000"/>
              </a:prstClr>
            </a:outerShdw>
          </a:effectLst>
        </p:spPr>
      </p:pic>
    </p:spTree>
    <p:extLst>
      <p:ext uri="{BB962C8B-B14F-4D97-AF65-F5344CB8AC3E}">
        <p14:creationId xmlns:p14="http://schemas.microsoft.com/office/powerpoint/2010/main" val="1773144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1520B01-A2E4-41C2-8A8F-7683F25089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08659CBD-21B7-CCB6-C730-FC73F2732DB3}"/>
              </a:ext>
            </a:extLst>
          </p:cNvPr>
          <p:cNvSpPr>
            <a:spLocks noGrp="1"/>
          </p:cNvSpPr>
          <p:nvPr>
            <p:ph type="title"/>
          </p:nvPr>
        </p:nvSpPr>
        <p:spPr>
          <a:xfrm>
            <a:off x="4083293" y="260189"/>
            <a:ext cx="4125131" cy="6046435"/>
          </a:xfrm>
        </p:spPr>
        <p:txBody>
          <a:bodyPr vert="horz" lIns="91440" tIns="45720" rIns="91440" bIns="45720" rtlCol="0" anchor="b">
            <a:normAutofit fontScale="90000"/>
          </a:bodyPr>
          <a:lstStyle/>
          <a:p>
            <a:pPr algn="ctr"/>
            <a:r>
              <a:rPr lang="en-US" sz="2400" kern="1200" err="1">
                <a:solidFill>
                  <a:schemeClr val="bg1"/>
                </a:solidFill>
                <a:latin typeface="+mj-lt"/>
                <a:ea typeface="+mj-ea"/>
                <a:cs typeface="+mj-cs"/>
              </a:rPr>
              <a:t>Ruotsi</a:t>
            </a:r>
            <a:br>
              <a:rPr lang="en-US" sz="2000" kern="1200"/>
            </a:br>
            <a:r>
              <a:rPr lang="en-US" sz="2000" err="1">
                <a:solidFill>
                  <a:schemeClr val="bg1"/>
                </a:solidFill>
                <a:cs typeface="Calibri Light"/>
              </a:rPr>
              <a:t>Valittiin</a:t>
            </a:r>
            <a:r>
              <a:rPr lang="en-US" sz="2000">
                <a:solidFill>
                  <a:schemeClr val="bg1"/>
                </a:solidFill>
                <a:cs typeface="Calibri Light"/>
              </a:rPr>
              <a:t> </a:t>
            </a:r>
            <a:r>
              <a:rPr lang="en-US" sz="2000" err="1">
                <a:solidFill>
                  <a:schemeClr val="bg1"/>
                </a:solidFill>
                <a:cs typeface="Calibri Light"/>
              </a:rPr>
              <a:t>matkakohteeksi</a:t>
            </a:r>
            <a:r>
              <a:rPr lang="en-US" sz="2000">
                <a:solidFill>
                  <a:schemeClr val="bg1"/>
                </a:solidFill>
                <a:cs typeface="Calibri Light"/>
              </a:rPr>
              <a:t> </a:t>
            </a:r>
            <a:r>
              <a:rPr lang="en-US" sz="2000" err="1">
                <a:solidFill>
                  <a:schemeClr val="bg1"/>
                </a:solidFill>
                <a:cs typeface="Calibri Light"/>
              </a:rPr>
              <a:t>ruotsi</a:t>
            </a:r>
            <a:r>
              <a:rPr lang="en-US" sz="2000">
                <a:solidFill>
                  <a:schemeClr val="bg1"/>
                </a:solidFill>
                <a:cs typeface="Calibri Light"/>
              </a:rPr>
              <a:t>, </a:t>
            </a:r>
            <a:r>
              <a:rPr lang="en-US" sz="2000" err="1">
                <a:solidFill>
                  <a:schemeClr val="bg1"/>
                </a:solidFill>
                <a:cs typeface="Calibri Light"/>
              </a:rPr>
              <a:t>ruotsissa</a:t>
            </a:r>
            <a:r>
              <a:rPr lang="en-US" sz="2000">
                <a:solidFill>
                  <a:schemeClr val="bg1"/>
                </a:solidFill>
                <a:cs typeface="Calibri Light"/>
              </a:rPr>
              <a:t> </a:t>
            </a:r>
            <a:r>
              <a:rPr lang="en-US" sz="2000" err="1">
                <a:solidFill>
                  <a:schemeClr val="bg1"/>
                </a:solidFill>
                <a:cs typeface="Calibri Light"/>
              </a:rPr>
              <a:t>ei</a:t>
            </a:r>
            <a:r>
              <a:rPr lang="en-US" sz="2000">
                <a:solidFill>
                  <a:schemeClr val="bg1"/>
                </a:solidFill>
                <a:cs typeface="Calibri Light"/>
              </a:rPr>
              <a:t> </a:t>
            </a:r>
            <a:r>
              <a:rPr lang="en-US" sz="2000" err="1">
                <a:solidFill>
                  <a:schemeClr val="bg1"/>
                </a:solidFill>
                <a:cs typeface="Calibri Light"/>
              </a:rPr>
              <a:t>ollut</a:t>
            </a:r>
            <a:r>
              <a:rPr lang="en-US" sz="2000">
                <a:solidFill>
                  <a:schemeClr val="bg1"/>
                </a:solidFill>
                <a:cs typeface="Calibri Light"/>
              </a:rPr>
              <a:t> </a:t>
            </a:r>
            <a:r>
              <a:rPr lang="en-US" sz="2000" err="1">
                <a:solidFill>
                  <a:schemeClr val="bg1"/>
                </a:solidFill>
                <a:cs typeface="Calibri Light"/>
              </a:rPr>
              <a:t>valmiiksi</a:t>
            </a:r>
            <a:r>
              <a:rPr lang="en-US" sz="2000">
                <a:solidFill>
                  <a:schemeClr val="bg1"/>
                </a:solidFill>
                <a:cs typeface="Calibri Light"/>
              </a:rPr>
              <a:t> </a:t>
            </a:r>
            <a:r>
              <a:rPr lang="en-US" sz="2000" err="1">
                <a:solidFill>
                  <a:schemeClr val="bg1"/>
                </a:solidFill>
                <a:cs typeface="Calibri Light"/>
              </a:rPr>
              <a:t>kv-vaihtokohteita</a:t>
            </a:r>
            <a:r>
              <a:rPr lang="en-US" sz="2000">
                <a:solidFill>
                  <a:schemeClr val="bg1"/>
                </a:solidFill>
                <a:cs typeface="Calibri Light"/>
              </a:rPr>
              <a:t> </a:t>
            </a:r>
            <a:r>
              <a:rPr lang="en-US" sz="2000" err="1">
                <a:solidFill>
                  <a:schemeClr val="bg1"/>
                </a:solidFill>
                <a:cs typeface="Calibri Light"/>
              </a:rPr>
              <a:t>joten</a:t>
            </a:r>
            <a:r>
              <a:rPr lang="en-US" sz="2000">
                <a:solidFill>
                  <a:schemeClr val="bg1"/>
                </a:solidFill>
                <a:cs typeface="Calibri Light"/>
              </a:rPr>
              <a:t> </a:t>
            </a:r>
            <a:r>
              <a:rPr lang="en-US" sz="2000" err="1">
                <a:solidFill>
                  <a:schemeClr val="bg1"/>
                </a:solidFill>
                <a:cs typeface="Calibri Light"/>
              </a:rPr>
              <a:t>haettiin</a:t>
            </a:r>
            <a:r>
              <a:rPr lang="en-US" sz="2000">
                <a:solidFill>
                  <a:schemeClr val="bg1"/>
                </a:solidFill>
                <a:cs typeface="Calibri Light"/>
              </a:rPr>
              <a:t> </a:t>
            </a:r>
            <a:r>
              <a:rPr lang="en-US" sz="2000" err="1">
                <a:solidFill>
                  <a:schemeClr val="bg1"/>
                </a:solidFill>
                <a:cs typeface="Calibri Light"/>
              </a:rPr>
              <a:t>paikka</a:t>
            </a:r>
            <a:r>
              <a:rPr lang="en-US" sz="2000">
                <a:solidFill>
                  <a:schemeClr val="bg1"/>
                </a:solidFill>
                <a:cs typeface="Calibri Light"/>
              </a:rPr>
              <a:t> </a:t>
            </a:r>
            <a:r>
              <a:rPr lang="en-US" sz="2000" err="1">
                <a:solidFill>
                  <a:schemeClr val="bg1"/>
                </a:solidFill>
                <a:cs typeface="Calibri Light"/>
              </a:rPr>
              <a:t>itse</a:t>
            </a:r>
            <a:r>
              <a:rPr lang="en-US" sz="2000">
                <a:solidFill>
                  <a:schemeClr val="bg1"/>
                </a:solidFill>
                <a:cs typeface="Calibri Light"/>
              </a:rPr>
              <a:t> </a:t>
            </a:r>
            <a:r>
              <a:rPr lang="en-US" sz="2000" err="1">
                <a:solidFill>
                  <a:schemeClr val="bg1"/>
                </a:solidFill>
                <a:cs typeface="Calibri Light"/>
              </a:rPr>
              <a:t>laittamalla</a:t>
            </a:r>
            <a:r>
              <a:rPr lang="en-US" sz="2000">
                <a:solidFill>
                  <a:schemeClr val="bg1"/>
                </a:solidFill>
                <a:cs typeface="Calibri Light"/>
              </a:rPr>
              <a:t> </a:t>
            </a:r>
            <a:r>
              <a:rPr lang="en-US" sz="2000" err="1">
                <a:solidFill>
                  <a:schemeClr val="bg1"/>
                </a:solidFill>
                <a:cs typeface="Calibri Light"/>
              </a:rPr>
              <a:t>sinne</a:t>
            </a:r>
            <a:r>
              <a:rPr lang="en-US" sz="2000">
                <a:solidFill>
                  <a:schemeClr val="bg1"/>
                </a:solidFill>
                <a:cs typeface="Calibri Light"/>
              </a:rPr>
              <a:t> </a:t>
            </a:r>
            <a:r>
              <a:rPr lang="en-US" sz="2000" err="1">
                <a:solidFill>
                  <a:schemeClr val="bg1"/>
                </a:solidFill>
                <a:cs typeface="Calibri Light"/>
              </a:rPr>
              <a:t>työhakemukset</a:t>
            </a:r>
            <a:r>
              <a:rPr lang="en-US" sz="2000">
                <a:solidFill>
                  <a:schemeClr val="bg1"/>
                </a:solidFill>
                <a:cs typeface="Calibri Light"/>
              </a:rPr>
              <a:t>. Muita </a:t>
            </a:r>
            <a:r>
              <a:rPr lang="en-US" sz="2000" err="1">
                <a:solidFill>
                  <a:schemeClr val="bg1"/>
                </a:solidFill>
                <a:cs typeface="Calibri Light"/>
              </a:rPr>
              <a:t>kohteita</a:t>
            </a:r>
            <a:r>
              <a:rPr lang="en-US" sz="2000">
                <a:solidFill>
                  <a:schemeClr val="bg1"/>
                </a:solidFill>
                <a:cs typeface="Calibri Light"/>
              </a:rPr>
              <a:t> </a:t>
            </a:r>
            <a:r>
              <a:rPr lang="en-US" sz="2000" err="1">
                <a:solidFill>
                  <a:schemeClr val="bg1"/>
                </a:solidFill>
                <a:cs typeface="Calibri Light"/>
              </a:rPr>
              <a:t>oli</a:t>
            </a:r>
            <a:r>
              <a:rPr lang="en-US" sz="2000">
                <a:solidFill>
                  <a:schemeClr val="bg1"/>
                </a:solidFill>
                <a:cs typeface="Calibri Light"/>
              </a:rPr>
              <a:t> </a:t>
            </a:r>
            <a:r>
              <a:rPr lang="en-US" sz="2000" err="1">
                <a:solidFill>
                  <a:schemeClr val="bg1"/>
                </a:solidFill>
                <a:cs typeface="Calibri Light"/>
              </a:rPr>
              <a:t>vamiina</a:t>
            </a:r>
            <a:r>
              <a:rPr lang="en-US" sz="2000">
                <a:solidFill>
                  <a:schemeClr val="bg1"/>
                </a:solidFill>
                <a:cs typeface="Calibri Light"/>
              </a:rPr>
              <a:t> </a:t>
            </a:r>
            <a:r>
              <a:rPr lang="en-US" sz="2000" err="1">
                <a:solidFill>
                  <a:schemeClr val="bg1"/>
                </a:solidFill>
                <a:cs typeface="Calibri Light"/>
              </a:rPr>
              <a:t>mutta</a:t>
            </a:r>
            <a:r>
              <a:rPr lang="en-US" sz="2000">
                <a:solidFill>
                  <a:schemeClr val="bg1"/>
                </a:solidFill>
                <a:cs typeface="Calibri Light"/>
              </a:rPr>
              <a:t> ne </a:t>
            </a:r>
            <a:r>
              <a:rPr lang="en-US" sz="2000" err="1">
                <a:solidFill>
                  <a:schemeClr val="bg1"/>
                </a:solidFill>
                <a:cs typeface="Calibri Light"/>
              </a:rPr>
              <a:t>ei</a:t>
            </a:r>
            <a:r>
              <a:rPr lang="en-US" sz="2000">
                <a:solidFill>
                  <a:schemeClr val="bg1"/>
                </a:solidFill>
                <a:cs typeface="Calibri Light"/>
              </a:rPr>
              <a:t> </a:t>
            </a:r>
            <a:r>
              <a:rPr lang="en-US" sz="2000" err="1">
                <a:solidFill>
                  <a:schemeClr val="bg1"/>
                </a:solidFill>
                <a:cs typeface="Calibri Light"/>
              </a:rPr>
              <a:t>tuntuneet</a:t>
            </a:r>
            <a:r>
              <a:rPr lang="en-US" sz="2000">
                <a:solidFill>
                  <a:schemeClr val="bg1"/>
                </a:solidFill>
                <a:cs typeface="Calibri Light"/>
              </a:rPr>
              <a:t> </a:t>
            </a:r>
            <a:r>
              <a:rPr lang="en-US" sz="2000" err="1">
                <a:solidFill>
                  <a:schemeClr val="bg1"/>
                </a:solidFill>
                <a:cs typeface="Calibri Light"/>
              </a:rPr>
              <a:t>yhtä</a:t>
            </a:r>
            <a:r>
              <a:rPr lang="en-US" sz="2000">
                <a:solidFill>
                  <a:schemeClr val="bg1"/>
                </a:solidFill>
                <a:cs typeface="Calibri Light"/>
              </a:rPr>
              <a:t> </a:t>
            </a:r>
            <a:r>
              <a:rPr lang="en-US" sz="2000" err="1">
                <a:solidFill>
                  <a:schemeClr val="bg1"/>
                </a:solidFill>
                <a:cs typeface="Calibri Light"/>
              </a:rPr>
              <a:t>hyviltä</a:t>
            </a:r>
            <a:r>
              <a:rPr lang="en-US" sz="2000">
                <a:solidFill>
                  <a:schemeClr val="bg1"/>
                </a:solidFill>
                <a:cs typeface="Calibri Light"/>
              </a:rPr>
              <a:t>, </a:t>
            </a:r>
            <a:r>
              <a:rPr lang="en-US" sz="2000" err="1">
                <a:solidFill>
                  <a:schemeClr val="bg1"/>
                </a:solidFill>
                <a:cs typeface="Calibri Light"/>
              </a:rPr>
              <a:t>sillä</a:t>
            </a:r>
            <a:r>
              <a:rPr lang="en-US" sz="2000">
                <a:solidFill>
                  <a:schemeClr val="bg1"/>
                </a:solidFill>
                <a:cs typeface="Calibri Light"/>
              </a:rPr>
              <a:t> </a:t>
            </a:r>
            <a:r>
              <a:rPr lang="en-US" sz="2000" err="1">
                <a:solidFill>
                  <a:schemeClr val="bg1"/>
                </a:solidFill>
                <a:cs typeface="Calibri Light"/>
              </a:rPr>
              <a:t>esim</a:t>
            </a:r>
            <a:r>
              <a:rPr lang="en-US" sz="2000">
                <a:solidFill>
                  <a:schemeClr val="bg1"/>
                </a:solidFill>
                <a:cs typeface="Calibri Light"/>
              </a:rPr>
              <a:t> </a:t>
            </a:r>
            <a:r>
              <a:rPr lang="en-US" sz="2000" err="1">
                <a:solidFill>
                  <a:schemeClr val="bg1"/>
                </a:solidFill>
                <a:cs typeface="Calibri Light"/>
              </a:rPr>
              <a:t>espaniaa</a:t>
            </a:r>
            <a:r>
              <a:rPr lang="en-US" sz="2000">
                <a:solidFill>
                  <a:schemeClr val="bg1"/>
                </a:solidFill>
                <a:cs typeface="Calibri Light"/>
              </a:rPr>
              <a:t> </a:t>
            </a:r>
            <a:r>
              <a:rPr lang="en-US" sz="2000" err="1">
                <a:solidFill>
                  <a:schemeClr val="bg1"/>
                </a:solidFill>
                <a:cs typeface="Calibri Light"/>
              </a:rPr>
              <a:t>ei</a:t>
            </a:r>
            <a:r>
              <a:rPr lang="en-US" sz="2000">
                <a:solidFill>
                  <a:schemeClr val="bg1"/>
                </a:solidFill>
                <a:cs typeface="Calibri Light"/>
              </a:rPr>
              <a:t> </a:t>
            </a:r>
            <a:r>
              <a:rPr lang="en-US" sz="2000" err="1">
                <a:solidFill>
                  <a:schemeClr val="bg1"/>
                </a:solidFill>
                <a:cs typeface="Calibri Light"/>
              </a:rPr>
              <a:t>osata</a:t>
            </a:r>
            <a:r>
              <a:rPr lang="en-US" sz="2000">
                <a:solidFill>
                  <a:schemeClr val="bg1"/>
                </a:solidFill>
                <a:cs typeface="Calibri Light"/>
              </a:rPr>
              <a:t> ja </a:t>
            </a:r>
            <a:r>
              <a:rPr lang="en-US" sz="2000" err="1">
                <a:solidFill>
                  <a:schemeClr val="bg1"/>
                </a:solidFill>
                <a:cs typeface="Calibri Light"/>
              </a:rPr>
              <a:t>ajateltiin</a:t>
            </a:r>
            <a:r>
              <a:rPr lang="en-US" sz="2000">
                <a:solidFill>
                  <a:schemeClr val="bg1"/>
                </a:solidFill>
                <a:cs typeface="Calibri Light"/>
              </a:rPr>
              <a:t> </a:t>
            </a:r>
            <a:r>
              <a:rPr lang="en-US" sz="2000" err="1">
                <a:solidFill>
                  <a:schemeClr val="bg1"/>
                </a:solidFill>
                <a:cs typeface="Calibri Light"/>
              </a:rPr>
              <a:t>että</a:t>
            </a:r>
            <a:r>
              <a:rPr lang="en-US" sz="2000">
                <a:solidFill>
                  <a:schemeClr val="bg1"/>
                </a:solidFill>
                <a:cs typeface="Calibri Light"/>
              </a:rPr>
              <a:t> </a:t>
            </a:r>
            <a:r>
              <a:rPr lang="en-US" sz="2000" err="1">
                <a:solidFill>
                  <a:schemeClr val="bg1"/>
                </a:solidFill>
                <a:cs typeface="Calibri Light"/>
              </a:rPr>
              <a:t>ruotsi</a:t>
            </a:r>
            <a:r>
              <a:rPr lang="en-US" sz="2000">
                <a:solidFill>
                  <a:schemeClr val="bg1"/>
                </a:solidFill>
                <a:cs typeface="Calibri Light"/>
              </a:rPr>
              <a:t> on </a:t>
            </a:r>
            <a:r>
              <a:rPr lang="en-US" sz="2000" err="1">
                <a:solidFill>
                  <a:schemeClr val="bg1"/>
                </a:solidFill>
                <a:cs typeface="Calibri Light"/>
              </a:rPr>
              <a:t>terveydenhuollolta</a:t>
            </a:r>
            <a:r>
              <a:rPr lang="en-US" sz="2000">
                <a:solidFill>
                  <a:schemeClr val="bg1"/>
                </a:solidFill>
                <a:cs typeface="Calibri Light"/>
              </a:rPr>
              <a:t> </a:t>
            </a:r>
            <a:r>
              <a:rPr lang="en-US" sz="2000" err="1">
                <a:solidFill>
                  <a:schemeClr val="bg1"/>
                </a:solidFill>
                <a:cs typeface="Calibri Light"/>
              </a:rPr>
              <a:t>kuitenkin</a:t>
            </a:r>
            <a:r>
              <a:rPr lang="en-US" sz="2000">
                <a:solidFill>
                  <a:schemeClr val="bg1"/>
                </a:solidFill>
                <a:cs typeface="Calibri Light"/>
              </a:rPr>
              <a:t> </a:t>
            </a:r>
            <a:r>
              <a:rPr lang="en-US" sz="2000" err="1">
                <a:solidFill>
                  <a:schemeClr val="bg1"/>
                </a:solidFill>
                <a:cs typeface="Calibri Light"/>
              </a:rPr>
              <a:t>korkeatasoinen</a:t>
            </a:r>
            <a:r>
              <a:rPr lang="en-US" sz="2000">
                <a:solidFill>
                  <a:schemeClr val="bg1"/>
                </a:solidFill>
                <a:cs typeface="Calibri Light"/>
              </a:rPr>
              <a:t> </a:t>
            </a:r>
            <a:r>
              <a:rPr lang="en-US" sz="2000" err="1">
                <a:solidFill>
                  <a:schemeClr val="bg1"/>
                </a:solidFill>
                <a:cs typeface="Calibri Light"/>
              </a:rPr>
              <a:t>myös</a:t>
            </a:r>
            <a:r>
              <a:rPr lang="en-US" sz="2000">
                <a:solidFill>
                  <a:schemeClr val="bg1"/>
                </a:solidFill>
                <a:cs typeface="Calibri Light"/>
              </a:rPr>
              <a:t>.</a:t>
            </a:r>
            <a:br>
              <a:rPr lang="en-US" sz="2000"/>
            </a:br>
            <a:r>
              <a:rPr lang="en-US" sz="2000" kern="1200" err="1">
                <a:solidFill>
                  <a:schemeClr val="bg1"/>
                </a:solidFill>
                <a:latin typeface="+mj-lt"/>
                <a:ea typeface="+mj-ea"/>
                <a:cs typeface="+mj-cs"/>
              </a:rPr>
              <a:t>Ruotsi</a:t>
            </a:r>
            <a:r>
              <a:rPr lang="en-US" sz="2000" kern="1200">
                <a:solidFill>
                  <a:schemeClr val="bg1"/>
                </a:solidFill>
                <a:latin typeface="+mj-lt"/>
                <a:ea typeface="+mj-ea"/>
                <a:cs typeface="+mj-cs"/>
              </a:rPr>
              <a:t> on </a:t>
            </a:r>
            <a:r>
              <a:rPr lang="en-US" sz="2000" kern="1200" err="1">
                <a:solidFill>
                  <a:schemeClr val="bg1"/>
                </a:solidFill>
                <a:latin typeface="+mj-lt"/>
                <a:ea typeface="+mj-ea"/>
                <a:cs typeface="+mj-cs"/>
              </a:rPr>
              <a:t>pohjoismaa</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norjan</a:t>
            </a:r>
            <a:r>
              <a:rPr lang="en-US" sz="2000" kern="1200">
                <a:solidFill>
                  <a:schemeClr val="bg1"/>
                </a:solidFill>
                <a:latin typeface="+mj-lt"/>
                <a:ea typeface="+mj-ea"/>
                <a:cs typeface="+mj-cs"/>
              </a:rPr>
              <a:t> ja </a:t>
            </a:r>
            <a:r>
              <a:rPr lang="en-US" sz="2000" kern="1200" err="1">
                <a:solidFill>
                  <a:schemeClr val="bg1"/>
                </a:solidFill>
                <a:latin typeface="+mj-lt"/>
                <a:ea typeface="+mj-ea"/>
                <a:cs typeface="+mj-cs"/>
              </a:rPr>
              <a:t>suomen</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välissä</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Ruotsin</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kymmenen</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miljoonan</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väestöstä</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lähes</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miljoona</a:t>
            </a:r>
            <a:r>
              <a:rPr lang="en-US" sz="2000" kern="1200">
                <a:solidFill>
                  <a:schemeClr val="bg1"/>
                </a:solidFill>
                <a:latin typeface="+mj-lt"/>
                <a:ea typeface="+mj-ea"/>
                <a:cs typeface="+mj-cs"/>
              </a:rPr>
              <a:t> on </a:t>
            </a:r>
            <a:r>
              <a:rPr lang="en-US" sz="2000" kern="1200" err="1">
                <a:solidFill>
                  <a:schemeClr val="bg1"/>
                </a:solidFill>
                <a:latin typeface="+mj-lt"/>
                <a:ea typeface="+mj-ea"/>
                <a:cs typeface="+mj-cs"/>
              </a:rPr>
              <a:t>ruotsinsuomalaisa</a:t>
            </a:r>
            <a:r>
              <a:rPr lang="en-US" sz="2000" kern="1200">
                <a:solidFill>
                  <a:schemeClr val="bg1"/>
                </a:solidFill>
                <a:latin typeface="+mj-lt"/>
                <a:ea typeface="+mj-ea"/>
                <a:cs typeface="+mj-cs"/>
              </a:rPr>
              <a:t>. Iso </a:t>
            </a:r>
            <a:r>
              <a:rPr lang="en-US" sz="2000" kern="1200" err="1">
                <a:solidFill>
                  <a:schemeClr val="bg1"/>
                </a:solidFill>
                <a:latin typeface="+mj-lt"/>
                <a:ea typeface="+mj-ea"/>
                <a:cs typeface="+mj-cs"/>
              </a:rPr>
              <a:t>osa</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ruotsinsuomalaisista</a:t>
            </a:r>
            <a:r>
              <a:rPr lang="en-US" sz="2000" kern="1200">
                <a:solidFill>
                  <a:schemeClr val="bg1"/>
                </a:solidFill>
                <a:latin typeface="+mj-lt"/>
                <a:ea typeface="+mj-ea"/>
                <a:cs typeface="+mj-cs"/>
              </a:rPr>
              <a:t> on </a:t>
            </a:r>
            <a:r>
              <a:rPr lang="en-US" sz="2000" kern="1200" err="1">
                <a:solidFill>
                  <a:schemeClr val="bg1"/>
                </a:solidFill>
                <a:latin typeface="+mj-lt"/>
                <a:ea typeface="+mj-ea"/>
                <a:cs typeface="+mj-cs"/>
              </a:rPr>
              <a:t>alun</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perin</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esim</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Sotaa</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pakoon</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muuttaneita</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suomalaisia</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joiden</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äidinkieli</a:t>
            </a:r>
            <a:r>
              <a:rPr lang="en-US" sz="2000" kern="1200">
                <a:solidFill>
                  <a:schemeClr val="bg1"/>
                </a:solidFill>
                <a:latin typeface="+mj-lt"/>
                <a:ea typeface="+mj-ea"/>
                <a:cs typeface="+mj-cs"/>
              </a:rPr>
              <a:t> on </a:t>
            </a:r>
            <a:r>
              <a:rPr lang="en-US" sz="2000" kern="1200" err="1">
                <a:solidFill>
                  <a:schemeClr val="bg1"/>
                </a:solidFill>
                <a:latin typeface="+mj-lt"/>
                <a:ea typeface="+mj-ea"/>
                <a:cs typeface="+mj-cs"/>
              </a:rPr>
              <a:t>siis</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suomi</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Ruotsissa</a:t>
            </a:r>
            <a:r>
              <a:rPr lang="en-US" sz="2000" kern="1200">
                <a:solidFill>
                  <a:schemeClr val="bg1"/>
                </a:solidFill>
                <a:latin typeface="+mj-lt"/>
                <a:ea typeface="+mj-ea"/>
                <a:cs typeface="+mj-cs"/>
              </a:rPr>
              <a:t> on </a:t>
            </a:r>
            <a:r>
              <a:rPr lang="en-US" sz="2000" kern="1200" err="1">
                <a:solidFill>
                  <a:schemeClr val="bg1"/>
                </a:solidFill>
                <a:latin typeface="+mj-lt"/>
                <a:ea typeface="+mj-ea"/>
                <a:cs typeface="+mj-cs"/>
              </a:rPr>
              <a:t>siis</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myös</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muutama</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ruotsinsuomalainen</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hoitokoti</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joissa</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suomalainen</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kulttuuri</a:t>
            </a:r>
            <a:r>
              <a:rPr lang="en-US" sz="2000" kern="1200">
                <a:solidFill>
                  <a:schemeClr val="bg1"/>
                </a:solidFill>
                <a:latin typeface="+mj-lt"/>
                <a:ea typeface="+mj-ea"/>
                <a:cs typeface="+mj-cs"/>
              </a:rPr>
              <a:t> on </a:t>
            </a:r>
            <a:r>
              <a:rPr lang="en-US" sz="2000" kern="1200" err="1">
                <a:solidFill>
                  <a:schemeClr val="bg1"/>
                </a:solidFill>
                <a:latin typeface="+mj-lt"/>
                <a:ea typeface="+mj-ea"/>
                <a:cs typeface="+mj-cs"/>
              </a:rPr>
              <a:t>tärkeä</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osa</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työtä</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Asukkaat</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arvostivat</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kovasti</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suomenkielen</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taitoa</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vaikka</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osa</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puhuikin</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sekaisin</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paljon</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molempia</a:t>
            </a:r>
            <a:r>
              <a:rPr lang="en-US" sz="2000" kern="1200">
                <a:solidFill>
                  <a:schemeClr val="bg1"/>
                </a:solidFill>
                <a:latin typeface="+mj-lt"/>
                <a:ea typeface="+mj-ea"/>
                <a:cs typeface="+mj-cs"/>
              </a:rPr>
              <a:t> </a:t>
            </a:r>
            <a:r>
              <a:rPr lang="en-US" sz="2000" kern="1200" err="1">
                <a:solidFill>
                  <a:schemeClr val="bg1"/>
                </a:solidFill>
                <a:latin typeface="+mj-lt"/>
                <a:ea typeface="+mj-ea"/>
                <a:cs typeface="+mj-cs"/>
              </a:rPr>
              <a:t>kieliä</a:t>
            </a:r>
            <a:r>
              <a:rPr lang="en-US" sz="2000" kern="1200">
                <a:solidFill>
                  <a:schemeClr val="bg1"/>
                </a:solidFill>
                <a:latin typeface="+mj-lt"/>
                <a:ea typeface="+mj-ea"/>
                <a:cs typeface="+mj-cs"/>
              </a:rPr>
              <a:t>. </a:t>
            </a:r>
            <a:br>
              <a:rPr lang="en-US" sz="1400" kern="1200"/>
            </a:br>
            <a:endParaRPr lang="en-US" sz="1400" kern="1200">
              <a:solidFill>
                <a:schemeClr val="bg1"/>
              </a:solidFill>
              <a:latin typeface="+mj-lt"/>
              <a:ea typeface="+mj-ea"/>
              <a:cs typeface="+mj-cs"/>
            </a:endParaRPr>
          </a:p>
        </p:txBody>
      </p:sp>
      <p:grpSp>
        <p:nvGrpSpPr>
          <p:cNvPr id="12" name="Group 11">
            <a:extLst>
              <a:ext uri="{FF2B5EF4-FFF2-40B4-BE49-F238E27FC236}">
                <a16:creationId xmlns:a16="http://schemas.microsoft.com/office/drawing/2014/main" id="{1F634C0A-A487-42AF-8DFD-4DAD62FE92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4087640" cy="6858000"/>
            <a:chOff x="1" y="0"/>
            <a:chExt cx="4087640" cy="6858000"/>
          </a:xfrm>
          <a:effectLst>
            <a:outerShdw blurRad="381000" dist="152400" algn="ctr" rotWithShape="0">
              <a:srgbClr val="000000">
                <a:alpha val="10000"/>
              </a:srgbClr>
            </a:outerShdw>
          </a:effectLst>
        </p:grpSpPr>
        <p:sp>
          <p:nvSpPr>
            <p:cNvPr id="13" name="Freeform: Shape 12">
              <a:extLst>
                <a:ext uri="{FF2B5EF4-FFF2-40B4-BE49-F238E27FC236}">
                  <a16:creationId xmlns:a16="http://schemas.microsoft.com/office/drawing/2014/main" id="{7412B137-E115-42F2-8CF9-67E40B5D2C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0779E94B-3A8C-4695-9DA1-2EDEFB170B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5" name="Kuva 4" descr="Kuva, joka sisältää kohteen piha-, maa-ajoneuvo, ajoneuvo, taivas&#10;&#10;Kuvaus luotu automaattisesti">
            <a:extLst>
              <a:ext uri="{FF2B5EF4-FFF2-40B4-BE49-F238E27FC236}">
                <a16:creationId xmlns:a16="http://schemas.microsoft.com/office/drawing/2014/main" id="{B863075B-E909-1D96-2C41-A4C618C995B0}"/>
              </a:ext>
            </a:extLst>
          </p:cNvPr>
          <p:cNvPicPr>
            <a:picLocks noChangeAspect="1"/>
          </p:cNvPicPr>
          <p:nvPr/>
        </p:nvPicPr>
        <p:blipFill rotWithShape="1">
          <a:blip r:embed="rId2"/>
          <a:srcRect t="1341"/>
          <a:stretch/>
        </p:blipFill>
        <p:spPr>
          <a:xfrm>
            <a:off x="20" y="10"/>
            <a:ext cx="3910064" cy="6857990"/>
          </a:xfrm>
          <a:custGeom>
            <a:avLst/>
            <a:gdLst/>
            <a:ahLst/>
            <a:cxnLst/>
            <a:rect l="l" t="t" r="r" b="b"/>
            <a:pathLst>
              <a:path w="3910084" h="6858000">
                <a:moveTo>
                  <a:pt x="0" y="0"/>
                </a:moveTo>
                <a:lnTo>
                  <a:pt x="2996382" y="0"/>
                </a:lnTo>
                <a:lnTo>
                  <a:pt x="3563333" y="1750276"/>
                </a:lnTo>
                <a:lnTo>
                  <a:pt x="3910084" y="6054385"/>
                </a:lnTo>
                <a:lnTo>
                  <a:pt x="3791309" y="6858000"/>
                </a:lnTo>
                <a:lnTo>
                  <a:pt x="0" y="6858000"/>
                </a:lnTo>
                <a:close/>
              </a:path>
            </a:pathLst>
          </a:custGeom>
        </p:spPr>
      </p:pic>
      <p:grpSp>
        <p:nvGrpSpPr>
          <p:cNvPr id="16" name="Group 15">
            <a:extLst>
              <a:ext uri="{FF2B5EF4-FFF2-40B4-BE49-F238E27FC236}">
                <a16:creationId xmlns:a16="http://schemas.microsoft.com/office/drawing/2014/main" id="{066EE5A2-0D35-4D6A-A5C7-1CA91F740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48589" y="0"/>
            <a:ext cx="1339053" cy="6858000"/>
            <a:chOff x="2661507" y="0"/>
            <a:chExt cx="1339053" cy="6858000"/>
          </a:xfrm>
        </p:grpSpPr>
        <p:sp>
          <p:nvSpPr>
            <p:cNvPr id="17" name="Freeform: Shape 16">
              <a:extLst>
                <a:ext uri="{FF2B5EF4-FFF2-40B4-BE49-F238E27FC236}">
                  <a16:creationId xmlns:a16="http://schemas.microsoft.com/office/drawing/2014/main" id="{4DFBB771-C61C-4F38-ABBB-98A2D8476D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A2432BD6-3DCC-4397-BD7F-3FE84F3210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0" name="Group 19">
            <a:extLst>
              <a:ext uri="{FF2B5EF4-FFF2-40B4-BE49-F238E27FC236}">
                <a16:creationId xmlns:a16="http://schemas.microsoft.com/office/drawing/2014/main" id="{56AA1647-0DA6-4A17-B3E1-95D61BD5471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8104360" y="0"/>
            <a:ext cx="4087640" cy="6858000"/>
            <a:chOff x="1" y="0"/>
            <a:chExt cx="4087640" cy="6858000"/>
          </a:xfrm>
          <a:effectLst>
            <a:outerShdw blurRad="381000" dist="152400" algn="ctr" rotWithShape="0">
              <a:srgbClr val="000000">
                <a:alpha val="10000"/>
              </a:srgbClr>
            </a:outerShdw>
          </a:effectLst>
        </p:grpSpPr>
        <p:sp>
          <p:nvSpPr>
            <p:cNvPr id="21" name="Freeform: Shape 20">
              <a:extLst>
                <a:ext uri="{FF2B5EF4-FFF2-40B4-BE49-F238E27FC236}">
                  <a16:creationId xmlns:a16="http://schemas.microsoft.com/office/drawing/2014/main" id="{1F1D8352-2F00-4057-8781-E455C455B9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3BE70D92-7E07-4A6F-BD82-729F71C268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4" name="Sisällön paikkamerkki 3" descr="Kuva, joka sisältää kohteen taivas, yö, piha-, torni&#10;&#10;Kuvaus luotu automaattisesti">
            <a:extLst>
              <a:ext uri="{FF2B5EF4-FFF2-40B4-BE49-F238E27FC236}">
                <a16:creationId xmlns:a16="http://schemas.microsoft.com/office/drawing/2014/main" id="{AFD3B1AC-2408-3B60-ED03-8F0BE3432B78}"/>
              </a:ext>
            </a:extLst>
          </p:cNvPr>
          <p:cNvPicPr>
            <a:picLocks noGrp="1" noChangeAspect="1"/>
          </p:cNvPicPr>
          <p:nvPr>
            <p:ph idx="1"/>
          </p:nvPr>
        </p:nvPicPr>
        <p:blipFill rotWithShape="1">
          <a:blip r:embed="rId4"/>
          <a:srcRect l="5709" r="17940" b="-1"/>
          <a:stretch/>
        </p:blipFill>
        <p:spPr>
          <a:xfrm>
            <a:off x="8281916" y="1"/>
            <a:ext cx="3910084" cy="6858000"/>
          </a:xfrm>
          <a:custGeom>
            <a:avLst/>
            <a:gdLst/>
            <a:ahLst/>
            <a:cxnLst/>
            <a:rect l="l" t="t" r="r" b="b"/>
            <a:pathLst>
              <a:path w="3910084" h="6858000">
                <a:moveTo>
                  <a:pt x="118775" y="0"/>
                </a:moveTo>
                <a:lnTo>
                  <a:pt x="3910084" y="0"/>
                </a:lnTo>
                <a:lnTo>
                  <a:pt x="3910084" y="6858000"/>
                </a:lnTo>
                <a:lnTo>
                  <a:pt x="913702" y="6858000"/>
                </a:lnTo>
                <a:lnTo>
                  <a:pt x="346751" y="5107724"/>
                </a:lnTo>
                <a:lnTo>
                  <a:pt x="0" y="803615"/>
                </a:lnTo>
                <a:close/>
              </a:path>
            </a:pathLst>
          </a:custGeom>
        </p:spPr>
      </p:pic>
      <p:grpSp>
        <p:nvGrpSpPr>
          <p:cNvPr id="24" name="Group 23">
            <a:extLst>
              <a:ext uri="{FF2B5EF4-FFF2-40B4-BE49-F238E27FC236}">
                <a16:creationId xmlns:a16="http://schemas.microsoft.com/office/drawing/2014/main" id="{08D20F07-CD49-4F17-BC00-9429DA80C50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8104359" y="-2"/>
            <a:ext cx="1339053" cy="6858000"/>
            <a:chOff x="2661507" y="0"/>
            <a:chExt cx="1339053" cy="6858000"/>
          </a:xfrm>
          <a:effectLst>
            <a:outerShdw blurRad="381000" dist="152400" dir="10800000" algn="r" rotWithShape="0">
              <a:prstClr val="black">
                <a:alpha val="10000"/>
              </a:prstClr>
            </a:outerShdw>
          </a:effectLst>
        </p:grpSpPr>
        <p:sp>
          <p:nvSpPr>
            <p:cNvPr id="25" name="Freeform: Shape 24">
              <a:extLst>
                <a:ext uri="{FF2B5EF4-FFF2-40B4-BE49-F238E27FC236}">
                  <a16:creationId xmlns:a16="http://schemas.microsoft.com/office/drawing/2014/main" id="{11F66703-4D0D-42DF-8150-991FE9F86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5">
              <a:extLst>
                <a:ext uri="{FF2B5EF4-FFF2-40B4-BE49-F238E27FC236}">
                  <a16:creationId xmlns:a16="http://schemas.microsoft.com/office/drawing/2014/main" id="{E96840F9-95E6-4C98-BFE4-21B5954236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3772243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6A15A88-001A-4EEF-8984-D87E64359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2FA7B52B-A502-14A4-CE90-CE743F0EFD8D}"/>
              </a:ext>
            </a:extLst>
          </p:cNvPr>
          <p:cNvSpPr>
            <a:spLocks noGrp="1"/>
          </p:cNvSpPr>
          <p:nvPr>
            <p:ph type="ctrTitle"/>
          </p:nvPr>
        </p:nvSpPr>
        <p:spPr>
          <a:xfrm>
            <a:off x="5232400" y="1367673"/>
            <a:ext cx="6124576" cy="573238"/>
          </a:xfrm>
        </p:spPr>
        <p:txBody>
          <a:bodyPr>
            <a:normAutofit fontScale="90000"/>
          </a:bodyPr>
          <a:lstStyle/>
          <a:p>
            <a:pPr algn="r"/>
            <a:r>
              <a:rPr lang="fi-FI" sz="6100">
                <a:solidFill>
                  <a:schemeClr val="bg1"/>
                </a:solidFill>
                <a:cs typeface="Calibri Light"/>
              </a:rPr>
              <a:t>Kv vaihto valmistautuminen</a:t>
            </a:r>
            <a:endParaRPr lang="fi-FI" sz="6100">
              <a:solidFill>
                <a:schemeClr val="bg1"/>
              </a:solidFill>
            </a:endParaRPr>
          </a:p>
        </p:txBody>
      </p:sp>
      <p:sp>
        <p:nvSpPr>
          <p:cNvPr id="5" name="Alaotsikko 4">
            <a:extLst>
              <a:ext uri="{FF2B5EF4-FFF2-40B4-BE49-F238E27FC236}">
                <a16:creationId xmlns:a16="http://schemas.microsoft.com/office/drawing/2014/main" id="{C351CAF5-AE3B-59B2-9F12-FB76C7579781}"/>
              </a:ext>
            </a:extLst>
          </p:cNvPr>
          <p:cNvSpPr>
            <a:spLocks noGrp="1"/>
          </p:cNvSpPr>
          <p:nvPr>
            <p:ph type="subTitle" idx="1"/>
          </p:nvPr>
        </p:nvSpPr>
        <p:spPr>
          <a:xfrm>
            <a:off x="4763754" y="2076520"/>
            <a:ext cx="7432712" cy="4720366"/>
          </a:xfrm>
        </p:spPr>
        <p:txBody>
          <a:bodyPr vert="horz" lIns="91440" tIns="45720" rIns="91440" bIns="45720" rtlCol="0" anchor="t">
            <a:normAutofit/>
          </a:bodyPr>
          <a:lstStyle/>
          <a:p>
            <a:pPr algn="l"/>
            <a:r>
              <a:rPr lang="fi-FI" sz="1800" err="1">
                <a:solidFill>
                  <a:schemeClr val="bg1"/>
                </a:solidFill>
                <a:cs typeface="Calibri"/>
              </a:rPr>
              <a:t>Kv</a:t>
            </a:r>
            <a:r>
              <a:rPr lang="fi-FI" sz="1800">
                <a:solidFill>
                  <a:schemeClr val="bg1"/>
                </a:solidFill>
                <a:cs typeface="Calibri"/>
              </a:rPr>
              <a:t> vaihtoa varten täytyi ensimmäiseksi tehdä hakemus </a:t>
            </a:r>
            <a:r>
              <a:rPr lang="fi-FI" sz="1800" err="1">
                <a:solidFill>
                  <a:schemeClr val="bg1"/>
                </a:solidFill>
                <a:cs typeface="Calibri"/>
              </a:rPr>
              <a:t>keudan</a:t>
            </a:r>
            <a:r>
              <a:rPr lang="fi-FI" sz="1800">
                <a:solidFill>
                  <a:schemeClr val="bg1"/>
                </a:solidFill>
                <a:cs typeface="Calibri"/>
              </a:rPr>
              <a:t> sivujen kautta ja käydä opettajan kanssa HOKS keskustelu, kun vastuu opettaja on hyväksynyt </a:t>
            </a:r>
            <a:r>
              <a:rPr lang="fi-FI" sz="1800" err="1">
                <a:solidFill>
                  <a:schemeClr val="bg1"/>
                </a:solidFill>
                <a:cs typeface="Calibri"/>
              </a:rPr>
              <a:t>kv</a:t>
            </a:r>
            <a:r>
              <a:rPr lang="fi-FI" sz="1800">
                <a:solidFill>
                  <a:schemeClr val="bg1"/>
                </a:solidFill>
                <a:cs typeface="Calibri"/>
              </a:rPr>
              <a:t> vaihdon opintojen olleen hyvällä mallilla ja vaihdon alkaessa on yli 18- vuotias, täytyi käydä koulun terveydenhoitajan </a:t>
            </a:r>
            <a:r>
              <a:rPr lang="fi-FI" sz="1800" err="1">
                <a:solidFill>
                  <a:schemeClr val="bg1"/>
                </a:solidFill>
                <a:cs typeface="Calibri"/>
              </a:rPr>
              <a:t>Vast</a:t>
            </a:r>
            <a:r>
              <a:rPr lang="fi-FI" sz="1900" err="1">
                <a:solidFill>
                  <a:schemeClr val="bg1"/>
                </a:solidFill>
                <a:cs typeface="Calibri"/>
              </a:rPr>
              <a:t>aaotolla</a:t>
            </a:r>
            <a:r>
              <a:rPr lang="fi-FI" sz="1900">
                <a:solidFill>
                  <a:schemeClr val="bg1"/>
                </a:solidFill>
                <a:cs typeface="Calibri"/>
              </a:rPr>
              <a:t> tarkistamassa terveyden tila ja tarvittavat rokotukset. Jaksonjärjestely aloitetaan vasta kuin valmennus on käyty, valmennuksessa kerrotaan kaikki oleellinen </a:t>
            </a:r>
            <a:r>
              <a:rPr lang="fi-FI" sz="1900" err="1">
                <a:solidFill>
                  <a:schemeClr val="bg1"/>
                </a:solidFill>
                <a:cs typeface="Calibri"/>
              </a:rPr>
              <a:t>kv</a:t>
            </a:r>
            <a:r>
              <a:rPr lang="fi-FI" sz="1900">
                <a:solidFill>
                  <a:schemeClr val="bg1"/>
                </a:solidFill>
                <a:cs typeface="Calibri"/>
              </a:rPr>
              <a:t> jaksoihin liittyen. Valmennukset järjestetään etänä </a:t>
            </a:r>
            <a:r>
              <a:rPr lang="fi-FI" sz="1900" err="1">
                <a:solidFill>
                  <a:schemeClr val="bg1"/>
                </a:solidFill>
                <a:cs typeface="Calibri"/>
              </a:rPr>
              <a:t>teamsin</a:t>
            </a:r>
            <a:r>
              <a:rPr lang="fi-FI" sz="1900">
                <a:solidFill>
                  <a:schemeClr val="bg1"/>
                </a:solidFill>
                <a:cs typeface="Calibri"/>
              </a:rPr>
              <a:t> kautta, ajat löytää </a:t>
            </a:r>
            <a:r>
              <a:rPr lang="fi-FI" sz="1900" err="1">
                <a:solidFill>
                  <a:schemeClr val="bg1"/>
                </a:solidFill>
                <a:cs typeface="Calibri"/>
              </a:rPr>
              <a:t>keudan</a:t>
            </a:r>
            <a:r>
              <a:rPr lang="fi-FI" sz="1900">
                <a:solidFill>
                  <a:schemeClr val="bg1"/>
                </a:solidFill>
                <a:cs typeface="Calibri"/>
              </a:rPr>
              <a:t> nettisivujen kautta. Valmennuksen käytyä täytyi tehdä CV ja motivaatiokirje englannin kieliseksi.  Näiden tehtyä ja lähetettyä </a:t>
            </a:r>
            <a:r>
              <a:rPr lang="fi-FI" sz="1900" err="1">
                <a:solidFill>
                  <a:schemeClr val="bg1"/>
                </a:solidFill>
                <a:cs typeface="Calibri"/>
              </a:rPr>
              <a:t>kv</a:t>
            </a:r>
            <a:r>
              <a:rPr lang="fi-FI" sz="1900">
                <a:solidFill>
                  <a:schemeClr val="bg1"/>
                </a:solidFill>
                <a:cs typeface="Calibri"/>
              </a:rPr>
              <a:t> </a:t>
            </a:r>
            <a:r>
              <a:rPr lang="fi-FI" sz="1900" err="1">
                <a:solidFill>
                  <a:schemeClr val="bg1"/>
                </a:solidFill>
                <a:cs typeface="Calibri"/>
              </a:rPr>
              <a:t>toimistroon</a:t>
            </a:r>
            <a:r>
              <a:rPr lang="fi-FI" sz="1900">
                <a:solidFill>
                  <a:schemeClr val="bg1"/>
                </a:solidFill>
                <a:cs typeface="Calibri"/>
              </a:rPr>
              <a:t> </a:t>
            </a:r>
            <a:r>
              <a:rPr lang="fi-FI" sz="1900" err="1">
                <a:solidFill>
                  <a:schemeClr val="bg1"/>
                </a:solidFill>
                <a:cs typeface="Calibri"/>
              </a:rPr>
              <a:t>etimme</a:t>
            </a:r>
            <a:r>
              <a:rPr lang="fi-FI" sz="1900">
                <a:solidFill>
                  <a:schemeClr val="bg1"/>
                </a:solidFill>
                <a:cs typeface="Calibri"/>
              </a:rPr>
              <a:t> sopivan vaihtokohteen, tehtiin sitoumus ja apurahahakemus. Sitoumuksen ja apurahahakemuksen tehtyä aloimme varamaan asuntoa ja matkaa. Vastuuopettajamme teki koulutussopimukset työpaikkaan. Sitten olikin jo vaihto seuraavana edessä. Vaihdon loputtua tehtiin itsearviointi ja arviointi, jonka ohjaaja täytti. Lopuksi vielä matkaraportti, jotta tiedetään miten on mennyt, kehittämistarpeita ja innostamaan muita lähtemään.</a:t>
            </a:r>
          </a:p>
          <a:p>
            <a:pPr algn="r"/>
            <a:endParaRPr lang="fi-FI" sz="1900">
              <a:solidFill>
                <a:schemeClr val="bg1"/>
              </a:solidFill>
              <a:cs typeface="Calibri"/>
            </a:endParaRPr>
          </a:p>
        </p:txBody>
      </p:sp>
      <p:pic>
        <p:nvPicPr>
          <p:cNvPr id="4" name="Sisällön paikkamerkki 3" descr="Kuva, joka sisältää kohteen Ihmisen kasvot, henkilö, poika, sisä-&#10;&#10;Kuvaus luotu automaattisesti">
            <a:extLst>
              <a:ext uri="{FF2B5EF4-FFF2-40B4-BE49-F238E27FC236}">
                <a16:creationId xmlns:a16="http://schemas.microsoft.com/office/drawing/2014/main" id="{F4C74FEC-38A0-17F6-83AD-01B87FE08327}"/>
              </a:ext>
            </a:extLst>
          </p:cNvPr>
          <p:cNvPicPr>
            <a:picLocks noGrp="1" noChangeAspect="1"/>
          </p:cNvPicPr>
          <p:nvPr>
            <p:ph idx="4294967295"/>
          </p:nvPr>
        </p:nvPicPr>
        <p:blipFill rotWithShape="1">
          <a:blip r:embed="rId2"/>
          <a:srcRect t="15362" r="1" b="1"/>
          <a:stretch/>
        </p:blipFill>
        <p:spPr>
          <a:xfrm>
            <a:off x="1" y="10"/>
            <a:ext cx="4551219" cy="6857990"/>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p:spPr>
      </p:pic>
      <p:grpSp>
        <p:nvGrpSpPr>
          <p:cNvPr id="12" name="Group 11">
            <a:extLst>
              <a:ext uri="{FF2B5EF4-FFF2-40B4-BE49-F238E27FC236}">
                <a16:creationId xmlns:a16="http://schemas.microsoft.com/office/drawing/2014/main" id="{A7900967-84CA-47B4-9F1C-E787BAC149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13" name="Freeform: Shape 12">
              <a:extLst>
                <a:ext uri="{FF2B5EF4-FFF2-40B4-BE49-F238E27FC236}">
                  <a16:creationId xmlns:a16="http://schemas.microsoft.com/office/drawing/2014/main" id="{CAB3C749-6482-440B-9386-94091006D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3C5C6B36-2238-4BBF-87F8-B1B3F5DD56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3090414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4">
            <a:extLst>
              <a:ext uri="{FF2B5EF4-FFF2-40B4-BE49-F238E27FC236}">
                <a16:creationId xmlns:a16="http://schemas.microsoft.com/office/drawing/2014/main" id="{55C01129-3453-464D-A870-ED71C6E89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Kuva 7" descr="Kuva, joka sisältää kohteen Ihmisen kasvot, henkilö, vaate, taivas&#10;&#10;Kuvaus luotu automaattisesti">
            <a:extLst>
              <a:ext uri="{FF2B5EF4-FFF2-40B4-BE49-F238E27FC236}">
                <a16:creationId xmlns:a16="http://schemas.microsoft.com/office/drawing/2014/main" id="{830BD87A-3B28-FD0A-D092-41107D15AC30}"/>
              </a:ext>
            </a:extLst>
          </p:cNvPr>
          <p:cNvPicPr>
            <a:picLocks noChangeAspect="1"/>
          </p:cNvPicPr>
          <p:nvPr/>
        </p:nvPicPr>
        <p:blipFill rotWithShape="1">
          <a:blip r:embed="rId2"/>
          <a:srcRect l="12027" r="12606" b="24287"/>
          <a:stretch/>
        </p:blipFill>
        <p:spPr>
          <a:xfrm>
            <a:off x="362774" y="1382074"/>
            <a:ext cx="3232538" cy="4153935"/>
          </a:xfrm>
          <a:prstGeom prst="rect">
            <a:avLst/>
          </a:prstGeom>
        </p:spPr>
      </p:pic>
      <p:sp>
        <p:nvSpPr>
          <p:cNvPr id="20" name="Rectangle 16">
            <a:extLst>
              <a:ext uri="{FF2B5EF4-FFF2-40B4-BE49-F238E27FC236}">
                <a16:creationId xmlns:a16="http://schemas.microsoft.com/office/drawing/2014/main" id="{9D2781A6-5C82-4764-B489-F9A599C0A7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11782" y="685800"/>
            <a:ext cx="4994335" cy="54864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FFB7E32C-8C21-9D9C-6447-B75AC8C7A5D8}"/>
              </a:ext>
            </a:extLst>
          </p:cNvPr>
          <p:cNvSpPr>
            <a:spLocks noGrp="1"/>
          </p:cNvSpPr>
          <p:nvPr>
            <p:ph type="title"/>
          </p:nvPr>
        </p:nvSpPr>
        <p:spPr>
          <a:xfrm>
            <a:off x="4086481" y="839131"/>
            <a:ext cx="4019107" cy="542943"/>
          </a:xfrm>
        </p:spPr>
        <p:txBody>
          <a:bodyPr anchor="b">
            <a:normAutofit/>
          </a:bodyPr>
          <a:lstStyle/>
          <a:p>
            <a:pPr algn="ctr"/>
            <a:r>
              <a:rPr lang="fi-FI" sz="2800">
                <a:solidFill>
                  <a:srgbClr val="595959"/>
                </a:solidFill>
                <a:cs typeface="Calibri Light"/>
              </a:rPr>
              <a:t>Matkustus</a:t>
            </a:r>
            <a:endParaRPr lang="fi-FI" sz="2800">
              <a:solidFill>
                <a:srgbClr val="595959"/>
              </a:solidFill>
            </a:endParaRPr>
          </a:p>
        </p:txBody>
      </p:sp>
      <p:sp>
        <p:nvSpPr>
          <p:cNvPr id="21" name="Content Placeholder 11">
            <a:extLst>
              <a:ext uri="{FF2B5EF4-FFF2-40B4-BE49-F238E27FC236}">
                <a16:creationId xmlns:a16="http://schemas.microsoft.com/office/drawing/2014/main" id="{B90EECE4-67CF-7BCF-2AC1-878EECC690A0}"/>
              </a:ext>
            </a:extLst>
          </p:cNvPr>
          <p:cNvSpPr>
            <a:spLocks noGrp="1"/>
          </p:cNvSpPr>
          <p:nvPr>
            <p:ph idx="1"/>
          </p:nvPr>
        </p:nvSpPr>
        <p:spPr>
          <a:xfrm>
            <a:off x="3759035" y="1387131"/>
            <a:ext cx="4699829" cy="4893827"/>
          </a:xfrm>
        </p:spPr>
        <p:txBody>
          <a:bodyPr vert="horz" lIns="91440" tIns="45720" rIns="91440" bIns="45720" rtlCol="0" anchor="t">
            <a:noAutofit/>
          </a:bodyPr>
          <a:lstStyle/>
          <a:p>
            <a:pPr marL="0" indent="0">
              <a:lnSpc>
                <a:spcPct val="100000"/>
              </a:lnSpc>
              <a:buNone/>
            </a:pPr>
            <a:r>
              <a:rPr lang="en-US" sz="1800" err="1">
                <a:solidFill>
                  <a:srgbClr val="595959"/>
                </a:solidFill>
                <a:cs typeface="Calibri"/>
              </a:rPr>
              <a:t>Kaislan</a:t>
            </a:r>
            <a:r>
              <a:rPr lang="en-US" sz="1800">
                <a:solidFill>
                  <a:srgbClr val="595959"/>
                </a:solidFill>
                <a:cs typeface="Calibri"/>
              </a:rPr>
              <a:t> </a:t>
            </a:r>
            <a:r>
              <a:rPr lang="en-US" sz="1800" err="1">
                <a:solidFill>
                  <a:srgbClr val="595959"/>
                </a:solidFill>
                <a:cs typeface="Calibri"/>
              </a:rPr>
              <a:t>isä</a:t>
            </a:r>
            <a:r>
              <a:rPr lang="en-US" sz="1800">
                <a:solidFill>
                  <a:srgbClr val="595959"/>
                </a:solidFill>
                <a:cs typeface="Calibri"/>
              </a:rPr>
              <a:t> </a:t>
            </a:r>
            <a:r>
              <a:rPr lang="en-US" sz="1800" err="1">
                <a:solidFill>
                  <a:srgbClr val="595959"/>
                </a:solidFill>
                <a:cs typeface="Calibri"/>
              </a:rPr>
              <a:t>lähti</a:t>
            </a:r>
            <a:r>
              <a:rPr lang="en-US" sz="1800">
                <a:solidFill>
                  <a:srgbClr val="595959"/>
                </a:solidFill>
                <a:cs typeface="Calibri"/>
              </a:rPr>
              <a:t> </a:t>
            </a:r>
            <a:r>
              <a:rPr lang="en-US" sz="1800" err="1">
                <a:solidFill>
                  <a:srgbClr val="595959"/>
                </a:solidFill>
                <a:cs typeface="Calibri"/>
              </a:rPr>
              <a:t>autolla</a:t>
            </a:r>
            <a:r>
              <a:rPr lang="en-US" sz="1800">
                <a:solidFill>
                  <a:srgbClr val="595959"/>
                </a:solidFill>
                <a:cs typeface="Calibri"/>
              </a:rPr>
              <a:t> </a:t>
            </a:r>
            <a:r>
              <a:rPr lang="en-US" sz="1800" err="1">
                <a:solidFill>
                  <a:srgbClr val="595959"/>
                </a:solidFill>
                <a:cs typeface="Calibri"/>
              </a:rPr>
              <a:t>saattamaan</a:t>
            </a:r>
            <a:r>
              <a:rPr lang="en-US" sz="1800">
                <a:solidFill>
                  <a:srgbClr val="595959"/>
                </a:solidFill>
                <a:cs typeface="Calibri"/>
              </a:rPr>
              <a:t> </a:t>
            </a:r>
            <a:r>
              <a:rPr lang="en-US" sz="1800" err="1">
                <a:solidFill>
                  <a:srgbClr val="595959"/>
                </a:solidFill>
                <a:cs typeface="Calibri"/>
              </a:rPr>
              <a:t>meitä</a:t>
            </a:r>
            <a:r>
              <a:rPr lang="en-US" sz="1800">
                <a:solidFill>
                  <a:srgbClr val="595959"/>
                </a:solidFill>
                <a:cs typeface="Calibri"/>
              </a:rPr>
              <a:t> </a:t>
            </a:r>
            <a:r>
              <a:rPr lang="en-US" sz="1800" err="1">
                <a:solidFill>
                  <a:srgbClr val="595959"/>
                </a:solidFill>
                <a:cs typeface="Calibri"/>
              </a:rPr>
              <a:t>kohti</a:t>
            </a:r>
            <a:r>
              <a:rPr lang="en-US" sz="1800">
                <a:solidFill>
                  <a:srgbClr val="595959"/>
                </a:solidFill>
                <a:cs typeface="Calibri"/>
              </a:rPr>
              <a:t> </a:t>
            </a:r>
            <a:r>
              <a:rPr lang="en-US" sz="1800" err="1">
                <a:solidFill>
                  <a:srgbClr val="595959"/>
                </a:solidFill>
                <a:cs typeface="Calibri"/>
              </a:rPr>
              <a:t>Ruotsia</a:t>
            </a:r>
            <a:r>
              <a:rPr lang="en-US" sz="1800">
                <a:solidFill>
                  <a:srgbClr val="595959"/>
                </a:solidFill>
                <a:cs typeface="Calibri"/>
              </a:rPr>
              <a:t>, </a:t>
            </a:r>
            <a:r>
              <a:rPr lang="en-US" sz="1800" err="1">
                <a:solidFill>
                  <a:srgbClr val="595959"/>
                </a:solidFill>
                <a:cs typeface="Calibri"/>
              </a:rPr>
              <a:t>jotta</a:t>
            </a:r>
            <a:r>
              <a:rPr lang="en-US" sz="1800">
                <a:solidFill>
                  <a:srgbClr val="595959"/>
                </a:solidFill>
                <a:cs typeface="Calibri"/>
              </a:rPr>
              <a:t> </a:t>
            </a:r>
            <a:r>
              <a:rPr lang="en-US" sz="1800" err="1">
                <a:solidFill>
                  <a:srgbClr val="595959"/>
                </a:solidFill>
                <a:cs typeface="Calibri"/>
              </a:rPr>
              <a:t>saimme</a:t>
            </a:r>
            <a:r>
              <a:rPr lang="en-US" sz="1800">
                <a:solidFill>
                  <a:srgbClr val="595959"/>
                </a:solidFill>
                <a:cs typeface="Calibri"/>
              </a:rPr>
              <a:t> </a:t>
            </a:r>
            <a:r>
              <a:rPr lang="en-US" sz="1800" err="1">
                <a:solidFill>
                  <a:srgbClr val="595959"/>
                </a:solidFill>
                <a:cs typeface="Calibri"/>
              </a:rPr>
              <a:t>pyörät</a:t>
            </a:r>
            <a:r>
              <a:rPr lang="en-US" sz="1800">
                <a:solidFill>
                  <a:srgbClr val="595959"/>
                </a:solidFill>
                <a:cs typeface="Calibri"/>
              </a:rPr>
              <a:t> ja </a:t>
            </a:r>
            <a:r>
              <a:rPr lang="en-US" sz="1800" err="1">
                <a:solidFill>
                  <a:srgbClr val="595959"/>
                </a:solidFill>
                <a:cs typeface="Calibri"/>
              </a:rPr>
              <a:t>kaikki</a:t>
            </a:r>
            <a:r>
              <a:rPr lang="en-US" sz="1800">
                <a:solidFill>
                  <a:srgbClr val="595959"/>
                </a:solidFill>
                <a:cs typeface="Calibri"/>
              </a:rPr>
              <a:t> </a:t>
            </a:r>
            <a:r>
              <a:rPr lang="en-US" sz="1800" err="1">
                <a:solidFill>
                  <a:srgbClr val="595959"/>
                </a:solidFill>
                <a:cs typeface="Calibri"/>
              </a:rPr>
              <a:t>painavat</a:t>
            </a:r>
            <a:r>
              <a:rPr lang="en-US" sz="1800">
                <a:solidFill>
                  <a:srgbClr val="595959"/>
                </a:solidFill>
                <a:cs typeface="Calibri"/>
              </a:rPr>
              <a:t> </a:t>
            </a:r>
            <a:r>
              <a:rPr lang="en-US" sz="1800" err="1">
                <a:solidFill>
                  <a:srgbClr val="595959"/>
                </a:solidFill>
                <a:cs typeface="Calibri"/>
              </a:rPr>
              <a:t>tavarat</a:t>
            </a:r>
            <a:r>
              <a:rPr lang="en-US" sz="1800">
                <a:solidFill>
                  <a:srgbClr val="595959"/>
                </a:solidFill>
                <a:cs typeface="Calibri"/>
              </a:rPr>
              <a:t> </a:t>
            </a:r>
            <a:r>
              <a:rPr lang="en-US" sz="1800" err="1">
                <a:solidFill>
                  <a:srgbClr val="595959"/>
                </a:solidFill>
                <a:cs typeface="Calibri"/>
              </a:rPr>
              <a:t>mukaan</a:t>
            </a:r>
            <a:r>
              <a:rPr lang="en-US" sz="1800">
                <a:solidFill>
                  <a:srgbClr val="595959"/>
                </a:solidFill>
                <a:cs typeface="Calibri"/>
              </a:rPr>
              <a:t>. </a:t>
            </a:r>
            <a:r>
              <a:rPr lang="en-US" sz="1800" err="1">
                <a:solidFill>
                  <a:srgbClr val="595959"/>
                </a:solidFill>
                <a:cs typeface="Calibri"/>
              </a:rPr>
              <a:t>Lähdimme</a:t>
            </a:r>
            <a:r>
              <a:rPr lang="en-US" sz="1800">
                <a:solidFill>
                  <a:srgbClr val="595959"/>
                </a:solidFill>
                <a:cs typeface="Calibri"/>
              </a:rPr>
              <a:t> 19.10.2023 </a:t>
            </a:r>
            <a:r>
              <a:rPr lang="en-US" sz="1800" err="1">
                <a:solidFill>
                  <a:srgbClr val="595959"/>
                </a:solidFill>
                <a:cs typeface="Calibri"/>
              </a:rPr>
              <a:t>Nurmijärveltä</a:t>
            </a:r>
            <a:r>
              <a:rPr lang="en-US" sz="1800">
                <a:solidFill>
                  <a:srgbClr val="595959"/>
                </a:solidFill>
                <a:cs typeface="Calibri"/>
              </a:rPr>
              <a:t> </a:t>
            </a:r>
            <a:r>
              <a:rPr lang="en-US" sz="1800" err="1">
                <a:solidFill>
                  <a:srgbClr val="595959"/>
                </a:solidFill>
                <a:cs typeface="Calibri"/>
              </a:rPr>
              <a:t>kohti</a:t>
            </a:r>
            <a:r>
              <a:rPr lang="en-US" sz="1800">
                <a:solidFill>
                  <a:srgbClr val="595959"/>
                </a:solidFill>
                <a:cs typeface="Calibri"/>
              </a:rPr>
              <a:t> </a:t>
            </a:r>
            <a:r>
              <a:rPr lang="en-US" sz="1800" err="1">
                <a:solidFill>
                  <a:srgbClr val="595959"/>
                </a:solidFill>
                <a:cs typeface="Calibri"/>
              </a:rPr>
              <a:t>Turkua</a:t>
            </a:r>
            <a:r>
              <a:rPr lang="en-US" sz="1800">
                <a:solidFill>
                  <a:srgbClr val="595959"/>
                </a:solidFill>
                <a:cs typeface="Calibri"/>
              </a:rPr>
              <a:t>, </a:t>
            </a:r>
            <a:r>
              <a:rPr lang="en-US" sz="1800" err="1">
                <a:solidFill>
                  <a:srgbClr val="595959"/>
                </a:solidFill>
                <a:cs typeface="Calibri"/>
              </a:rPr>
              <a:t>josta</a:t>
            </a:r>
            <a:r>
              <a:rPr lang="en-US" sz="1800">
                <a:solidFill>
                  <a:srgbClr val="595959"/>
                </a:solidFill>
                <a:cs typeface="Calibri"/>
              </a:rPr>
              <a:t> </a:t>
            </a:r>
            <a:r>
              <a:rPr lang="en-US" sz="1800" err="1">
                <a:solidFill>
                  <a:srgbClr val="595959"/>
                </a:solidFill>
                <a:cs typeface="Calibri"/>
              </a:rPr>
              <a:t>laivamme</a:t>
            </a:r>
            <a:r>
              <a:rPr lang="en-US" sz="1800">
                <a:solidFill>
                  <a:srgbClr val="595959"/>
                </a:solidFill>
                <a:cs typeface="Calibri"/>
              </a:rPr>
              <a:t> </a:t>
            </a:r>
            <a:r>
              <a:rPr lang="en-US" sz="1800" err="1">
                <a:solidFill>
                  <a:srgbClr val="595959"/>
                </a:solidFill>
                <a:cs typeface="Calibri"/>
              </a:rPr>
              <a:t>lähti</a:t>
            </a:r>
            <a:r>
              <a:rPr lang="en-US" sz="1800">
                <a:solidFill>
                  <a:srgbClr val="595959"/>
                </a:solidFill>
                <a:cs typeface="Calibri"/>
              </a:rPr>
              <a:t> </a:t>
            </a:r>
            <a:r>
              <a:rPr lang="en-US" sz="1800" err="1">
                <a:solidFill>
                  <a:srgbClr val="595959"/>
                </a:solidFill>
                <a:cs typeface="Calibri"/>
              </a:rPr>
              <a:t>illalla</a:t>
            </a:r>
            <a:r>
              <a:rPr lang="en-US" sz="1800">
                <a:solidFill>
                  <a:srgbClr val="595959"/>
                </a:solidFill>
                <a:cs typeface="Calibri"/>
              </a:rPr>
              <a:t>. </a:t>
            </a:r>
            <a:r>
              <a:rPr lang="en-US" sz="1800" err="1">
                <a:solidFill>
                  <a:srgbClr val="595959"/>
                </a:solidFill>
                <a:cs typeface="Calibri"/>
              </a:rPr>
              <a:t>Laiva</a:t>
            </a:r>
            <a:r>
              <a:rPr lang="en-US" sz="1800">
                <a:solidFill>
                  <a:srgbClr val="595959"/>
                </a:solidFill>
                <a:cs typeface="Calibri"/>
              </a:rPr>
              <a:t> </a:t>
            </a:r>
            <a:r>
              <a:rPr lang="en-US" sz="1800" err="1">
                <a:solidFill>
                  <a:srgbClr val="595959"/>
                </a:solidFill>
                <a:cs typeface="Calibri"/>
              </a:rPr>
              <a:t>saapui</a:t>
            </a:r>
            <a:r>
              <a:rPr lang="en-US" sz="1800">
                <a:solidFill>
                  <a:srgbClr val="595959"/>
                </a:solidFill>
                <a:cs typeface="Calibri"/>
              </a:rPr>
              <a:t>  </a:t>
            </a:r>
            <a:r>
              <a:rPr lang="en-US" sz="1800" err="1">
                <a:solidFill>
                  <a:srgbClr val="595959"/>
                </a:solidFill>
                <a:cs typeface="Calibri"/>
              </a:rPr>
              <a:t>Tukholmaan</a:t>
            </a:r>
            <a:r>
              <a:rPr lang="en-US" sz="1800">
                <a:solidFill>
                  <a:srgbClr val="595959"/>
                </a:solidFill>
                <a:cs typeface="Calibri"/>
              </a:rPr>
              <a:t> </a:t>
            </a:r>
            <a:r>
              <a:rPr lang="en-US" sz="1800" err="1">
                <a:solidFill>
                  <a:srgbClr val="595959"/>
                </a:solidFill>
                <a:cs typeface="Calibri"/>
              </a:rPr>
              <a:t>seuraavana</a:t>
            </a:r>
            <a:r>
              <a:rPr lang="en-US" sz="1800">
                <a:solidFill>
                  <a:srgbClr val="595959"/>
                </a:solidFill>
                <a:cs typeface="Calibri"/>
              </a:rPr>
              <a:t> </a:t>
            </a:r>
            <a:r>
              <a:rPr lang="en-US" sz="1800" err="1">
                <a:solidFill>
                  <a:srgbClr val="595959"/>
                </a:solidFill>
                <a:cs typeface="Calibri"/>
              </a:rPr>
              <a:t>päivänä</a:t>
            </a:r>
            <a:r>
              <a:rPr lang="en-US" sz="1800">
                <a:solidFill>
                  <a:srgbClr val="595959"/>
                </a:solidFill>
                <a:cs typeface="Calibri"/>
              </a:rPr>
              <a:t> </a:t>
            </a:r>
            <a:r>
              <a:rPr lang="en-US" sz="1800" err="1">
                <a:solidFill>
                  <a:srgbClr val="595959"/>
                </a:solidFill>
                <a:cs typeface="Calibri"/>
              </a:rPr>
              <a:t>aamu</a:t>
            </a:r>
            <a:r>
              <a:rPr lang="en-US" sz="1800">
                <a:solidFill>
                  <a:srgbClr val="595959"/>
                </a:solidFill>
                <a:cs typeface="Calibri"/>
              </a:rPr>
              <a:t> 6. </a:t>
            </a:r>
            <a:r>
              <a:rPr lang="en-US" sz="1800" err="1">
                <a:solidFill>
                  <a:srgbClr val="595959"/>
                </a:solidFill>
                <a:cs typeface="Calibri"/>
              </a:rPr>
              <a:t>Ajoimme</a:t>
            </a:r>
            <a:r>
              <a:rPr lang="en-US" sz="1800">
                <a:solidFill>
                  <a:srgbClr val="595959"/>
                </a:solidFill>
                <a:cs typeface="Calibri"/>
              </a:rPr>
              <a:t> </a:t>
            </a:r>
            <a:r>
              <a:rPr lang="en-US" sz="1800" err="1">
                <a:solidFill>
                  <a:srgbClr val="595959"/>
                </a:solidFill>
                <a:cs typeface="Calibri"/>
              </a:rPr>
              <a:t>kaislan</a:t>
            </a:r>
            <a:r>
              <a:rPr lang="en-US" sz="1800">
                <a:solidFill>
                  <a:srgbClr val="595959"/>
                </a:solidFill>
                <a:cs typeface="Calibri"/>
              </a:rPr>
              <a:t> </a:t>
            </a:r>
            <a:r>
              <a:rPr lang="en-US" sz="1800" err="1">
                <a:solidFill>
                  <a:srgbClr val="595959"/>
                </a:solidFill>
                <a:cs typeface="Calibri"/>
              </a:rPr>
              <a:t>serkulle</a:t>
            </a:r>
            <a:r>
              <a:rPr lang="en-US" sz="1800">
                <a:solidFill>
                  <a:srgbClr val="595959"/>
                </a:solidFill>
                <a:cs typeface="Calibri"/>
              </a:rPr>
              <a:t> , </a:t>
            </a:r>
            <a:r>
              <a:rPr lang="en-US" sz="1800" err="1">
                <a:solidFill>
                  <a:srgbClr val="595959"/>
                </a:solidFill>
                <a:cs typeface="Calibri"/>
              </a:rPr>
              <a:t>sillä</a:t>
            </a:r>
            <a:r>
              <a:rPr lang="en-US" sz="1800">
                <a:solidFill>
                  <a:srgbClr val="595959"/>
                </a:solidFill>
                <a:cs typeface="Calibri"/>
              </a:rPr>
              <a:t> </a:t>
            </a:r>
            <a:r>
              <a:rPr lang="en-US" sz="1800" err="1">
                <a:solidFill>
                  <a:srgbClr val="595959"/>
                </a:solidFill>
                <a:cs typeface="Calibri"/>
              </a:rPr>
              <a:t>saimme</a:t>
            </a:r>
            <a:r>
              <a:rPr lang="en-US" sz="1800">
                <a:solidFill>
                  <a:srgbClr val="595959"/>
                </a:solidFill>
                <a:cs typeface="Calibri"/>
              </a:rPr>
              <a:t> </a:t>
            </a:r>
            <a:r>
              <a:rPr lang="en-US" sz="1800" err="1">
                <a:solidFill>
                  <a:srgbClr val="595959"/>
                </a:solidFill>
                <a:cs typeface="Calibri"/>
              </a:rPr>
              <a:t>majoituksen</a:t>
            </a:r>
            <a:r>
              <a:rPr lang="en-US" sz="1800">
                <a:solidFill>
                  <a:srgbClr val="595959"/>
                </a:solidFill>
                <a:cs typeface="Calibri"/>
              </a:rPr>
              <a:t> </a:t>
            </a:r>
            <a:r>
              <a:rPr lang="en-US" sz="1800" err="1">
                <a:solidFill>
                  <a:srgbClr val="595959"/>
                </a:solidFill>
                <a:cs typeface="Calibri"/>
              </a:rPr>
              <a:t>vasta</a:t>
            </a:r>
            <a:r>
              <a:rPr lang="en-US" sz="1800">
                <a:solidFill>
                  <a:srgbClr val="595959"/>
                </a:solidFill>
                <a:cs typeface="Calibri"/>
              </a:rPr>
              <a:t> </a:t>
            </a:r>
            <a:r>
              <a:rPr lang="en-US" sz="1800" err="1">
                <a:solidFill>
                  <a:srgbClr val="595959"/>
                </a:solidFill>
                <a:cs typeface="Calibri"/>
              </a:rPr>
              <a:t>klo</a:t>
            </a:r>
            <a:r>
              <a:rPr lang="en-US" sz="1800">
                <a:solidFill>
                  <a:srgbClr val="595959"/>
                </a:solidFill>
                <a:cs typeface="Calibri"/>
              </a:rPr>
              <a:t> 15. </a:t>
            </a:r>
            <a:r>
              <a:rPr lang="en-US" sz="1800" err="1">
                <a:solidFill>
                  <a:srgbClr val="595959"/>
                </a:solidFill>
                <a:cs typeface="Calibri"/>
              </a:rPr>
              <a:t>Majoitusta</a:t>
            </a:r>
            <a:r>
              <a:rPr lang="en-US" sz="1800">
                <a:solidFill>
                  <a:srgbClr val="595959"/>
                </a:solidFill>
                <a:cs typeface="Calibri"/>
              </a:rPr>
              <a:t> </a:t>
            </a:r>
            <a:r>
              <a:rPr lang="en-US" sz="1800" err="1">
                <a:solidFill>
                  <a:srgbClr val="595959"/>
                </a:solidFill>
                <a:cs typeface="Calibri"/>
              </a:rPr>
              <a:t>ootellessa</a:t>
            </a:r>
            <a:r>
              <a:rPr lang="en-US" sz="1800">
                <a:solidFill>
                  <a:srgbClr val="595959"/>
                </a:solidFill>
                <a:cs typeface="Calibri"/>
              </a:rPr>
              <a:t> </a:t>
            </a:r>
            <a:r>
              <a:rPr lang="en-US" sz="1800" err="1">
                <a:solidFill>
                  <a:srgbClr val="595959"/>
                </a:solidFill>
                <a:cs typeface="Calibri"/>
              </a:rPr>
              <a:t>nukuttiin</a:t>
            </a:r>
            <a:r>
              <a:rPr lang="en-US" sz="1800">
                <a:solidFill>
                  <a:srgbClr val="595959"/>
                </a:solidFill>
                <a:cs typeface="Calibri"/>
              </a:rPr>
              <a:t>, </a:t>
            </a:r>
            <a:r>
              <a:rPr lang="en-US" sz="1800" err="1">
                <a:solidFill>
                  <a:srgbClr val="595959"/>
                </a:solidFill>
                <a:cs typeface="Calibri"/>
              </a:rPr>
              <a:t>syötiin</a:t>
            </a:r>
            <a:r>
              <a:rPr lang="en-US" sz="1800">
                <a:solidFill>
                  <a:srgbClr val="595959"/>
                </a:solidFill>
                <a:cs typeface="Calibri"/>
              </a:rPr>
              <a:t> ja </a:t>
            </a:r>
            <a:r>
              <a:rPr lang="en-US" sz="1800" err="1">
                <a:solidFill>
                  <a:srgbClr val="595959"/>
                </a:solidFill>
                <a:cs typeface="Calibri"/>
              </a:rPr>
              <a:t>pelailtiin</a:t>
            </a:r>
            <a:r>
              <a:rPr lang="en-US" sz="1800">
                <a:solidFill>
                  <a:srgbClr val="595959"/>
                </a:solidFill>
                <a:cs typeface="Calibri"/>
              </a:rPr>
              <a:t>.  </a:t>
            </a:r>
            <a:r>
              <a:rPr lang="en-US" sz="1800" err="1">
                <a:solidFill>
                  <a:srgbClr val="595959"/>
                </a:solidFill>
                <a:cs typeface="Calibri"/>
              </a:rPr>
              <a:t>Takaisin</a:t>
            </a:r>
            <a:r>
              <a:rPr lang="en-US" sz="1800">
                <a:solidFill>
                  <a:srgbClr val="595959"/>
                </a:solidFill>
                <a:cs typeface="Calibri"/>
              </a:rPr>
              <a:t> </a:t>
            </a:r>
            <a:r>
              <a:rPr lang="en-US" sz="1800" err="1">
                <a:solidFill>
                  <a:srgbClr val="595959"/>
                </a:solidFill>
                <a:cs typeface="Calibri"/>
              </a:rPr>
              <a:t>tulo</a:t>
            </a:r>
            <a:r>
              <a:rPr lang="en-US" sz="1800">
                <a:solidFill>
                  <a:srgbClr val="595959"/>
                </a:solidFill>
                <a:cs typeface="Calibri"/>
              </a:rPr>
              <a:t> </a:t>
            </a:r>
            <a:r>
              <a:rPr lang="en-US" sz="1800" err="1">
                <a:solidFill>
                  <a:srgbClr val="595959"/>
                </a:solidFill>
                <a:cs typeface="Calibri"/>
              </a:rPr>
              <a:t>matkalla</a:t>
            </a:r>
            <a:r>
              <a:rPr lang="en-US" sz="1800">
                <a:solidFill>
                  <a:srgbClr val="595959"/>
                </a:solidFill>
                <a:cs typeface="Calibri"/>
              </a:rPr>
              <a:t> </a:t>
            </a:r>
            <a:r>
              <a:rPr lang="en-US" sz="1800" err="1">
                <a:solidFill>
                  <a:srgbClr val="595959"/>
                </a:solidFill>
                <a:cs typeface="Calibri"/>
              </a:rPr>
              <a:t>kohti</a:t>
            </a:r>
            <a:r>
              <a:rPr lang="en-US" sz="1800">
                <a:solidFill>
                  <a:srgbClr val="595959"/>
                </a:solidFill>
                <a:cs typeface="Calibri"/>
              </a:rPr>
              <a:t> </a:t>
            </a:r>
            <a:r>
              <a:rPr lang="en-US" sz="1800" err="1">
                <a:solidFill>
                  <a:srgbClr val="595959"/>
                </a:solidFill>
                <a:cs typeface="Calibri"/>
              </a:rPr>
              <a:t>suomea</a:t>
            </a:r>
            <a:r>
              <a:rPr lang="en-US" sz="1800">
                <a:solidFill>
                  <a:srgbClr val="595959"/>
                </a:solidFill>
                <a:cs typeface="Calibri"/>
              </a:rPr>
              <a:t> </a:t>
            </a:r>
            <a:r>
              <a:rPr lang="en-US" sz="1800" err="1">
                <a:solidFill>
                  <a:srgbClr val="595959"/>
                </a:solidFill>
                <a:cs typeface="Calibri"/>
              </a:rPr>
              <a:t>kaislan</a:t>
            </a:r>
            <a:r>
              <a:rPr lang="en-US" sz="1800">
                <a:solidFill>
                  <a:srgbClr val="595959"/>
                </a:solidFill>
                <a:cs typeface="Calibri"/>
              </a:rPr>
              <a:t> </a:t>
            </a:r>
            <a:r>
              <a:rPr lang="en-US" sz="1800" err="1">
                <a:solidFill>
                  <a:srgbClr val="595959"/>
                </a:solidFill>
                <a:cs typeface="Calibri"/>
              </a:rPr>
              <a:t>isä</a:t>
            </a:r>
            <a:r>
              <a:rPr lang="en-US" sz="1800">
                <a:solidFill>
                  <a:srgbClr val="595959"/>
                </a:solidFill>
                <a:cs typeface="Calibri"/>
              </a:rPr>
              <a:t> </a:t>
            </a:r>
            <a:r>
              <a:rPr lang="en-US" sz="1800" err="1">
                <a:solidFill>
                  <a:srgbClr val="595959"/>
                </a:solidFill>
                <a:cs typeface="Calibri"/>
              </a:rPr>
              <a:t>tuli</a:t>
            </a:r>
            <a:r>
              <a:rPr lang="en-US" sz="1800">
                <a:solidFill>
                  <a:srgbClr val="595959"/>
                </a:solidFill>
                <a:cs typeface="Calibri"/>
              </a:rPr>
              <a:t> </a:t>
            </a:r>
            <a:r>
              <a:rPr lang="en-US" sz="1800" err="1">
                <a:solidFill>
                  <a:srgbClr val="595959"/>
                </a:solidFill>
                <a:cs typeface="Calibri"/>
              </a:rPr>
              <a:t>meitä</a:t>
            </a:r>
            <a:r>
              <a:rPr lang="en-US" sz="1800">
                <a:solidFill>
                  <a:srgbClr val="595959"/>
                </a:solidFill>
                <a:cs typeface="Calibri"/>
              </a:rPr>
              <a:t> </a:t>
            </a:r>
            <a:r>
              <a:rPr lang="en-US" sz="1800" err="1">
                <a:solidFill>
                  <a:srgbClr val="595959"/>
                </a:solidFill>
                <a:cs typeface="Calibri"/>
              </a:rPr>
              <a:t>vastaan</a:t>
            </a:r>
            <a:r>
              <a:rPr lang="en-US" sz="1800">
                <a:solidFill>
                  <a:srgbClr val="595959"/>
                </a:solidFill>
                <a:cs typeface="Calibri"/>
              </a:rPr>
              <a:t> </a:t>
            </a:r>
            <a:r>
              <a:rPr lang="en-US" sz="1800" err="1">
                <a:solidFill>
                  <a:srgbClr val="595959"/>
                </a:solidFill>
                <a:cs typeface="Calibri"/>
              </a:rPr>
              <a:t>majoitukselle</a:t>
            </a:r>
            <a:r>
              <a:rPr lang="en-US" sz="1800">
                <a:solidFill>
                  <a:srgbClr val="595959"/>
                </a:solidFill>
                <a:cs typeface="Calibri"/>
              </a:rPr>
              <a:t>, </a:t>
            </a:r>
            <a:r>
              <a:rPr lang="en-US" sz="1800" err="1">
                <a:solidFill>
                  <a:srgbClr val="595959"/>
                </a:solidFill>
                <a:cs typeface="Calibri"/>
              </a:rPr>
              <a:t>luovutimme</a:t>
            </a:r>
            <a:r>
              <a:rPr lang="en-US" sz="1800">
                <a:solidFill>
                  <a:srgbClr val="595959"/>
                </a:solidFill>
                <a:cs typeface="Calibri"/>
              </a:rPr>
              <a:t> </a:t>
            </a:r>
            <a:r>
              <a:rPr lang="en-US" sz="1800" err="1">
                <a:solidFill>
                  <a:srgbClr val="595959"/>
                </a:solidFill>
                <a:cs typeface="Calibri"/>
              </a:rPr>
              <a:t>sen</a:t>
            </a:r>
            <a:r>
              <a:rPr lang="en-US" sz="1800">
                <a:solidFill>
                  <a:srgbClr val="595959"/>
                </a:solidFill>
                <a:cs typeface="Calibri"/>
              </a:rPr>
              <a:t> 18.11.2023 </a:t>
            </a:r>
            <a:r>
              <a:rPr lang="en-US" sz="1800" err="1">
                <a:solidFill>
                  <a:srgbClr val="595959"/>
                </a:solidFill>
                <a:cs typeface="Calibri"/>
              </a:rPr>
              <a:t>klo</a:t>
            </a:r>
            <a:r>
              <a:rPr lang="en-US" sz="1800">
                <a:solidFill>
                  <a:srgbClr val="595959"/>
                </a:solidFill>
                <a:cs typeface="Calibri"/>
              </a:rPr>
              <a:t> 10. Päivä </a:t>
            </a:r>
            <a:r>
              <a:rPr lang="en-US" sz="1800" err="1">
                <a:solidFill>
                  <a:srgbClr val="595959"/>
                </a:solidFill>
                <a:cs typeface="Calibri"/>
              </a:rPr>
              <a:t>hengailtiin</a:t>
            </a:r>
            <a:r>
              <a:rPr lang="en-US" sz="1800">
                <a:solidFill>
                  <a:srgbClr val="595959"/>
                </a:solidFill>
                <a:cs typeface="Calibri"/>
              </a:rPr>
              <a:t> </a:t>
            </a:r>
            <a:r>
              <a:rPr lang="en-US" sz="1800" err="1">
                <a:solidFill>
                  <a:srgbClr val="595959"/>
                </a:solidFill>
                <a:cs typeface="Calibri"/>
              </a:rPr>
              <a:t>ostoskeskuksessa</a:t>
            </a:r>
            <a:r>
              <a:rPr lang="en-US" sz="1800">
                <a:solidFill>
                  <a:srgbClr val="595959"/>
                </a:solidFill>
                <a:cs typeface="Calibri"/>
              </a:rPr>
              <a:t> </a:t>
            </a:r>
            <a:r>
              <a:rPr lang="en-US" sz="1800" err="1">
                <a:solidFill>
                  <a:srgbClr val="595959"/>
                </a:solidFill>
                <a:cs typeface="Calibri"/>
              </a:rPr>
              <a:t>shoppaillessa</a:t>
            </a:r>
            <a:r>
              <a:rPr lang="en-US" sz="1800">
                <a:solidFill>
                  <a:srgbClr val="595959"/>
                </a:solidFill>
                <a:cs typeface="Calibri"/>
              </a:rPr>
              <a:t> ja </a:t>
            </a:r>
            <a:r>
              <a:rPr lang="en-US" sz="1800" err="1">
                <a:solidFill>
                  <a:srgbClr val="595959"/>
                </a:solidFill>
                <a:cs typeface="Calibri"/>
              </a:rPr>
              <a:t>syödessä</a:t>
            </a:r>
            <a:r>
              <a:rPr lang="en-US" sz="1800">
                <a:solidFill>
                  <a:srgbClr val="595959"/>
                </a:solidFill>
                <a:cs typeface="Calibri"/>
              </a:rPr>
              <a:t>. </a:t>
            </a:r>
            <a:r>
              <a:rPr lang="en-US" sz="1800" err="1">
                <a:solidFill>
                  <a:srgbClr val="595959"/>
                </a:solidFill>
                <a:cs typeface="Calibri"/>
              </a:rPr>
              <a:t>Laivamme</a:t>
            </a:r>
            <a:r>
              <a:rPr lang="en-US" sz="1800">
                <a:solidFill>
                  <a:srgbClr val="595959"/>
                </a:solidFill>
                <a:cs typeface="Calibri"/>
              </a:rPr>
              <a:t> </a:t>
            </a:r>
            <a:r>
              <a:rPr lang="en-US" sz="1800" err="1">
                <a:solidFill>
                  <a:srgbClr val="595959"/>
                </a:solidFill>
                <a:cs typeface="Calibri"/>
              </a:rPr>
              <a:t>lähti</a:t>
            </a:r>
            <a:r>
              <a:rPr lang="en-US" sz="1800">
                <a:solidFill>
                  <a:srgbClr val="595959"/>
                </a:solidFill>
                <a:cs typeface="Calibri"/>
              </a:rPr>
              <a:t> </a:t>
            </a:r>
            <a:r>
              <a:rPr lang="en-US" sz="1800" err="1">
                <a:solidFill>
                  <a:srgbClr val="595959"/>
                </a:solidFill>
                <a:cs typeface="Calibri"/>
              </a:rPr>
              <a:t>illalla</a:t>
            </a:r>
            <a:r>
              <a:rPr lang="en-US" sz="1800">
                <a:solidFill>
                  <a:srgbClr val="595959"/>
                </a:solidFill>
                <a:cs typeface="Calibri"/>
              </a:rPr>
              <a:t> </a:t>
            </a:r>
            <a:r>
              <a:rPr lang="en-US" sz="1800" err="1">
                <a:solidFill>
                  <a:srgbClr val="595959"/>
                </a:solidFill>
                <a:cs typeface="Calibri"/>
              </a:rPr>
              <a:t>klo</a:t>
            </a:r>
            <a:r>
              <a:rPr lang="en-US" sz="1800">
                <a:solidFill>
                  <a:srgbClr val="595959"/>
                </a:solidFill>
                <a:cs typeface="Calibri"/>
              </a:rPr>
              <a:t> 20. </a:t>
            </a:r>
            <a:r>
              <a:rPr lang="en-US" sz="1800" err="1">
                <a:solidFill>
                  <a:srgbClr val="595959"/>
                </a:solidFill>
                <a:cs typeface="Calibri"/>
              </a:rPr>
              <a:t>Saavuimme</a:t>
            </a:r>
            <a:r>
              <a:rPr lang="en-US" sz="1800">
                <a:solidFill>
                  <a:srgbClr val="595959"/>
                </a:solidFill>
                <a:cs typeface="Calibri"/>
              </a:rPr>
              <a:t> </a:t>
            </a:r>
            <a:r>
              <a:rPr lang="en-US" sz="1800" err="1">
                <a:solidFill>
                  <a:srgbClr val="595959"/>
                </a:solidFill>
                <a:cs typeface="Calibri"/>
              </a:rPr>
              <a:t>seuraavana</a:t>
            </a:r>
            <a:r>
              <a:rPr lang="en-US" sz="1800">
                <a:solidFill>
                  <a:srgbClr val="595959"/>
                </a:solidFill>
                <a:cs typeface="Calibri"/>
              </a:rPr>
              <a:t> </a:t>
            </a:r>
            <a:r>
              <a:rPr lang="en-US" sz="1800" err="1">
                <a:solidFill>
                  <a:srgbClr val="595959"/>
                </a:solidFill>
                <a:cs typeface="Calibri"/>
              </a:rPr>
              <a:t>aamuna</a:t>
            </a:r>
            <a:r>
              <a:rPr lang="en-US" sz="1800">
                <a:solidFill>
                  <a:srgbClr val="595959"/>
                </a:solidFill>
                <a:cs typeface="Calibri"/>
              </a:rPr>
              <a:t> </a:t>
            </a:r>
            <a:r>
              <a:rPr lang="en-US" sz="1800" err="1">
                <a:solidFill>
                  <a:srgbClr val="595959"/>
                </a:solidFill>
                <a:cs typeface="Calibri"/>
              </a:rPr>
              <a:t>Turkuun</a:t>
            </a:r>
            <a:r>
              <a:rPr lang="en-US" sz="1800">
                <a:solidFill>
                  <a:srgbClr val="595959"/>
                </a:solidFill>
                <a:cs typeface="Calibri"/>
              </a:rPr>
              <a:t> </a:t>
            </a:r>
            <a:r>
              <a:rPr lang="en-US" sz="1800" err="1">
                <a:solidFill>
                  <a:srgbClr val="595959"/>
                </a:solidFill>
                <a:cs typeface="Calibri"/>
              </a:rPr>
              <a:t>klo</a:t>
            </a:r>
            <a:r>
              <a:rPr lang="en-US" sz="1800">
                <a:solidFill>
                  <a:srgbClr val="595959"/>
                </a:solidFill>
                <a:cs typeface="Calibri"/>
              </a:rPr>
              <a:t> 7, </a:t>
            </a:r>
            <a:r>
              <a:rPr lang="en-US" sz="1800" err="1">
                <a:solidFill>
                  <a:srgbClr val="595959"/>
                </a:solidFill>
                <a:cs typeface="Calibri"/>
              </a:rPr>
              <a:t>josta</a:t>
            </a:r>
            <a:r>
              <a:rPr lang="en-US" sz="1800">
                <a:solidFill>
                  <a:srgbClr val="595959"/>
                </a:solidFill>
                <a:cs typeface="Calibri"/>
              </a:rPr>
              <a:t> </a:t>
            </a:r>
            <a:r>
              <a:rPr lang="en-US" sz="1800" err="1">
                <a:solidFill>
                  <a:srgbClr val="595959"/>
                </a:solidFill>
                <a:cs typeface="Calibri"/>
              </a:rPr>
              <a:t>matkasimme</a:t>
            </a:r>
            <a:r>
              <a:rPr lang="en-US" sz="1800">
                <a:solidFill>
                  <a:srgbClr val="595959"/>
                </a:solidFill>
                <a:cs typeface="Calibri"/>
              </a:rPr>
              <a:t> </a:t>
            </a:r>
            <a:r>
              <a:rPr lang="en-US" sz="1800" err="1">
                <a:solidFill>
                  <a:srgbClr val="595959"/>
                </a:solidFill>
                <a:cs typeface="Calibri"/>
              </a:rPr>
              <a:t>kohti</a:t>
            </a:r>
            <a:r>
              <a:rPr lang="en-US" sz="1800">
                <a:solidFill>
                  <a:srgbClr val="595959"/>
                </a:solidFill>
                <a:cs typeface="Calibri"/>
              </a:rPr>
              <a:t> </a:t>
            </a:r>
            <a:r>
              <a:rPr lang="en-US" sz="1800" err="1">
                <a:solidFill>
                  <a:srgbClr val="595959"/>
                </a:solidFill>
                <a:cs typeface="Calibri"/>
              </a:rPr>
              <a:t>Nurmijärveä</a:t>
            </a:r>
            <a:r>
              <a:rPr lang="en-US" sz="1800">
                <a:solidFill>
                  <a:srgbClr val="595959"/>
                </a:solidFill>
                <a:cs typeface="Calibri"/>
              </a:rPr>
              <a:t>. </a:t>
            </a:r>
            <a:r>
              <a:rPr lang="en-US" sz="1800" err="1">
                <a:solidFill>
                  <a:srgbClr val="595959"/>
                </a:solidFill>
                <a:cs typeface="Calibri"/>
              </a:rPr>
              <a:t>Matka</a:t>
            </a:r>
            <a:r>
              <a:rPr lang="en-US" sz="1800">
                <a:solidFill>
                  <a:srgbClr val="595959"/>
                </a:solidFill>
                <a:cs typeface="Calibri"/>
              </a:rPr>
              <a:t> </a:t>
            </a:r>
            <a:r>
              <a:rPr lang="en-US" sz="1800" err="1">
                <a:solidFill>
                  <a:srgbClr val="595959"/>
                </a:solidFill>
                <a:cs typeface="Calibri"/>
              </a:rPr>
              <a:t>sujui</a:t>
            </a:r>
            <a:r>
              <a:rPr lang="en-US" sz="1800">
                <a:solidFill>
                  <a:srgbClr val="595959"/>
                </a:solidFill>
                <a:cs typeface="Calibri"/>
              </a:rPr>
              <a:t> </a:t>
            </a:r>
            <a:r>
              <a:rPr lang="en-US" sz="1800" err="1">
                <a:solidFill>
                  <a:srgbClr val="595959"/>
                </a:solidFill>
                <a:cs typeface="Calibri"/>
              </a:rPr>
              <a:t>ongelmitta</a:t>
            </a:r>
            <a:r>
              <a:rPr lang="en-US" sz="1800">
                <a:solidFill>
                  <a:srgbClr val="595959"/>
                </a:solidFill>
                <a:cs typeface="Calibri"/>
              </a:rPr>
              <a:t> </a:t>
            </a:r>
            <a:r>
              <a:rPr lang="en-US" sz="1800" err="1">
                <a:solidFill>
                  <a:srgbClr val="595959"/>
                </a:solidFill>
                <a:cs typeface="Calibri"/>
              </a:rPr>
              <a:t>laivalla</a:t>
            </a:r>
            <a:r>
              <a:rPr lang="en-US" sz="1800">
                <a:solidFill>
                  <a:srgbClr val="595959"/>
                </a:solidFill>
                <a:cs typeface="Calibri"/>
              </a:rPr>
              <a:t> </a:t>
            </a:r>
            <a:r>
              <a:rPr lang="en-US" sz="1800" err="1">
                <a:solidFill>
                  <a:srgbClr val="595959"/>
                </a:solidFill>
                <a:cs typeface="Calibri"/>
              </a:rPr>
              <a:t>hauskaa</a:t>
            </a:r>
            <a:r>
              <a:rPr lang="en-US" sz="1800">
                <a:solidFill>
                  <a:srgbClr val="595959"/>
                </a:solidFill>
                <a:cs typeface="Calibri"/>
              </a:rPr>
              <a:t> </a:t>
            </a:r>
            <a:r>
              <a:rPr lang="en-US" sz="1800" err="1">
                <a:solidFill>
                  <a:srgbClr val="595959"/>
                </a:solidFill>
                <a:cs typeface="Calibri"/>
              </a:rPr>
              <a:t>pidettäessä</a:t>
            </a:r>
            <a:r>
              <a:rPr lang="en-US" sz="1800">
                <a:solidFill>
                  <a:srgbClr val="595959"/>
                </a:solidFill>
                <a:cs typeface="Calibri"/>
              </a:rPr>
              <a:t>.</a:t>
            </a:r>
            <a:endParaRPr lang="fi-FI" sz="1800">
              <a:cs typeface="Calibri" panose="020F0502020204030204"/>
            </a:endParaRPr>
          </a:p>
        </p:txBody>
      </p:sp>
      <p:pic>
        <p:nvPicPr>
          <p:cNvPr id="7" name="Sisällön paikkamerkki 6" descr="Kuva, joka sisältää kohteen henkilö, vaate, seinä, Ihmisen kasvot&#10;&#10;Kuvaus luotu automaattisesti">
            <a:extLst>
              <a:ext uri="{FF2B5EF4-FFF2-40B4-BE49-F238E27FC236}">
                <a16:creationId xmlns:a16="http://schemas.microsoft.com/office/drawing/2014/main" id="{622F8E38-76A1-9E09-DDA6-C26356DF6EE3}"/>
              </a:ext>
            </a:extLst>
          </p:cNvPr>
          <p:cNvPicPr>
            <a:picLocks noChangeAspect="1"/>
          </p:cNvPicPr>
          <p:nvPr/>
        </p:nvPicPr>
        <p:blipFill rotWithShape="1">
          <a:blip r:embed="rId3"/>
          <a:srcRect l="-21219" t="-2455" r="-29560" b="37000"/>
          <a:stretch/>
        </p:blipFill>
        <p:spPr>
          <a:xfrm>
            <a:off x="7803560" y="1414643"/>
            <a:ext cx="5338251" cy="4088795"/>
          </a:xfrm>
          <a:prstGeom prst="rect">
            <a:avLst/>
          </a:prstGeom>
        </p:spPr>
      </p:pic>
    </p:spTree>
    <p:extLst>
      <p:ext uri="{BB962C8B-B14F-4D97-AF65-F5344CB8AC3E}">
        <p14:creationId xmlns:p14="http://schemas.microsoft.com/office/powerpoint/2010/main" val="3224291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7">
            <a:extLst>
              <a:ext uri="{FF2B5EF4-FFF2-40B4-BE49-F238E27FC236}">
                <a16:creationId xmlns:a16="http://schemas.microsoft.com/office/drawing/2014/main" id="{639C3025-4784-4B16-914D-CCFC3E8335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AD20437-C88A-4F45-9C6D-DA32B29A4D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8610598"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8BF03D40-5F4C-DD40-4553-F391DA1AB968}"/>
              </a:ext>
            </a:extLst>
          </p:cNvPr>
          <p:cNvSpPr>
            <a:spLocks noGrp="1"/>
          </p:cNvSpPr>
          <p:nvPr>
            <p:ph type="title"/>
          </p:nvPr>
        </p:nvSpPr>
        <p:spPr>
          <a:xfrm>
            <a:off x="495350" y="-232611"/>
            <a:ext cx="6112220" cy="1330839"/>
          </a:xfrm>
        </p:spPr>
        <p:txBody>
          <a:bodyPr>
            <a:normAutofit/>
          </a:bodyPr>
          <a:lstStyle/>
          <a:p>
            <a:r>
              <a:rPr lang="fi-FI">
                <a:solidFill>
                  <a:schemeClr val="tx1">
                    <a:lumMod val="85000"/>
                    <a:lumOff val="15000"/>
                  </a:schemeClr>
                </a:solidFill>
                <a:cs typeface="Calibri Light"/>
              </a:rPr>
              <a:t>Työpaikka</a:t>
            </a:r>
            <a:endParaRPr lang="fi-FI">
              <a:solidFill>
                <a:schemeClr val="tx1">
                  <a:lumMod val="85000"/>
                  <a:lumOff val="15000"/>
                </a:schemeClr>
              </a:solidFill>
            </a:endParaRPr>
          </a:p>
        </p:txBody>
      </p:sp>
      <p:sp>
        <p:nvSpPr>
          <p:cNvPr id="3" name="Sisällön paikkamerkki 2">
            <a:extLst>
              <a:ext uri="{FF2B5EF4-FFF2-40B4-BE49-F238E27FC236}">
                <a16:creationId xmlns:a16="http://schemas.microsoft.com/office/drawing/2014/main" id="{6C66F702-4C37-AF5B-100F-586CCF01E6A8}"/>
              </a:ext>
            </a:extLst>
          </p:cNvPr>
          <p:cNvSpPr>
            <a:spLocks noGrp="1"/>
          </p:cNvSpPr>
          <p:nvPr>
            <p:ph idx="1"/>
          </p:nvPr>
        </p:nvSpPr>
        <p:spPr>
          <a:xfrm>
            <a:off x="241349" y="843891"/>
            <a:ext cx="7615683" cy="4669245"/>
          </a:xfrm>
        </p:spPr>
        <p:txBody>
          <a:bodyPr vert="horz" lIns="91440" tIns="45720" rIns="91440" bIns="45720" rtlCol="0" anchor="t">
            <a:noAutofit/>
          </a:bodyPr>
          <a:lstStyle/>
          <a:p>
            <a:r>
              <a:rPr lang="fi-FI" sz="1800">
                <a:solidFill>
                  <a:schemeClr val="tx1">
                    <a:lumMod val="85000"/>
                    <a:lumOff val="15000"/>
                  </a:schemeClr>
                </a:solidFill>
                <a:cs typeface="Calibri"/>
              </a:rPr>
              <a:t>Olimme Suomikodissa Ruotsin Eteläosassa, </a:t>
            </a:r>
            <a:r>
              <a:rPr lang="fi-FI" sz="1800" err="1">
                <a:solidFill>
                  <a:srgbClr val="333333"/>
                </a:solidFill>
                <a:latin typeface="Calibri"/>
                <a:ea typeface="Verdana"/>
                <a:cs typeface="Calibri"/>
              </a:rPr>
              <a:t>Ramviksvägen</a:t>
            </a:r>
            <a:r>
              <a:rPr lang="fi-FI" sz="1800">
                <a:solidFill>
                  <a:srgbClr val="333333"/>
                </a:solidFill>
                <a:latin typeface="Calibri"/>
                <a:ea typeface="Verdana"/>
                <a:cs typeface="Calibri"/>
              </a:rPr>
              <a:t> 213, </a:t>
            </a:r>
            <a:r>
              <a:rPr lang="fi-FI" sz="1800" err="1">
                <a:solidFill>
                  <a:srgbClr val="333333"/>
                </a:solidFill>
                <a:latin typeface="Calibri"/>
                <a:ea typeface="Verdana"/>
                <a:cs typeface="Calibri"/>
              </a:rPr>
              <a:t>Enskede</a:t>
            </a:r>
            <a:endParaRPr lang="fi-FI" sz="1800" err="1">
              <a:solidFill>
                <a:schemeClr val="tx1">
                  <a:lumMod val="85000"/>
                  <a:lumOff val="15000"/>
                </a:schemeClr>
              </a:solidFill>
              <a:latin typeface="Calibri"/>
              <a:cs typeface="Calibri"/>
            </a:endParaRPr>
          </a:p>
          <a:p>
            <a:r>
              <a:rPr lang="fi-FI" sz="1600">
                <a:solidFill>
                  <a:schemeClr val="tx1">
                    <a:lumMod val="85000"/>
                    <a:lumOff val="15000"/>
                  </a:schemeClr>
                </a:solidFill>
                <a:ea typeface="+mn-lt"/>
                <a:cs typeface="+mn-lt"/>
                <a:hlinkClick r:id="rId2">
                  <a:extLst>
                    <a:ext uri="{A12FA001-AC4F-418D-AE19-62706E023703}">
                      <ahyp:hlinkClr xmlns:ahyp="http://schemas.microsoft.com/office/drawing/2018/hyperlinkcolor" val="tx"/>
                    </a:ext>
                  </a:extLst>
                </a:hlinkClick>
              </a:rPr>
              <a:t>Suomikoti Finskt Äldrecentrum - Stockholms stad (aldreomsorg.stockholm)</a:t>
            </a:r>
            <a:endParaRPr lang="fi-FI" sz="1600">
              <a:solidFill>
                <a:schemeClr val="tx1">
                  <a:lumMod val="85000"/>
                  <a:lumOff val="15000"/>
                </a:schemeClr>
              </a:solidFill>
              <a:cs typeface="Calibri"/>
            </a:endParaRPr>
          </a:p>
          <a:p>
            <a:r>
              <a:rPr lang="fi-FI" sz="2000">
                <a:solidFill>
                  <a:schemeClr val="tx1">
                    <a:lumMod val="85000"/>
                    <a:lumOff val="15000"/>
                  </a:schemeClr>
                </a:solidFill>
                <a:cs typeface="Calibri"/>
              </a:rPr>
              <a:t>Harjoittelu jaksomme oli 23.10-17.11</a:t>
            </a:r>
          </a:p>
          <a:p>
            <a:r>
              <a:rPr lang="fi-FI" sz="2000">
                <a:solidFill>
                  <a:schemeClr val="tx1">
                    <a:lumMod val="85000"/>
                    <a:lumOff val="15000"/>
                  </a:schemeClr>
                </a:solidFill>
                <a:cs typeface="Calibri"/>
              </a:rPr>
              <a:t>Työpaikalla meillä kummallakin oli yksi ohjaaja, jonka työvuorojen mukaan menimme päänsääntöisesti. Työpaikka ohjaajan neuvoi ja auttoi, hänen kanssaan tutustuttiin taloon, tapoihin ja asiakkaisiin, teimme yhdessä töitä ja yhteistyötä muiden työntekijöiden kanssa.</a:t>
            </a:r>
          </a:p>
          <a:p>
            <a:r>
              <a:rPr lang="fi-FI" sz="2000">
                <a:solidFill>
                  <a:schemeClr val="tx1">
                    <a:lumMod val="85000"/>
                    <a:lumOff val="15000"/>
                  </a:schemeClr>
                </a:solidFill>
                <a:cs typeface="Calibri"/>
              </a:rPr>
              <a:t>Suomikoti on yksityinen palkkiota tavoittelematon hoivakoti. </a:t>
            </a:r>
          </a:p>
          <a:p>
            <a:r>
              <a:rPr lang="fi-FI" sz="2000">
                <a:solidFill>
                  <a:schemeClr val="tx1">
                    <a:lumMod val="85000"/>
                    <a:lumOff val="15000"/>
                  </a:schemeClr>
                </a:solidFill>
                <a:cs typeface="Calibri"/>
              </a:rPr>
              <a:t>Suomikodissa on 53 asukasta, joista noin 9 asukasta/per  asumisyksikkö. Asukkaiden toimintakyky on siinä määrin alentunut, että itsenäinen asuminen omassa kodissa ei enää onnistu tehostetun kotipalvelun keinoin.</a:t>
            </a:r>
          </a:p>
          <a:p>
            <a:r>
              <a:rPr lang="fi-FI" sz="2000">
                <a:solidFill>
                  <a:schemeClr val="tx1">
                    <a:lumMod val="85000"/>
                    <a:lumOff val="15000"/>
                  </a:schemeClr>
                </a:solidFill>
                <a:cs typeface="Calibri"/>
              </a:rPr>
              <a:t>Työtehtäviimme kuului päivittäisestä hyvinvoinnista huolehtiminen, avustaa ja ohjata liikkumisessa, hygienianhoidossa, pukeutumisessa ja ruokailutilanteissa. Sairaanhoidollisia tehtäviä, kuten verensokerin-, verenpaineen ja painonmittaus. Katetrointi, injektiot ja haavanhoito.</a:t>
            </a:r>
          </a:p>
          <a:p>
            <a:r>
              <a:rPr lang="fi-FI" sz="2000">
                <a:solidFill>
                  <a:schemeClr val="tx1">
                    <a:lumMod val="85000"/>
                    <a:lumOff val="15000"/>
                  </a:schemeClr>
                </a:solidFill>
                <a:cs typeface="Calibri"/>
              </a:rPr>
              <a:t>Työvaatteet saimme työpaikalta.</a:t>
            </a:r>
          </a:p>
          <a:p>
            <a:endParaRPr lang="fi-FI" sz="1400">
              <a:solidFill>
                <a:schemeClr val="tx1">
                  <a:lumMod val="85000"/>
                  <a:lumOff val="15000"/>
                </a:schemeClr>
              </a:solidFill>
              <a:cs typeface="Calibri"/>
            </a:endParaRPr>
          </a:p>
          <a:p>
            <a:endParaRPr lang="fi-FI" sz="1400">
              <a:solidFill>
                <a:schemeClr val="tx1">
                  <a:lumMod val="85000"/>
                  <a:lumOff val="15000"/>
                </a:schemeClr>
              </a:solidFill>
              <a:cs typeface="Calibri"/>
            </a:endParaRPr>
          </a:p>
          <a:p>
            <a:endParaRPr lang="fi-FI" sz="1400">
              <a:solidFill>
                <a:schemeClr val="tx1">
                  <a:lumMod val="85000"/>
                  <a:lumOff val="15000"/>
                </a:schemeClr>
              </a:solidFill>
              <a:cs typeface="Calibri"/>
            </a:endParaRPr>
          </a:p>
          <a:p>
            <a:endParaRPr lang="fi-FI" sz="1400">
              <a:solidFill>
                <a:schemeClr val="tx1">
                  <a:lumMod val="85000"/>
                  <a:lumOff val="15000"/>
                </a:schemeClr>
              </a:solidFill>
              <a:cs typeface="Calibri"/>
            </a:endParaRPr>
          </a:p>
          <a:p>
            <a:endParaRPr lang="fi-FI" sz="1400">
              <a:solidFill>
                <a:schemeClr val="tx1">
                  <a:lumMod val="85000"/>
                  <a:lumOff val="15000"/>
                </a:schemeClr>
              </a:solidFill>
              <a:cs typeface="Calibri"/>
            </a:endParaRPr>
          </a:p>
          <a:p>
            <a:endParaRPr lang="fi-FI" sz="1400">
              <a:solidFill>
                <a:schemeClr val="tx1">
                  <a:lumMod val="85000"/>
                  <a:lumOff val="15000"/>
                </a:schemeClr>
              </a:solidFill>
              <a:cs typeface="Calibri"/>
            </a:endParaRPr>
          </a:p>
        </p:txBody>
      </p:sp>
      <p:pic>
        <p:nvPicPr>
          <p:cNvPr id="6" name="Kuva 5" descr="Kuva, joka sisältää kohteen piha-, puu, taivas, ikkuna&#10;&#10;Kuvaus luotu automaattisesti">
            <a:extLst>
              <a:ext uri="{FF2B5EF4-FFF2-40B4-BE49-F238E27FC236}">
                <a16:creationId xmlns:a16="http://schemas.microsoft.com/office/drawing/2014/main" id="{C0332715-BD03-C4A9-29C5-FFC4CF3BA050}"/>
              </a:ext>
            </a:extLst>
          </p:cNvPr>
          <p:cNvPicPr>
            <a:picLocks noChangeAspect="1"/>
          </p:cNvPicPr>
          <p:nvPr/>
        </p:nvPicPr>
        <p:blipFill rotWithShape="1">
          <a:blip r:embed="rId3"/>
          <a:srcRect t="19414" r="-1" b="22258"/>
          <a:stretch/>
        </p:blipFill>
        <p:spPr>
          <a:xfrm>
            <a:off x="7801965" y="3429000"/>
            <a:ext cx="4390035" cy="3429000"/>
          </a:xfrm>
          <a:custGeom>
            <a:avLst/>
            <a:gdLst/>
            <a:ahLst/>
            <a:cxnLst/>
            <a:rect l="l" t="t" r="r" b="b"/>
            <a:pathLst>
              <a:path w="4390035" h="3429000">
                <a:moveTo>
                  <a:pt x="73290" y="0"/>
                </a:moveTo>
                <a:lnTo>
                  <a:pt x="4390035" y="0"/>
                </a:lnTo>
                <a:lnTo>
                  <a:pt x="4390035" y="3429000"/>
                </a:lnTo>
                <a:lnTo>
                  <a:pt x="436073" y="3429000"/>
                </a:lnTo>
                <a:lnTo>
                  <a:pt x="427332" y="3410468"/>
                </a:lnTo>
                <a:cubicBezTo>
                  <a:pt x="419323" y="3391643"/>
                  <a:pt x="413863" y="3372861"/>
                  <a:pt x="421685" y="3366814"/>
                </a:cubicBezTo>
                <a:cubicBezTo>
                  <a:pt x="417583" y="3332384"/>
                  <a:pt x="433681" y="3294011"/>
                  <a:pt x="423663" y="3247798"/>
                </a:cubicBezTo>
                <a:cubicBezTo>
                  <a:pt x="421194" y="3188032"/>
                  <a:pt x="418245" y="3205513"/>
                  <a:pt x="412524" y="3110724"/>
                </a:cubicBezTo>
                <a:cubicBezTo>
                  <a:pt x="404022" y="3069386"/>
                  <a:pt x="436006" y="3027577"/>
                  <a:pt x="419732" y="3004503"/>
                </a:cubicBezTo>
                <a:cubicBezTo>
                  <a:pt x="407578" y="2949657"/>
                  <a:pt x="388511" y="2896851"/>
                  <a:pt x="363651" y="2842588"/>
                </a:cubicBezTo>
                <a:cubicBezTo>
                  <a:pt x="332103" y="2797699"/>
                  <a:pt x="331554" y="2711800"/>
                  <a:pt x="263212" y="2651456"/>
                </a:cubicBezTo>
                <a:cubicBezTo>
                  <a:pt x="235935" y="2585326"/>
                  <a:pt x="214760" y="2535145"/>
                  <a:pt x="194330" y="2484251"/>
                </a:cubicBezTo>
                <a:cubicBezTo>
                  <a:pt x="184580" y="2468441"/>
                  <a:pt x="154039" y="2380429"/>
                  <a:pt x="140630" y="2346096"/>
                </a:cubicBezTo>
                <a:cubicBezTo>
                  <a:pt x="76681" y="2257531"/>
                  <a:pt x="91260" y="2243719"/>
                  <a:pt x="77185" y="2144811"/>
                </a:cubicBezTo>
                <a:cubicBezTo>
                  <a:pt x="66953" y="2112233"/>
                  <a:pt x="67414" y="2096078"/>
                  <a:pt x="50887" y="2061697"/>
                </a:cubicBezTo>
                <a:lnTo>
                  <a:pt x="27133" y="1969379"/>
                </a:lnTo>
                <a:lnTo>
                  <a:pt x="29988" y="1961973"/>
                </a:lnTo>
                <a:lnTo>
                  <a:pt x="31559" y="1961231"/>
                </a:lnTo>
                <a:lnTo>
                  <a:pt x="14905" y="1880268"/>
                </a:lnTo>
                <a:cubicBezTo>
                  <a:pt x="12271" y="1874644"/>
                  <a:pt x="-805" y="1860096"/>
                  <a:pt x="2188" y="1847922"/>
                </a:cubicBezTo>
                <a:lnTo>
                  <a:pt x="21879" y="1779161"/>
                </a:lnTo>
                <a:lnTo>
                  <a:pt x="27968" y="1733684"/>
                </a:lnTo>
                <a:cubicBezTo>
                  <a:pt x="25035" y="1726530"/>
                  <a:pt x="21617" y="1619937"/>
                  <a:pt x="16511" y="1614373"/>
                </a:cubicBezTo>
                <a:cubicBezTo>
                  <a:pt x="47946" y="1547691"/>
                  <a:pt x="4394" y="1556097"/>
                  <a:pt x="12613" y="1479987"/>
                </a:cubicBezTo>
                <a:cubicBezTo>
                  <a:pt x="15110" y="1387360"/>
                  <a:pt x="4986" y="1320420"/>
                  <a:pt x="4190" y="1214801"/>
                </a:cubicBezTo>
                <a:cubicBezTo>
                  <a:pt x="3611" y="1152457"/>
                  <a:pt x="-6268" y="1080052"/>
                  <a:pt x="6503" y="966549"/>
                </a:cubicBezTo>
                <a:cubicBezTo>
                  <a:pt x="10182" y="901722"/>
                  <a:pt x="25065" y="884915"/>
                  <a:pt x="20609" y="845066"/>
                </a:cubicBezTo>
                <a:cubicBezTo>
                  <a:pt x="20199" y="816540"/>
                  <a:pt x="19791" y="788014"/>
                  <a:pt x="19381" y="759488"/>
                </a:cubicBezTo>
                <a:lnTo>
                  <a:pt x="21672" y="741102"/>
                </a:lnTo>
                <a:lnTo>
                  <a:pt x="30720" y="737125"/>
                </a:lnTo>
                <a:lnTo>
                  <a:pt x="23211" y="691098"/>
                </a:lnTo>
                <a:cubicBezTo>
                  <a:pt x="25461" y="680873"/>
                  <a:pt x="43338" y="650431"/>
                  <a:pt x="42062" y="637700"/>
                </a:cubicBezTo>
                <a:cubicBezTo>
                  <a:pt x="23297" y="593852"/>
                  <a:pt x="30263" y="601340"/>
                  <a:pt x="41571" y="540174"/>
                </a:cubicBezTo>
                <a:cubicBezTo>
                  <a:pt x="35397" y="519975"/>
                  <a:pt x="35174" y="428356"/>
                  <a:pt x="46636" y="415352"/>
                </a:cubicBezTo>
                <a:cubicBezTo>
                  <a:pt x="48960" y="401821"/>
                  <a:pt x="44602" y="386587"/>
                  <a:pt x="56977" y="379461"/>
                </a:cubicBezTo>
                <a:cubicBezTo>
                  <a:pt x="71829" y="368123"/>
                  <a:pt x="47958" y="323384"/>
                  <a:pt x="65759" y="328645"/>
                </a:cubicBezTo>
                <a:cubicBezTo>
                  <a:pt x="49386" y="296830"/>
                  <a:pt x="65237" y="231983"/>
                  <a:pt x="72589" y="203608"/>
                </a:cubicBezTo>
                <a:cubicBezTo>
                  <a:pt x="75524" y="153257"/>
                  <a:pt x="77980" y="142710"/>
                  <a:pt x="78370" y="105992"/>
                </a:cubicBezTo>
                <a:cubicBezTo>
                  <a:pt x="80828" y="104127"/>
                  <a:pt x="70890" y="52128"/>
                  <a:pt x="70125" y="25135"/>
                </a:cubicBezTo>
                <a:close/>
              </a:path>
            </a:pathLst>
          </a:custGeom>
        </p:spPr>
      </p:pic>
      <p:pic>
        <p:nvPicPr>
          <p:cNvPr id="4" name="Kuva 3" descr="Kuva, joka sisältää kohteen vaate, henkilö, seinä, sisä-&#10;&#10;Kuvaus luotu automaattisesti">
            <a:extLst>
              <a:ext uri="{FF2B5EF4-FFF2-40B4-BE49-F238E27FC236}">
                <a16:creationId xmlns:a16="http://schemas.microsoft.com/office/drawing/2014/main" id="{6ED23676-DA05-B4FE-2CB6-DE7007C285EE}"/>
              </a:ext>
            </a:extLst>
          </p:cNvPr>
          <p:cNvPicPr>
            <a:picLocks noChangeAspect="1"/>
          </p:cNvPicPr>
          <p:nvPr/>
        </p:nvPicPr>
        <p:blipFill rotWithShape="1">
          <a:blip r:embed="rId4"/>
          <a:srcRect t="26631" b="28771"/>
          <a:stretch/>
        </p:blipFill>
        <p:spPr>
          <a:xfrm>
            <a:off x="7842932" y="-17"/>
            <a:ext cx="4349068" cy="3432349"/>
          </a:xfrm>
          <a:custGeom>
            <a:avLst/>
            <a:gdLst/>
            <a:ahLst/>
            <a:cxnLst/>
            <a:rect l="l" t="t" r="r" b="b"/>
            <a:pathLst>
              <a:path w="4349068" h="3428999">
                <a:moveTo>
                  <a:pt x="711944" y="0"/>
                </a:moveTo>
                <a:lnTo>
                  <a:pt x="4349068" y="0"/>
                </a:lnTo>
                <a:lnTo>
                  <a:pt x="4349068" y="3428999"/>
                </a:lnTo>
                <a:lnTo>
                  <a:pt x="32307" y="3428999"/>
                </a:lnTo>
                <a:lnTo>
                  <a:pt x="34693" y="3410051"/>
                </a:lnTo>
                <a:cubicBezTo>
                  <a:pt x="37039" y="3395347"/>
                  <a:pt x="38143" y="3381819"/>
                  <a:pt x="32792" y="3373027"/>
                </a:cubicBezTo>
                <a:cubicBezTo>
                  <a:pt x="29961" y="3298527"/>
                  <a:pt x="20335" y="3290617"/>
                  <a:pt x="14318" y="3222737"/>
                </a:cubicBezTo>
                <a:cubicBezTo>
                  <a:pt x="11384" y="3146284"/>
                  <a:pt x="-6116" y="3184007"/>
                  <a:pt x="2241" y="3118188"/>
                </a:cubicBezTo>
                <a:cubicBezTo>
                  <a:pt x="16306" y="3109217"/>
                  <a:pt x="34183" y="3024732"/>
                  <a:pt x="27952" y="3003808"/>
                </a:cubicBezTo>
                <a:cubicBezTo>
                  <a:pt x="27563" y="2966753"/>
                  <a:pt x="27366" y="2989870"/>
                  <a:pt x="27149" y="2944921"/>
                </a:cubicBezTo>
                <a:lnTo>
                  <a:pt x="41941" y="2877744"/>
                </a:lnTo>
                <a:cubicBezTo>
                  <a:pt x="36258" y="2880724"/>
                  <a:pt x="54303" y="2822146"/>
                  <a:pt x="53926" y="2807161"/>
                </a:cubicBezTo>
                <a:cubicBezTo>
                  <a:pt x="56083" y="2775643"/>
                  <a:pt x="30060" y="2769288"/>
                  <a:pt x="53334" y="2752347"/>
                </a:cubicBezTo>
                <a:lnTo>
                  <a:pt x="60008" y="2748299"/>
                </a:lnTo>
                <a:cubicBezTo>
                  <a:pt x="60210" y="2745962"/>
                  <a:pt x="60411" y="2743625"/>
                  <a:pt x="60613" y="2741288"/>
                </a:cubicBezTo>
                <a:cubicBezTo>
                  <a:pt x="60116" y="2737657"/>
                  <a:pt x="58269" y="2735847"/>
                  <a:pt x="53819" y="2737160"/>
                </a:cubicBezTo>
                <a:cubicBezTo>
                  <a:pt x="70191" y="2705347"/>
                  <a:pt x="64153" y="2699356"/>
                  <a:pt x="66799" y="2659631"/>
                </a:cubicBezTo>
                <a:cubicBezTo>
                  <a:pt x="77943" y="2612127"/>
                  <a:pt x="64846" y="2628594"/>
                  <a:pt x="86795" y="2573336"/>
                </a:cubicBezTo>
                <a:cubicBezTo>
                  <a:pt x="96119" y="2559732"/>
                  <a:pt x="108676" y="2541339"/>
                  <a:pt x="108890" y="2528057"/>
                </a:cubicBezTo>
                <a:lnTo>
                  <a:pt x="137074" y="2489594"/>
                </a:lnTo>
                <a:cubicBezTo>
                  <a:pt x="138076" y="2487774"/>
                  <a:pt x="138422" y="2473350"/>
                  <a:pt x="137897" y="2468303"/>
                </a:cubicBezTo>
                <a:lnTo>
                  <a:pt x="155171" y="2460480"/>
                </a:lnTo>
                <a:lnTo>
                  <a:pt x="147972" y="2423535"/>
                </a:lnTo>
                <a:lnTo>
                  <a:pt x="155293" y="2404394"/>
                </a:lnTo>
                <a:cubicBezTo>
                  <a:pt x="172891" y="2392610"/>
                  <a:pt x="160687" y="2347474"/>
                  <a:pt x="168818" y="2324643"/>
                </a:cubicBezTo>
                <a:cubicBezTo>
                  <a:pt x="169390" y="2297698"/>
                  <a:pt x="193082" y="2284202"/>
                  <a:pt x="198340" y="2255535"/>
                </a:cubicBezTo>
                <a:cubicBezTo>
                  <a:pt x="214268" y="2249648"/>
                  <a:pt x="228319" y="2207828"/>
                  <a:pt x="217338" y="2184679"/>
                </a:cubicBezTo>
                <a:lnTo>
                  <a:pt x="242924" y="2093132"/>
                </a:lnTo>
                <a:cubicBezTo>
                  <a:pt x="264937" y="2084587"/>
                  <a:pt x="280562" y="1985868"/>
                  <a:pt x="290446" y="1950235"/>
                </a:cubicBezTo>
                <a:cubicBezTo>
                  <a:pt x="308239" y="1920183"/>
                  <a:pt x="350073" y="1898905"/>
                  <a:pt x="361001" y="1861568"/>
                </a:cubicBezTo>
                <a:cubicBezTo>
                  <a:pt x="367163" y="1810687"/>
                  <a:pt x="352049" y="1869507"/>
                  <a:pt x="356015" y="1809499"/>
                </a:cubicBezTo>
                <a:cubicBezTo>
                  <a:pt x="355145" y="1754297"/>
                  <a:pt x="367821" y="1767680"/>
                  <a:pt x="375846" y="1693716"/>
                </a:cubicBezTo>
                <a:cubicBezTo>
                  <a:pt x="374712" y="1654244"/>
                  <a:pt x="382062" y="1627007"/>
                  <a:pt x="381776" y="1605195"/>
                </a:cubicBezTo>
                <a:cubicBezTo>
                  <a:pt x="389848" y="1568952"/>
                  <a:pt x="392552" y="1564518"/>
                  <a:pt x="396301" y="1516217"/>
                </a:cubicBezTo>
                <a:cubicBezTo>
                  <a:pt x="401397" y="1488452"/>
                  <a:pt x="428137" y="1457870"/>
                  <a:pt x="409866" y="1429841"/>
                </a:cubicBezTo>
                <a:cubicBezTo>
                  <a:pt x="422203" y="1412325"/>
                  <a:pt x="460064" y="1413592"/>
                  <a:pt x="442210" y="1380081"/>
                </a:cubicBezTo>
                <a:cubicBezTo>
                  <a:pt x="464590" y="1394128"/>
                  <a:pt x="443394" y="1335176"/>
                  <a:pt x="463662" y="1334891"/>
                </a:cubicBezTo>
                <a:cubicBezTo>
                  <a:pt x="480316" y="1336427"/>
                  <a:pt x="515162" y="1194568"/>
                  <a:pt x="519523" y="1185551"/>
                </a:cubicBezTo>
                <a:cubicBezTo>
                  <a:pt x="527731" y="1149210"/>
                  <a:pt x="536547" y="1148087"/>
                  <a:pt x="542909" y="1111168"/>
                </a:cubicBezTo>
                <a:cubicBezTo>
                  <a:pt x="555522" y="1057226"/>
                  <a:pt x="531818" y="1022543"/>
                  <a:pt x="543055" y="993353"/>
                </a:cubicBezTo>
                <a:cubicBezTo>
                  <a:pt x="559986" y="960214"/>
                  <a:pt x="580459" y="867450"/>
                  <a:pt x="592544" y="813953"/>
                </a:cubicBezTo>
                <a:cubicBezTo>
                  <a:pt x="604272" y="746430"/>
                  <a:pt x="608119" y="666470"/>
                  <a:pt x="613420" y="588218"/>
                </a:cubicBezTo>
                <a:cubicBezTo>
                  <a:pt x="604962" y="475380"/>
                  <a:pt x="590630" y="536119"/>
                  <a:pt x="596055" y="376479"/>
                </a:cubicBezTo>
                <a:lnTo>
                  <a:pt x="605018" y="280992"/>
                </a:lnTo>
                <a:cubicBezTo>
                  <a:pt x="604854" y="276227"/>
                  <a:pt x="610771" y="223140"/>
                  <a:pt x="610608" y="218374"/>
                </a:cubicBezTo>
                <a:lnTo>
                  <a:pt x="604880" y="188178"/>
                </a:lnTo>
                <a:lnTo>
                  <a:pt x="630913" y="152404"/>
                </a:lnTo>
                <a:cubicBezTo>
                  <a:pt x="640688" y="136342"/>
                  <a:pt x="647365" y="122048"/>
                  <a:pt x="663530" y="91810"/>
                </a:cubicBezTo>
                <a:lnTo>
                  <a:pt x="705264" y="3016"/>
                </a:lnTo>
                <a:close/>
              </a:path>
            </a:pathLst>
          </a:custGeom>
        </p:spPr>
      </p:pic>
    </p:spTree>
    <p:extLst>
      <p:ext uri="{BB962C8B-B14F-4D97-AF65-F5344CB8AC3E}">
        <p14:creationId xmlns:p14="http://schemas.microsoft.com/office/powerpoint/2010/main" val="311781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0F7E4B4-CCE8-F929-526A-1C93CEE3DBF6}"/>
              </a:ext>
            </a:extLst>
          </p:cNvPr>
          <p:cNvSpPr>
            <a:spLocks noGrp="1"/>
          </p:cNvSpPr>
          <p:nvPr>
            <p:ph type="title"/>
          </p:nvPr>
        </p:nvSpPr>
        <p:spPr>
          <a:xfrm>
            <a:off x="296335" y="1184044"/>
            <a:ext cx="4109354" cy="4970142"/>
          </a:xfrm>
        </p:spPr>
        <p:txBody>
          <a:bodyPr vert="horz" lIns="91440" tIns="45720" rIns="91440" bIns="45720" rtlCol="0" anchor="t">
            <a:noAutofit/>
          </a:bodyPr>
          <a:lstStyle/>
          <a:p>
            <a:r>
              <a:rPr lang="en-US" sz="2000" kern="1200" err="1">
                <a:latin typeface="+mj-lt"/>
                <a:ea typeface="+mj-ea"/>
                <a:cs typeface="+mj-cs"/>
              </a:rPr>
              <a:t>Työkulttuuri</a:t>
            </a:r>
            <a:r>
              <a:rPr lang="en-US" sz="2000" kern="1200">
                <a:latin typeface="+mj-lt"/>
                <a:ea typeface="+mj-ea"/>
                <a:cs typeface="+mj-cs"/>
              </a:rPr>
              <a:t> </a:t>
            </a:r>
            <a:r>
              <a:rPr lang="en-US" sz="2000" kern="1200" err="1">
                <a:latin typeface="+mj-lt"/>
                <a:ea typeface="+mj-ea"/>
                <a:cs typeface="+mj-cs"/>
              </a:rPr>
              <a:t>erot</a:t>
            </a:r>
            <a:br>
              <a:rPr lang="en-US" sz="1400" kern="1200"/>
            </a:br>
            <a:r>
              <a:rPr lang="en-US" sz="1400" kern="1200" err="1">
                <a:latin typeface="+mj-lt"/>
                <a:ea typeface="+mj-ea"/>
                <a:cs typeface="+mj-cs"/>
              </a:rPr>
              <a:t>Isoin</a:t>
            </a:r>
            <a:r>
              <a:rPr lang="en-US" sz="1400" kern="1200">
                <a:latin typeface="+mj-lt"/>
                <a:ea typeface="+mj-ea"/>
                <a:cs typeface="+mj-cs"/>
              </a:rPr>
              <a:t> </a:t>
            </a:r>
            <a:r>
              <a:rPr lang="en-US" sz="1400" kern="1200" err="1">
                <a:latin typeface="+mj-lt"/>
                <a:ea typeface="+mj-ea"/>
                <a:cs typeface="+mj-cs"/>
              </a:rPr>
              <a:t>ero</a:t>
            </a:r>
            <a:r>
              <a:rPr lang="en-US" sz="1400" kern="1200">
                <a:latin typeface="+mj-lt"/>
                <a:ea typeface="+mj-ea"/>
                <a:cs typeface="+mj-cs"/>
              </a:rPr>
              <a:t> </a:t>
            </a:r>
            <a:r>
              <a:rPr lang="en-US" sz="1400" kern="1200" err="1">
                <a:latin typeface="+mj-lt"/>
                <a:ea typeface="+mj-ea"/>
                <a:cs typeface="+mj-cs"/>
              </a:rPr>
              <a:t>suomalaiseen</a:t>
            </a:r>
            <a:r>
              <a:rPr lang="en-US" sz="1400" kern="1200">
                <a:latin typeface="+mj-lt"/>
                <a:ea typeface="+mj-ea"/>
                <a:cs typeface="+mj-cs"/>
              </a:rPr>
              <a:t> </a:t>
            </a:r>
            <a:r>
              <a:rPr lang="en-US" sz="1400" kern="1200" err="1">
                <a:latin typeface="+mj-lt"/>
                <a:ea typeface="+mj-ea"/>
                <a:cs typeface="+mj-cs"/>
              </a:rPr>
              <a:t>hoitokulttuuriin</a:t>
            </a:r>
            <a:r>
              <a:rPr lang="en-US" sz="1400" kern="1200">
                <a:latin typeface="+mj-lt"/>
                <a:ea typeface="+mj-ea"/>
                <a:cs typeface="+mj-cs"/>
              </a:rPr>
              <a:t> </a:t>
            </a:r>
            <a:r>
              <a:rPr lang="en-US" sz="1400" kern="1200" err="1">
                <a:latin typeface="+mj-lt"/>
                <a:ea typeface="+mj-ea"/>
                <a:cs typeface="+mj-cs"/>
              </a:rPr>
              <a:t>ehdottomasti</a:t>
            </a:r>
            <a:r>
              <a:rPr lang="en-US" sz="1400" kern="1200">
                <a:latin typeface="+mj-lt"/>
                <a:ea typeface="+mj-ea"/>
                <a:cs typeface="+mj-cs"/>
              </a:rPr>
              <a:t> </a:t>
            </a:r>
            <a:r>
              <a:rPr lang="en-US" sz="1400" kern="1200" err="1">
                <a:latin typeface="+mj-lt"/>
                <a:ea typeface="+mj-ea"/>
                <a:cs typeface="+mj-cs"/>
              </a:rPr>
              <a:t>oli</a:t>
            </a:r>
            <a:r>
              <a:rPr lang="en-US" sz="1400" kern="1200">
                <a:latin typeface="+mj-lt"/>
                <a:ea typeface="+mj-ea"/>
                <a:cs typeface="+mj-cs"/>
              </a:rPr>
              <a:t>, </a:t>
            </a:r>
            <a:r>
              <a:rPr lang="en-US" sz="1400" kern="1200" err="1">
                <a:latin typeface="+mj-lt"/>
                <a:ea typeface="+mj-ea"/>
                <a:cs typeface="+mj-cs"/>
              </a:rPr>
              <a:t>ettei</a:t>
            </a:r>
            <a:r>
              <a:rPr lang="en-US" sz="1400" kern="1200">
                <a:latin typeface="+mj-lt"/>
                <a:ea typeface="+mj-ea"/>
                <a:cs typeface="+mj-cs"/>
              </a:rPr>
              <a:t> </a:t>
            </a:r>
            <a:r>
              <a:rPr lang="en-US" sz="1400" kern="1200" err="1">
                <a:latin typeface="+mj-lt"/>
                <a:ea typeface="+mj-ea"/>
                <a:cs typeface="+mj-cs"/>
              </a:rPr>
              <a:t>ruotsissa</a:t>
            </a:r>
            <a:r>
              <a:rPr lang="en-US" sz="1400" kern="1200">
                <a:latin typeface="+mj-lt"/>
                <a:ea typeface="+mj-ea"/>
                <a:cs typeface="+mj-cs"/>
              </a:rPr>
              <a:t> </a:t>
            </a:r>
            <a:r>
              <a:rPr lang="en-US" sz="1400" kern="1200" err="1">
                <a:latin typeface="+mj-lt"/>
                <a:ea typeface="+mj-ea"/>
                <a:cs typeface="+mj-cs"/>
              </a:rPr>
              <a:t>kirjata</a:t>
            </a:r>
            <a:r>
              <a:rPr lang="en-US" sz="1400" kern="1200">
                <a:latin typeface="+mj-lt"/>
                <a:ea typeface="+mj-ea"/>
                <a:cs typeface="+mj-cs"/>
              </a:rPr>
              <a:t> </a:t>
            </a:r>
            <a:r>
              <a:rPr lang="en-US" sz="1400" kern="1200" err="1">
                <a:latin typeface="+mj-lt"/>
                <a:ea typeface="+mj-ea"/>
                <a:cs typeface="+mj-cs"/>
              </a:rPr>
              <a:t>läheskään</a:t>
            </a:r>
            <a:r>
              <a:rPr lang="en-US" sz="1400" kern="1200">
                <a:latin typeface="+mj-lt"/>
                <a:ea typeface="+mj-ea"/>
                <a:cs typeface="+mj-cs"/>
              </a:rPr>
              <a:t> </a:t>
            </a:r>
            <a:r>
              <a:rPr lang="en-US" sz="1400" kern="1200" err="1">
                <a:latin typeface="+mj-lt"/>
                <a:ea typeface="+mj-ea"/>
                <a:cs typeface="+mj-cs"/>
              </a:rPr>
              <a:t>samalla</a:t>
            </a:r>
            <a:r>
              <a:rPr lang="en-US" sz="1400" kern="1200">
                <a:latin typeface="+mj-lt"/>
                <a:ea typeface="+mj-ea"/>
                <a:cs typeface="+mj-cs"/>
              </a:rPr>
              <a:t> </a:t>
            </a:r>
            <a:r>
              <a:rPr lang="en-US" sz="1400" kern="1200" err="1">
                <a:latin typeface="+mj-lt"/>
                <a:ea typeface="+mj-ea"/>
                <a:cs typeface="+mj-cs"/>
              </a:rPr>
              <a:t>tavalla</a:t>
            </a:r>
            <a:r>
              <a:rPr lang="en-US" sz="1400" kern="1200">
                <a:latin typeface="+mj-lt"/>
                <a:ea typeface="+mj-ea"/>
                <a:cs typeface="+mj-cs"/>
              </a:rPr>
              <a:t>. </a:t>
            </a:r>
            <a:r>
              <a:rPr lang="en-US" sz="1400" kern="1200" err="1">
                <a:latin typeface="+mj-lt"/>
                <a:ea typeface="+mj-ea"/>
                <a:cs typeface="+mj-cs"/>
              </a:rPr>
              <a:t>Suomalaisissa</a:t>
            </a:r>
            <a:r>
              <a:rPr lang="en-US" sz="1400" kern="1200">
                <a:latin typeface="+mj-lt"/>
                <a:ea typeface="+mj-ea"/>
                <a:cs typeface="+mj-cs"/>
              </a:rPr>
              <a:t> </a:t>
            </a:r>
            <a:r>
              <a:rPr lang="en-US" sz="1400" kern="1200" err="1">
                <a:latin typeface="+mj-lt"/>
                <a:ea typeface="+mj-ea"/>
                <a:cs typeface="+mj-cs"/>
              </a:rPr>
              <a:t>hoivakodeissa</a:t>
            </a:r>
            <a:r>
              <a:rPr lang="en-US" sz="1400" kern="1200">
                <a:latin typeface="+mj-lt"/>
                <a:ea typeface="+mj-ea"/>
                <a:cs typeface="+mj-cs"/>
              </a:rPr>
              <a:t> </a:t>
            </a:r>
            <a:r>
              <a:rPr lang="en-US" sz="1400" kern="1200" err="1">
                <a:latin typeface="+mj-lt"/>
                <a:ea typeface="+mj-ea"/>
                <a:cs typeface="+mj-cs"/>
              </a:rPr>
              <a:t>ollaan</a:t>
            </a:r>
            <a:r>
              <a:rPr lang="en-US" sz="1400" kern="1200">
                <a:latin typeface="+mj-lt"/>
                <a:ea typeface="+mj-ea"/>
                <a:cs typeface="+mj-cs"/>
              </a:rPr>
              <a:t> </a:t>
            </a:r>
            <a:r>
              <a:rPr lang="en-US" sz="1400" kern="1200" err="1">
                <a:latin typeface="+mj-lt"/>
                <a:ea typeface="+mj-ea"/>
                <a:cs typeface="+mj-cs"/>
              </a:rPr>
              <a:t>totuttu</a:t>
            </a:r>
            <a:r>
              <a:rPr lang="en-US" sz="1400" kern="1200">
                <a:latin typeface="+mj-lt"/>
                <a:ea typeface="+mj-ea"/>
                <a:cs typeface="+mj-cs"/>
              </a:rPr>
              <a:t> </a:t>
            </a:r>
            <a:r>
              <a:rPr lang="en-US" sz="1400" kern="1200" err="1">
                <a:latin typeface="+mj-lt"/>
                <a:ea typeface="+mj-ea"/>
                <a:cs typeface="+mj-cs"/>
              </a:rPr>
              <a:t>kirjaamaan</a:t>
            </a:r>
            <a:r>
              <a:rPr lang="en-US" sz="1400" kern="1200">
                <a:latin typeface="+mj-lt"/>
                <a:ea typeface="+mj-ea"/>
                <a:cs typeface="+mj-cs"/>
              </a:rPr>
              <a:t> </a:t>
            </a:r>
            <a:r>
              <a:rPr lang="en-US" sz="1400" kern="1200" err="1">
                <a:latin typeface="+mj-lt"/>
                <a:ea typeface="+mj-ea"/>
                <a:cs typeface="+mj-cs"/>
              </a:rPr>
              <a:t>kaikki</a:t>
            </a:r>
            <a:r>
              <a:rPr lang="en-US" sz="1400" kern="1200">
                <a:latin typeface="+mj-lt"/>
                <a:ea typeface="+mj-ea"/>
                <a:cs typeface="+mj-cs"/>
              </a:rPr>
              <a:t> </a:t>
            </a:r>
            <a:r>
              <a:rPr lang="en-US" sz="1400" kern="1200" err="1">
                <a:latin typeface="+mj-lt"/>
                <a:ea typeface="+mj-ea"/>
                <a:cs typeface="+mj-cs"/>
              </a:rPr>
              <a:t>lääkkeiden</a:t>
            </a:r>
            <a:r>
              <a:rPr lang="en-US" sz="1400" kern="1200">
                <a:latin typeface="+mj-lt"/>
                <a:ea typeface="+mj-ea"/>
                <a:cs typeface="+mj-cs"/>
              </a:rPr>
              <a:t> </a:t>
            </a:r>
            <a:r>
              <a:rPr lang="en-US" sz="1400" kern="1200" err="1">
                <a:latin typeface="+mj-lt"/>
                <a:ea typeface="+mj-ea"/>
                <a:cs typeface="+mj-cs"/>
              </a:rPr>
              <a:t>annosta</a:t>
            </a:r>
            <a:r>
              <a:rPr lang="en-US" sz="1400" kern="1200">
                <a:latin typeface="+mj-lt"/>
                <a:ea typeface="+mj-ea"/>
                <a:cs typeface="+mj-cs"/>
              </a:rPr>
              <a:t>, </a:t>
            </a:r>
            <a:r>
              <a:rPr lang="en-US" sz="1400" kern="1200" err="1">
                <a:latin typeface="+mj-lt"/>
                <a:ea typeface="+mj-ea"/>
                <a:cs typeface="+mj-cs"/>
              </a:rPr>
              <a:t>kuivituksista</a:t>
            </a:r>
            <a:r>
              <a:rPr lang="en-US" sz="1400" kern="1200">
                <a:latin typeface="+mj-lt"/>
                <a:ea typeface="+mj-ea"/>
                <a:cs typeface="+mj-cs"/>
              </a:rPr>
              <a:t> </a:t>
            </a:r>
            <a:r>
              <a:rPr lang="en-US" sz="1400" kern="1200" err="1">
                <a:latin typeface="+mj-lt"/>
                <a:ea typeface="+mj-ea"/>
                <a:cs typeface="+mj-cs"/>
              </a:rPr>
              <a:t>aina</a:t>
            </a:r>
            <a:r>
              <a:rPr lang="en-US" sz="1400" kern="1200">
                <a:latin typeface="+mj-lt"/>
                <a:ea typeface="+mj-ea"/>
                <a:cs typeface="+mj-cs"/>
              </a:rPr>
              <a:t> </a:t>
            </a:r>
            <a:r>
              <a:rPr lang="en-US" sz="1400" kern="1200" err="1">
                <a:latin typeface="+mj-lt"/>
                <a:ea typeface="+mj-ea"/>
                <a:cs typeface="+mj-cs"/>
              </a:rPr>
              <a:t>laitojen</a:t>
            </a:r>
            <a:r>
              <a:rPr lang="en-US" sz="1400" kern="1200">
                <a:latin typeface="+mj-lt"/>
                <a:ea typeface="+mj-ea"/>
                <a:cs typeface="+mj-cs"/>
              </a:rPr>
              <a:t> </a:t>
            </a:r>
            <a:r>
              <a:rPr lang="en-US" sz="1400" kern="1200" err="1">
                <a:latin typeface="+mj-lt"/>
                <a:ea typeface="+mj-ea"/>
                <a:cs typeface="+mj-cs"/>
              </a:rPr>
              <a:t>nostoon</a:t>
            </a:r>
            <a:r>
              <a:rPr lang="en-US" sz="1400" kern="1200">
                <a:latin typeface="+mj-lt"/>
                <a:ea typeface="+mj-ea"/>
                <a:cs typeface="+mj-cs"/>
              </a:rPr>
              <a:t>. </a:t>
            </a:r>
            <a:r>
              <a:rPr lang="en-US" sz="1400" kern="1200" err="1">
                <a:latin typeface="+mj-lt"/>
                <a:ea typeface="+mj-ea"/>
                <a:cs typeface="+mj-cs"/>
              </a:rPr>
              <a:t>Ruotsissa</a:t>
            </a:r>
            <a:r>
              <a:rPr lang="en-US" sz="1400" kern="1200">
                <a:latin typeface="+mj-lt"/>
                <a:ea typeface="+mj-ea"/>
                <a:cs typeface="+mj-cs"/>
              </a:rPr>
              <a:t> </a:t>
            </a:r>
            <a:r>
              <a:rPr lang="en-US" sz="1400" kern="1200" err="1">
                <a:latin typeface="+mj-lt"/>
                <a:ea typeface="+mj-ea"/>
                <a:cs typeface="+mj-cs"/>
              </a:rPr>
              <a:t>asukkailla</a:t>
            </a:r>
            <a:r>
              <a:rPr lang="en-US" sz="1400" kern="1200">
                <a:latin typeface="+mj-lt"/>
                <a:ea typeface="+mj-ea"/>
                <a:cs typeface="+mj-cs"/>
              </a:rPr>
              <a:t> </a:t>
            </a:r>
            <a:r>
              <a:rPr lang="en-US" sz="1400" kern="1200" err="1">
                <a:latin typeface="+mj-lt"/>
                <a:ea typeface="+mj-ea"/>
                <a:cs typeface="+mj-cs"/>
              </a:rPr>
              <a:t>oli</a:t>
            </a:r>
            <a:r>
              <a:rPr lang="en-US" sz="1400" kern="1200">
                <a:latin typeface="+mj-lt"/>
                <a:ea typeface="+mj-ea"/>
                <a:cs typeface="+mj-cs"/>
              </a:rPr>
              <a:t> </a:t>
            </a:r>
            <a:r>
              <a:rPr lang="en-US" sz="1400" kern="1200" err="1">
                <a:latin typeface="+mj-lt"/>
                <a:ea typeface="+mj-ea"/>
                <a:cs typeface="+mj-cs"/>
              </a:rPr>
              <a:t>hoitosuunnitelmat</a:t>
            </a:r>
            <a:r>
              <a:rPr lang="en-US" sz="1400" kern="1200">
                <a:latin typeface="+mj-lt"/>
                <a:ea typeface="+mj-ea"/>
                <a:cs typeface="+mj-cs"/>
              </a:rPr>
              <a:t> </a:t>
            </a:r>
            <a:r>
              <a:rPr lang="en-US" sz="1400" kern="1200" err="1">
                <a:latin typeface="+mj-lt"/>
                <a:ea typeface="+mj-ea"/>
                <a:cs typeface="+mj-cs"/>
              </a:rPr>
              <a:t>kyllä</a:t>
            </a:r>
            <a:r>
              <a:rPr lang="en-US" sz="1400" kern="1200">
                <a:latin typeface="+mj-lt"/>
                <a:ea typeface="+mj-ea"/>
                <a:cs typeface="+mj-cs"/>
              </a:rPr>
              <a:t> </a:t>
            </a:r>
            <a:r>
              <a:rPr lang="en-US" sz="1400" kern="1200" err="1">
                <a:latin typeface="+mj-lt"/>
                <a:ea typeface="+mj-ea"/>
                <a:cs typeface="+mj-cs"/>
              </a:rPr>
              <a:t>tehty</a:t>
            </a:r>
            <a:r>
              <a:rPr lang="en-US" sz="1400" kern="1200">
                <a:latin typeface="+mj-lt"/>
                <a:ea typeface="+mj-ea"/>
                <a:cs typeface="+mj-cs"/>
              </a:rPr>
              <a:t> </a:t>
            </a:r>
            <a:r>
              <a:rPr lang="en-US" sz="1400" kern="1200" err="1">
                <a:latin typeface="+mj-lt"/>
                <a:ea typeface="+mj-ea"/>
                <a:cs typeface="+mj-cs"/>
              </a:rPr>
              <a:t>johon</a:t>
            </a:r>
            <a:r>
              <a:rPr lang="en-US" sz="1400" kern="1200">
                <a:latin typeface="+mj-lt"/>
                <a:ea typeface="+mj-ea"/>
                <a:cs typeface="+mj-cs"/>
              </a:rPr>
              <a:t> </a:t>
            </a:r>
            <a:r>
              <a:rPr lang="en-US" sz="1400" kern="1200" err="1">
                <a:latin typeface="+mj-lt"/>
                <a:ea typeface="+mj-ea"/>
                <a:cs typeface="+mj-cs"/>
              </a:rPr>
              <a:t>eri</a:t>
            </a:r>
            <a:r>
              <a:rPr lang="en-US" sz="1400" kern="1200">
                <a:latin typeface="+mj-lt"/>
                <a:ea typeface="+mj-ea"/>
                <a:cs typeface="+mj-cs"/>
              </a:rPr>
              <a:t> </a:t>
            </a:r>
            <a:r>
              <a:rPr lang="en-US" sz="1400" kern="1200" err="1">
                <a:latin typeface="+mj-lt"/>
                <a:ea typeface="+mj-ea"/>
                <a:cs typeface="+mj-cs"/>
              </a:rPr>
              <a:t>avuntarpeet</a:t>
            </a:r>
            <a:r>
              <a:rPr lang="en-US" sz="1400" kern="1200">
                <a:latin typeface="+mj-lt"/>
                <a:ea typeface="+mj-ea"/>
                <a:cs typeface="+mj-cs"/>
              </a:rPr>
              <a:t>, </a:t>
            </a:r>
            <a:r>
              <a:rPr lang="en-US" sz="1400" kern="1200" err="1">
                <a:latin typeface="+mj-lt"/>
                <a:ea typeface="+mj-ea"/>
                <a:cs typeface="+mj-cs"/>
              </a:rPr>
              <a:t>kognitiiviset</a:t>
            </a:r>
            <a:r>
              <a:rPr lang="en-US" sz="1400" kern="1200">
                <a:latin typeface="+mj-lt"/>
                <a:ea typeface="+mj-ea"/>
                <a:cs typeface="+mj-cs"/>
              </a:rPr>
              <a:t> ja </a:t>
            </a:r>
            <a:r>
              <a:rPr lang="en-US" sz="1400" kern="1200" err="1">
                <a:latin typeface="+mj-lt"/>
                <a:ea typeface="+mj-ea"/>
                <a:cs typeface="+mj-cs"/>
              </a:rPr>
              <a:t>toinnalliset</a:t>
            </a:r>
            <a:r>
              <a:rPr lang="en-US" sz="1400" kern="1200">
                <a:latin typeface="+mj-lt"/>
                <a:ea typeface="+mj-ea"/>
                <a:cs typeface="+mj-cs"/>
              </a:rPr>
              <a:t>, </a:t>
            </a:r>
            <a:r>
              <a:rPr lang="en-US" sz="1400" kern="1200" err="1">
                <a:latin typeface="+mj-lt"/>
                <a:ea typeface="+mj-ea"/>
                <a:cs typeface="+mj-cs"/>
              </a:rPr>
              <a:t>inkontinenssit</a:t>
            </a:r>
            <a:r>
              <a:rPr lang="en-US" sz="1400" kern="1200">
                <a:latin typeface="+mj-lt"/>
                <a:ea typeface="+mj-ea"/>
                <a:cs typeface="+mj-cs"/>
              </a:rPr>
              <a:t> </a:t>
            </a:r>
            <a:r>
              <a:rPr lang="en-US" sz="1400" kern="1200" err="1">
                <a:latin typeface="+mj-lt"/>
                <a:ea typeface="+mj-ea"/>
                <a:cs typeface="+mj-cs"/>
              </a:rPr>
              <a:t>yms</a:t>
            </a:r>
            <a:r>
              <a:rPr lang="en-US" sz="1400" kern="1200">
                <a:latin typeface="+mj-lt"/>
                <a:ea typeface="+mj-ea"/>
                <a:cs typeface="+mj-cs"/>
              </a:rPr>
              <a:t>. Oli </a:t>
            </a:r>
            <a:r>
              <a:rPr lang="en-US" sz="1400" kern="1200" err="1">
                <a:latin typeface="+mj-lt"/>
                <a:ea typeface="+mj-ea"/>
                <a:cs typeface="+mj-cs"/>
              </a:rPr>
              <a:t>kirjattu</a:t>
            </a:r>
            <a:r>
              <a:rPr lang="en-US" sz="1400" kern="1200">
                <a:latin typeface="+mj-lt"/>
                <a:ea typeface="+mj-ea"/>
                <a:cs typeface="+mj-cs"/>
              </a:rPr>
              <a:t>. </a:t>
            </a:r>
            <a:r>
              <a:rPr lang="en-US" sz="1400" kern="1200" err="1">
                <a:latin typeface="+mj-lt"/>
                <a:ea typeface="+mj-ea"/>
                <a:cs typeface="+mj-cs"/>
              </a:rPr>
              <a:t>Näitä</a:t>
            </a:r>
            <a:r>
              <a:rPr lang="en-US" sz="1400" kern="1200">
                <a:latin typeface="+mj-lt"/>
                <a:ea typeface="+mj-ea"/>
                <a:cs typeface="+mj-cs"/>
              </a:rPr>
              <a:t> </a:t>
            </a:r>
            <a:r>
              <a:rPr lang="en-US" sz="1400" kern="1200" err="1">
                <a:latin typeface="+mj-lt"/>
                <a:ea typeface="+mj-ea"/>
                <a:cs typeface="+mj-cs"/>
              </a:rPr>
              <a:t>suunnitelmia</a:t>
            </a:r>
            <a:r>
              <a:rPr lang="en-US" sz="1400" kern="1200">
                <a:latin typeface="+mj-lt"/>
                <a:ea typeface="+mj-ea"/>
                <a:cs typeface="+mj-cs"/>
              </a:rPr>
              <a:t> </a:t>
            </a:r>
            <a:r>
              <a:rPr lang="en-US" sz="1400" kern="1200" err="1">
                <a:latin typeface="+mj-lt"/>
                <a:ea typeface="+mj-ea"/>
                <a:cs typeface="+mj-cs"/>
              </a:rPr>
              <a:t>myös</a:t>
            </a:r>
            <a:r>
              <a:rPr lang="en-US" sz="1400" kern="1200">
                <a:latin typeface="+mj-lt"/>
                <a:ea typeface="+mj-ea"/>
                <a:cs typeface="+mj-cs"/>
              </a:rPr>
              <a:t> </a:t>
            </a:r>
            <a:r>
              <a:rPr lang="en-US" sz="1400" kern="1200" err="1">
                <a:latin typeface="+mj-lt"/>
                <a:ea typeface="+mj-ea"/>
                <a:cs typeface="+mj-cs"/>
              </a:rPr>
              <a:t>päiviteltiin</a:t>
            </a:r>
            <a:r>
              <a:rPr lang="en-US" sz="1400" kern="1200">
                <a:latin typeface="+mj-lt"/>
                <a:ea typeface="+mj-ea"/>
                <a:cs typeface="+mj-cs"/>
              </a:rPr>
              <a:t> </a:t>
            </a:r>
            <a:r>
              <a:rPr lang="en-US" sz="1400" kern="1200" err="1">
                <a:latin typeface="+mj-lt"/>
                <a:ea typeface="+mj-ea"/>
                <a:cs typeface="+mj-cs"/>
              </a:rPr>
              <a:t>aina</a:t>
            </a:r>
            <a:r>
              <a:rPr lang="en-US" sz="1400" kern="1200">
                <a:latin typeface="+mj-lt"/>
                <a:ea typeface="+mj-ea"/>
                <a:cs typeface="+mj-cs"/>
              </a:rPr>
              <a:t> </a:t>
            </a:r>
            <a:r>
              <a:rPr lang="en-US" sz="1400" kern="1200" err="1">
                <a:latin typeface="+mj-lt"/>
                <a:ea typeface="+mj-ea"/>
                <a:cs typeface="+mj-cs"/>
              </a:rPr>
              <a:t>kun</a:t>
            </a:r>
            <a:r>
              <a:rPr lang="en-US" sz="1400" kern="1200">
                <a:latin typeface="+mj-lt"/>
                <a:ea typeface="+mj-ea"/>
                <a:cs typeface="+mj-cs"/>
              </a:rPr>
              <a:t> </a:t>
            </a:r>
            <a:r>
              <a:rPr lang="en-US" sz="1400" kern="1200" err="1">
                <a:latin typeface="+mj-lt"/>
                <a:ea typeface="+mj-ea"/>
                <a:cs typeface="+mj-cs"/>
              </a:rPr>
              <a:t>tarve</a:t>
            </a:r>
            <a:r>
              <a:rPr lang="en-US" sz="1400" kern="1200">
                <a:latin typeface="+mj-lt"/>
                <a:ea typeface="+mj-ea"/>
                <a:cs typeface="+mj-cs"/>
              </a:rPr>
              <a:t>. </a:t>
            </a:r>
            <a:r>
              <a:rPr lang="en-US" sz="1400" kern="1200" err="1">
                <a:latin typeface="+mj-lt"/>
                <a:ea typeface="+mj-ea"/>
                <a:cs typeface="+mj-cs"/>
              </a:rPr>
              <a:t>Lähihoitajat</a:t>
            </a:r>
            <a:r>
              <a:rPr lang="en-US" sz="1400" kern="1200">
                <a:latin typeface="+mj-lt"/>
                <a:ea typeface="+mj-ea"/>
                <a:cs typeface="+mj-cs"/>
              </a:rPr>
              <a:t> </a:t>
            </a:r>
            <a:r>
              <a:rPr lang="en-US" sz="1400" kern="1200" err="1">
                <a:latin typeface="+mj-lt"/>
                <a:ea typeface="+mj-ea"/>
                <a:cs typeface="+mj-cs"/>
              </a:rPr>
              <a:t>ruotsissa</a:t>
            </a:r>
            <a:r>
              <a:rPr lang="en-US" sz="1400" kern="1200">
                <a:latin typeface="+mj-lt"/>
                <a:ea typeface="+mj-ea"/>
                <a:cs typeface="+mj-cs"/>
              </a:rPr>
              <a:t> </a:t>
            </a:r>
            <a:r>
              <a:rPr lang="en-US" sz="1400" kern="1200" err="1">
                <a:latin typeface="+mj-lt"/>
                <a:ea typeface="+mj-ea"/>
                <a:cs typeface="+mj-cs"/>
              </a:rPr>
              <a:t>ei</a:t>
            </a:r>
            <a:r>
              <a:rPr lang="en-US" sz="1400" kern="1200">
                <a:latin typeface="+mj-lt"/>
                <a:ea typeface="+mj-ea"/>
                <a:cs typeface="+mj-cs"/>
              </a:rPr>
              <a:t> </a:t>
            </a:r>
            <a:r>
              <a:rPr lang="en-US" sz="1400" kern="1200" err="1">
                <a:latin typeface="+mj-lt"/>
                <a:ea typeface="+mj-ea"/>
                <a:cs typeface="+mj-cs"/>
              </a:rPr>
              <a:t>ottaneet</a:t>
            </a:r>
            <a:r>
              <a:rPr lang="en-US" sz="1400" kern="1200">
                <a:latin typeface="+mj-lt"/>
                <a:ea typeface="+mj-ea"/>
                <a:cs typeface="+mj-cs"/>
              </a:rPr>
              <a:t> </a:t>
            </a:r>
            <a:r>
              <a:rPr lang="en-US" sz="1400" kern="1200" err="1">
                <a:latin typeface="+mj-lt"/>
                <a:ea typeface="+mj-ea"/>
                <a:cs typeface="+mj-cs"/>
              </a:rPr>
              <a:t>verinäytteitä</a:t>
            </a:r>
            <a:r>
              <a:rPr lang="en-US" sz="1400" kern="1200">
                <a:latin typeface="+mj-lt"/>
                <a:ea typeface="+mj-ea"/>
                <a:cs typeface="+mj-cs"/>
              </a:rPr>
              <a:t>, </a:t>
            </a:r>
            <a:r>
              <a:rPr lang="en-US" sz="1400" kern="1200" err="1">
                <a:latin typeface="+mj-lt"/>
                <a:ea typeface="+mj-ea"/>
                <a:cs typeface="+mj-cs"/>
              </a:rPr>
              <a:t>eikä</a:t>
            </a:r>
            <a:r>
              <a:rPr lang="en-US" sz="1400" kern="1200">
                <a:latin typeface="+mj-lt"/>
                <a:ea typeface="+mj-ea"/>
                <a:cs typeface="+mj-cs"/>
              </a:rPr>
              <a:t> </a:t>
            </a:r>
            <a:r>
              <a:rPr lang="en-US" sz="1400" kern="1200" err="1">
                <a:latin typeface="+mj-lt"/>
                <a:ea typeface="+mj-ea"/>
                <a:cs typeface="+mj-cs"/>
              </a:rPr>
              <a:t>jakaneet</a:t>
            </a:r>
            <a:r>
              <a:rPr lang="en-US" sz="1400" kern="1200">
                <a:latin typeface="+mj-lt"/>
                <a:ea typeface="+mj-ea"/>
                <a:cs typeface="+mj-cs"/>
              </a:rPr>
              <a:t> </a:t>
            </a:r>
            <a:r>
              <a:rPr lang="en-US" sz="1400" kern="1200" err="1">
                <a:latin typeface="+mj-lt"/>
                <a:ea typeface="+mj-ea"/>
                <a:cs typeface="+mj-cs"/>
              </a:rPr>
              <a:t>lääkkeitä</a:t>
            </a:r>
            <a:r>
              <a:rPr lang="en-US" sz="1400" kern="1200">
                <a:latin typeface="+mj-lt"/>
                <a:ea typeface="+mj-ea"/>
                <a:cs typeface="+mj-cs"/>
              </a:rPr>
              <a:t>, </a:t>
            </a:r>
            <a:r>
              <a:rPr lang="en-US" sz="1400" kern="1200" err="1">
                <a:latin typeface="+mj-lt"/>
                <a:ea typeface="+mj-ea"/>
                <a:cs typeface="+mj-cs"/>
              </a:rPr>
              <a:t>vaan</a:t>
            </a:r>
            <a:r>
              <a:rPr lang="en-US" sz="1400" kern="1200">
                <a:latin typeface="+mj-lt"/>
                <a:ea typeface="+mj-ea"/>
                <a:cs typeface="+mj-cs"/>
              </a:rPr>
              <a:t> se </a:t>
            </a:r>
            <a:r>
              <a:rPr lang="en-US" sz="1400" kern="1200" err="1">
                <a:latin typeface="+mj-lt"/>
                <a:ea typeface="+mj-ea"/>
                <a:cs typeface="+mj-cs"/>
              </a:rPr>
              <a:t>oli</a:t>
            </a:r>
            <a:r>
              <a:rPr lang="en-US" sz="1400" kern="1200">
                <a:latin typeface="+mj-lt"/>
                <a:ea typeface="+mj-ea"/>
                <a:cs typeface="+mj-cs"/>
              </a:rPr>
              <a:t> </a:t>
            </a:r>
            <a:r>
              <a:rPr lang="en-US" sz="1400" kern="1200" err="1">
                <a:latin typeface="+mj-lt"/>
                <a:ea typeface="+mj-ea"/>
                <a:cs typeface="+mj-cs"/>
              </a:rPr>
              <a:t>sairaanhoitajien</a:t>
            </a:r>
            <a:r>
              <a:rPr lang="en-US" sz="1400" kern="1200">
                <a:latin typeface="+mj-lt"/>
                <a:ea typeface="+mj-ea"/>
                <a:cs typeface="+mj-cs"/>
              </a:rPr>
              <a:t> </a:t>
            </a:r>
            <a:r>
              <a:rPr lang="en-US" sz="1400" kern="1200" err="1">
                <a:latin typeface="+mj-lt"/>
                <a:ea typeface="+mj-ea"/>
                <a:cs typeface="+mj-cs"/>
              </a:rPr>
              <a:t>tehtävää</a:t>
            </a:r>
            <a:r>
              <a:rPr lang="en-US" sz="1400" kern="1200">
                <a:latin typeface="+mj-lt"/>
                <a:ea typeface="+mj-ea"/>
                <a:cs typeface="+mj-cs"/>
              </a:rPr>
              <a:t>. </a:t>
            </a:r>
            <a:r>
              <a:rPr lang="en-US" sz="1400" kern="1200" err="1">
                <a:latin typeface="+mj-lt"/>
                <a:ea typeface="+mj-ea"/>
                <a:cs typeface="+mj-cs"/>
              </a:rPr>
              <a:t>Sairaanhoitajat</a:t>
            </a:r>
            <a:r>
              <a:rPr lang="en-US" sz="1400" kern="1200">
                <a:latin typeface="+mj-lt"/>
                <a:ea typeface="+mj-ea"/>
                <a:cs typeface="+mj-cs"/>
              </a:rPr>
              <a:t> </a:t>
            </a:r>
            <a:r>
              <a:rPr lang="en-US" sz="1400" kern="1200" err="1">
                <a:latin typeface="+mj-lt"/>
                <a:ea typeface="+mj-ea"/>
                <a:cs typeface="+mj-cs"/>
              </a:rPr>
              <a:t>ei</a:t>
            </a:r>
            <a:r>
              <a:rPr lang="en-US" sz="1400" kern="1200">
                <a:latin typeface="+mj-lt"/>
                <a:ea typeface="+mj-ea"/>
                <a:cs typeface="+mj-cs"/>
              </a:rPr>
              <a:t> </a:t>
            </a:r>
            <a:r>
              <a:rPr lang="en-US" sz="1400" kern="1200" err="1">
                <a:latin typeface="+mj-lt"/>
                <a:ea typeface="+mj-ea"/>
                <a:cs typeface="+mj-cs"/>
              </a:rPr>
              <a:t>myöskään</a:t>
            </a:r>
            <a:r>
              <a:rPr lang="en-US" sz="1400" kern="1200">
                <a:latin typeface="+mj-lt"/>
                <a:ea typeface="+mj-ea"/>
                <a:cs typeface="+mj-cs"/>
              </a:rPr>
              <a:t> </a:t>
            </a:r>
            <a:r>
              <a:rPr lang="en-US" sz="1400" kern="1200" err="1">
                <a:latin typeface="+mj-lt"/>
                <a:ea typeface="+mj-ea"/>
                <a:cs typeface="+mj-cs"/>
              </a:rPr>
              <a:t>tehneet</a:t>
            </a:r>
            <a:r>
              <a:rPr lang="en-US" sz="1400" kern="1200">
                <a:latin typeface="+mj-lt"/>
                <a:ea typeface="+mj-ea"/>
                <a:cs typeface="+mj-cs"/>
              </a:rPr>
              <a:t> </a:t>
            </a:r>
            <a:r>
              <a:rPr lang="en-US" sz="1400" kern="1200" err="1">
                <a:latin typeface="+mj-lt"/>
                <a:ea typeface="+mj-ea"/>
                <a:cs typeface="+mj-cs"/>
              </a:rPr>
              <a:t>perushoitoa</a:t>
            </a:r>
            <a:r>
              <a:rPr lang="en-US" sz="1400" kern="1200">
                <a:latin typeface="+mj-lt"/>
                <a:ea typeface="+mj-ea"/>
                <a:cs typeface="+mj-cs"/>
              </a:rPr>
              <a:t>. </a:t>
            </a:r>
            <a:r>
              <a:rPr lang="en-US" sz="1400" kern="1200" err="1">
                <a:latin typeface="+mj-lt"/>
                <a:ea typeface="+mj-ea"/>
                <a:cs typeface="+mj-cs"/>
              </a:rPr>
              <a:t>Ruotsissa</a:t>
            </a:r>
            <a:r>
              <a:rPr lang="en-US" sz="1400" kern="1200">
                <a:latin typeface="+mj-lt"/>
                <a:ea typeface="+mj-ea"/>
                <a:cs typeface="+mj-cs"/>
              </a:rPr>
              <a:t> </a:t>
            </a:r>
            <a:r>
              <a:rPr lang="en-US" sz="1400" kern="1200" err="1">
                <a:latin typeface="+mj-lt"/>
                <a:ea typeface="+mj-ea"/>
                <a:cs typeface="+mj-cs"/>
              </a:rPr>
              <a:t>ainakin</a:t>
            </a:r>
            <a:r>
              <a:rPr lang="en-US" sz="1400" kern="1200">
                <a:latin typeface="+mj-lt"/>
                <a:ea typeface="+mj-ea"/>
                <a:cs typeface="+mj-cs"/>
              </a:rPr>
              <a:t> </a:t>
            </a:r>
            <a:r>
              <a:rPr lang="en-US" sz="1400" kern="1200" err="1">
                <a:latin typeface="+mj-lt"/>
                <a:ea typeface="+mj-ea"/>
                <a:cs typeface="+mj-cs"/>
              </a:rPr>
              <a:t>kyseisessä</a:t>
            </a:r>
            <a:r>
              <a:rPr lang="en-US" sz="1400" kern="1200">
                <a:latin typeface="+mj-lt"/>
                <a:ea typeface="+mj-ea"/>
                <a:cs typeface="+mj-cs"/>
              </a:rPr>
              <a:t> </a:t>
            </a:r>
            <a:r>
              <a:rPr lang="en-US" sz="1400" kern="1200" err="1">
                <a:latin typeface="+mj-lt"/>
                <a:ea typeface="+mj-ea"/>
                <a:cs typeface="+mj-cs"/>
              </a:rPr>
              <a:t>finskt</a:t>
            </a:r>
            <a:r>
              <a:rPr lang="en-US" sz="1400" kern="1200">
                <a:latin typeface="+mj-lt"/>
                <a:ea typeface="+mj-ea"/>
                <a:cs typeface="+mj-cs"/>
              </a:rPr>
              <a:t> </a:t>
            </a:r>
            <a:r>
              <a:rPr lang="en-US" sz="1400" kern="1200" err="1">
                <a:latin typeface="+mj-lt"/>
                <a:ea typeface="+mj-ea"/>
                <a:cs typeface="+mj-cs"/>
              </a:rPr>
              <a:t>älrecentrumissa</a:t>
            </a:r>
            <a:r>
              <a:rPr lang="en-US" sz="1400" kern="1200">
                <a:latin typeface="+mj-lt"/>
                <a:ea typeface="+mj-ea"/>
                <a:cs typeface="+mj-cs"/>
              </a:rPr>
              <a:t> </a:t>
            </a:r>
            <a:r>
              <a:rPr lang="en-US" sz="1400" kern="1200" err="1">
                <a:latin typeface="+mj-lt"/>
                <a:ea typeface="+mj-ea"/>
                <a:cs typeface="+mj-cs"/>
              </a:rPr>
              <a:t>asukkaiden</a:t>
            </a:r>
            <a:r>
              <a:rPr lang="en-US" sz="1400" kern="1200">
                <a:latin typeface="+mj-lt"/>
                <a:ea typeface="+mj-ea"/>
                <a:cs typeface="+mj-cs"/>
              </a:rPr>
              <a:t> </a:t>
            </a:r>
            <a:r>
              <a:rPr lang="en-US" sz="1400" kern="1200" err="1">
                <a:latin typeface="+mj-lt"/>
                <a:ea typeface="+mj-ea"/>
                <a:cs typeface="+mj-cs"/>
              </a:rPr>
              <a:t>toimintakyky</a:t>
            </a:r>
            <a:r>
              <a:rPr lang="en-US" sz="1400" kern="1200">
                <a:latin typeface="+mj-lt"/>
                <a:ea typeface="+mj-ea"/>
                <a:cs typeface="+mj-cs"/>
              </a:rPr>
              <a:t> </a:t>
            </a:r>
            <a:r>
              <a:rPr lang="en-US" sz="1400" kern="1200" err="1">
                <a:latin typeface="+mj-lt"/>
                <a:ea typeface="+mj-ea"/>
                <a:cs typeface="+mj-cs"/>
              </a:rPr>
              <a:t>oli</a:t>
            </a:r>
            <a:r>
              <a:rPr lang="en-US" sz="1400" kern="1200">
                <a:latin typeface="+mj-lt"/>
                <a:ea typeface="+mj-ea"/>
                <a:cs typeface="+mj-cs"/>
              </a:rPr>
              <a:t> </a:t>
            </a:r>
            <a:r>
              <a:rPr lang="en-US" sz="1400" kern="1200" err="1">
                <a:latin typeface="+mj-lt"/>
                <a:ea typeface="+mj-ea"/>
                <a:cs typeface="+mj-cs"/>
              </a:rPr>
              <a:t>paljon</a:t>
            </a:r>
            <a:r>
              <a:rPr lang="en-US" sz="1400" kern="1200">
                <a:latin typeface="+mj-lt"/>
                <a:ea typeface="+mj-ea"/>
                <a:cs typeface="+mj-cs"/>
              </a:rPr>
              <a:t> </a:t>
            </a:r>
            <a:r>
              <a:rPr lang="en-US" sz="1400" kern="1200" err="1">
                <a:latin typeface="+mj-lt"/>
                <a:ea typeface="+mj-ea"/>
                <a:cs typeface="+mj-cs"/>
              </a:rPr>
              <a:t>parempi</a:t>
            </a:r>
            <a:r>
              <a:rPr lang="en-US" sz="1400" kern="1200">
                <a:latin typeface="+mj-lt"/>
                <a:ea typeface="+mj-ea"/>
                <a:cs typeface="+mj-cs"/>
              </a:rPr>
              <a:t>, </a:t>
            </a:r>
            <a:r>
              <a:rPr lang="en-US" sz="1400" kern="1200" err="1">
                <a:latin typeface="+mj-lt"/>
                <a:ea typeface="+mj-ea"/>
                <a:cs typeface="+mj-cs"/>
              </a:rPr>
              <a:t>kuin</a:t>
            </a:r>
            <a:r>
              <a:rPr lang="en-US" sz="1400" kern="1200">
                <a:latin typeface="+mj-lt"/>
                <a:ea typeface="+mj-ea"/>
                <a:cs typeface="+mj-cs"/>
              </a:rPr>
              <a:t> </a:t>
            </a:r>
            <a:r>
              <a:rPr lang="en-US" sz="1400" kern="1200" err="1">
                <a:latin typeface="+mj-lt"/>
                <a:ea typeface="+mj-ea"/>
                <a:cs typeface="+mj-cs"/>
              </a:rPr>
              <a:t>suomen</a:t>
            </a:r>
            <a:r>
              <a:rPr lang="en-US" sz="1400" kern="1200">
                <a:latin typeface="+mj-lt"/>
                <a:ea typeface="+mj-ea"/>
                <a:cs typeface="+mj-cs"/>
              </a:rPr>
              <a:t> </a:t>
            </a:r>
            <a:r>
              <a:rPr lang="en-US" sz="1400" kern="1200" err="1">
                <a:latin typeface="+mj-lt"/>
                <a:ea typeface="+mj-ea"/>
                <a:cs typeface="+mj-cs"/>
              </a:rPr>
              <a:t>vanhainkodeissa</a:t>
            </a:r>
            <a:r>
              <a:rPr lang="en-US" sz="1400" kern="1200">
                <a:latin typeface="+mj-lt"/>
                <a:ea typeface="+mj-ea"/>
                <a:cs typeface="+mj-cs"/>
              </a:rPr>
              <a:t>. </a:t>
            </a:r>
            <a:r>
              <a:rPr lang="en-US" sz="1400" kern="1200" err="1">
                <a:latin typeface="+mj-lt"/>
                <a:ea typeface="+mj-ea"/>
                <a:cs typeface="+mj-cs"/>
              </a:rPr>
              <a:t>Hoitajia</a:t>
            </a:r>
            <a:r>
              <a:rPr lang="en-US" sz="1400" kern="1200">
                <a:latin typeface="+mj-lt"/>
                <a:ea typeface="+mj-ea"/>
                <a:cs typeface="+mj-cs"/>
              </a:rPr>
              <a:t> </a:t>
            </a:r>
            <a:r>
              <a:rPr lang="en-US" sz="1400" kern="1200" err="1">
                <a:latin typeface="+mj-lt"/>
                <a:ea typeface="+mj-ea"/>
                <a:cs typeface="+mj-cs"/>
              </a:rPr>
              <a:t>oli</a:t>
            </a:r>
            <a:r>
              <a:rPr lang="en-US" sz="1400" kern="1200">
                <a:latin typeface="+mj-lt"/>
                <a:ea typeface="+mj-ea"/>
                <a:cs typeface="+mj-cs"/>
              </a:rPr>
              <a:t> </a:t>
            </a:r>
            <a:r>
              <a:rPr lang="en-US" sz="1400" kern="1200" err="1">
                <a:latin typeface="+mj-lt"/>
                <a:ea typeface="+mj-ea"/>
                <a:cs typeface="+mj-cs"/>
              </a:rPr>
              <a:t>myös</a:t>
            </a:r>
            <a:r>
              <a:rPr lang="en-US" sz="1400" kern="1200">
                <a:latin typeface="+mj-lt"/>
                <a:ea typeface="+mj-ea"/>
                <a:cs typeface="+mj-cs"/>
              </a:rPr>
              <a:t> </a:t>
            </a:r>
            <a:r>
              <a:rPr lang="en-US" sz="1400" kern="1200" err="1">
                <a:latin typeface="+mj-lt"/>
                <a:ea typeface="+mj-ea"/>
                <a:cs typeface="+mj-cs"/>
              </a:rPr>
              <a:t>paljon</a:t>
            </a:r>
            <a:r>
              <a:rPr lang="en-US" sz="1400" kern="1200">
                <a:latin typeface="+mj-lt"/>
                <a:ea typeface="+mj-ea"/>
                <a:cs typeface="+mj-cs"/>
              </a:rPr>
              <a:t> </a:t>
            </a:r>
            <a:r>
              <a:rPr lang="en-US" sz="1400" kern="1200" err="1">
                <a:latin typeface="+mj-lt"/>
                <a:ea typeface="+mj-ea"/>
                <a:cs typeface="+mj-cs"/>
              </a:rPr>
              <a:t>enemmän</a:t>
            </a:r>
            <a:r>
              <a:rPr lang="en-US" sz="1400" kern="1200">
                <a:latin typeface="+mj-lt"/>
                <a:ea typeface="+mj-ea"/>
                <a:cs typeface="+mj-cs"/>
              </a:rPr>
              <a:t> </a:t>
            </a:r>
            <a:r>
              <a:rPr lang="en-US" sz="1400" kern="1200" err="1">
                <a:latin typeface="+mj-lt"/>
                <a:ea typeface="+mj-ea"/>
                <a:cs typeface="+mj-cs"/>
              </a:rPr>
              <a:t>verrattuna</a:t>
            </a:r>
            <a:r>
              <a:rPr lang="en-US" sz="1400" kern="1200">
                <a:latin typeface="+mj-lt"/>
                <a:ea typeface="+mj-ea"/>
                <a:cs typeface="+mj-cs"/>
              </a:rPr>
              <a:t> </a:t>
            </a:r>
            <a:r>
              <a:rPr lang="en-US" sz="1400" kern="1200" err="1">
                <a:latin typeface="+mj-lt"/>
                <a:ea typeface="+mj-ea"/>
                <a:cs typeface="+mj-cs"/>
              </a:rPr>
              <a:t>asiakasmäärään</a:t>
            </a:r>
            <a:r>
              <a:rPr lang="en-US" sz="1400" kern="1200">
                <a:latin typeface="+mj-lt"/>
                <a:ea typeface="+mj-ea"/>
                <a:cs typeface="+mj-cs"/>
              </a:rPr>
              <a:t>, </a:t>
            </a:r>
            <a:r>
              <a:rPr lang="en-US" sz="1400" kern="1200" err="1">
                <a:latin typeface="+mj-lt"/>
                <a:ea typeface="+mj-ea"/>
                <a:cs typeface="+mj-cs"/>
              </a:rPr>
              <a:t>eli</a:t>
            </a:r>
            <a:r>
              <a:rPr lang="en-US" sz="1400" kern="1200">
                <a:latin typeface="+mj-lt"/>
                <a:ea typeface="+mj-ea"/>
                <a:cs typeface="+mj-cs"/>
              </a:rPr>
              <a:t> </a:t>
            </a:r>
            <a:r>
              <a:rPr lang="en-US" sz="1400" kern="1200" err="1">
                <a:latin typeface="+mj-lt"/>
                <a:ea typeface="+mj-ea"/>
                <a:cs typeface="+mj-cs"/>
              </a:rPr>
              <a:t>toiminnallista</a:t>
            </a:r>
            <a:r>
              <a:rPr lang="en-US" sz="1400" kern="1200">
                <a:latin typeface="+mj-lt"/>
                <a:ea typeface="+mj-ea"/>
                <a:cs typeface="+mj-cs"/>
              </a:rPr>
              <a:t> </a:t>
            </a:r>
            <a:r>
              <a:rPr lang="en-US" sz="1400" kern="1200" err="1">
                <a:latin typeface="+mj-lt"/>
                <a:ea typeface="+mj-ea"/>
                <a:cs typeface="+mj-cs"/>
              </a:rPr>
              <a:t>tekemistä</a:t>
            </a:r>
            <a:r>
              <a:rPr lang="en-US" sz="1400" kern="1200">
                <a:latin typeface="+mj-lt"/>
                <a:ea typeface="+mj-ea"/>
                <a:cs typeface="+mj-cs"/>
              </a:rPr>
              <a:t> </a:t>
            </a:r>
            <a:r>
              <a:rPr lang="en-US" sz="1400" kern="1200" err="1">
                <a:latin typeface="+mj-lt"/>
                <a:ea typeface="+mj-ea"/>
                <a:cs typeface="+mj-cs"/>
              </a:rPr>
              <a:t>oli</a:t>
            </a:r>
            <a:r>
              <a:rPr lang="en-US" sz="1400" kern="1200">
                <a:latin typeface="+mj-lt"/>
                <a:ea typeface="+mj-ea"/>
                <a:cs typeface="+mj-cs"/>
              </a:rPr>
              <a:t> </a:t>
            </a:r>
            <a:r>
              <a:rPr lang="en-US" sz="1400" kern="1200" err="1">
                <a:latin typeface="+mj-lt"/>
                <a:ea typeface="+mj-ea"/>
                <a:cs typeface="+mj-cs"/>
              </a:rPr>
              <a:t>enemmän</a:t>
            </a:r>
            <a:r>
              <a:rPr lang="en-US" sz="1400" kern="1200">
                <a:latin typeface="+mj-lt"/>
                <a:ea typeface="+mj-ea"/>
                <a:cs typeface="+mj-cs"/>
              </a:rPr>
              <a:t>, </a:t>
            </a:r>
            <a:r>
              <a:rPr lang="en-US" sz="1400" kern="1200" err="1">
                <a:latin typeface="+mj-lt"/>
                <a:ea typeface="+mj-ea"/>
                <a:cs typeface="+mj-cs"/>
              </a:rPr>
              <a:t>niin</a:t>
            </a:r>
            <a:r>
              <a:rPr lang="en-US" sz="1400" kern="1200">
                <a:latin typeface="+mj-lt"/>
                <a:ea typeface="+mj-ea"/>
                <a:cs typeface="+mj-cs"/>
              </a:rPr>
              <a:t> </a:t>
            </a:r>
            <a:r>
              <a:rPr lang="en-US" sz="1400" kern="1200" err="1">
                <a:latin typeface="+mj-lt"/>
                <a:ea typeface="+mj-ea"/>
                <a:cs typeface="+mj-cs"/>
              </a:rPr>
              <a:t>muisteluita</a:t>
            </a:r>
            <a:r>
              <a:rPr lang="en-US" sz="1400" kern="1200">
                <a:latin typeface="+mj-lt"/>
                <a:ea typeface="+mj-ea"/>
                <a:cs typeface="+mj-cs"/>
              </a:rPr>
              <a:t> </a:t>
            </a:r>
            <a:r>
              <a:rPr lang="en-US" sz="1400" kern="1200" err="1">
                <a:latin typeface="+mj-lt"/>
                <a:ea typeface="+mj-ea"/>
                <a:cs typeface="+mj-cs"/>
              </a:rPr>
              <a:t>kuin</a:t>
            </a:r>
            <a:r>
              <a:rPr lang="en-US" sz="1400" kern="1200">
                <a:latin typeface="+mj-lt"/>
                <a:ea typeface="+mj-ea"/>
                <a:cs typeface="+mj-cs"/>
              </a:rPr>
              <a:t> </a:t>
            </a:r>
            <a:r>
              <a:rPr lang="en-US" sz="1400" kern="1200" err="1">
                <a:latin typeface="+mj-lt"/>
                <a:ea typeface="+mj-ea"/>
                <a:cs typeface="+mj-cs"/>
              </a:rPr>
              <a:t>vanhojen</a:t>
            </a:r>
            <a:r>
              <a:rPr lang="en-US" sz="1400" kern="1200">
                <a:latin typeface="+mj-lt"/>
                <a:ea typeface="+mj-ea"/>
                <a:cs typeface="+mj-cs"/>
              </a:rPr>
              <a:t> </a:t>
            </a:r>
            <a:r>
              <a:rPr lang="en-US" sz="1400" kern="1200" err="1">
                <a:latin typeface="+mj-lt"/>
                <a:ea typeface="+mj-ea"/>
                <a:cs typeface="+mj-cs"/>
              </a:rPr>
              <a:t>suomalaisten</a:t>
            </a:r>
            <a:r>
              <a:rPr lang="en-US" sz="1400" kern="1200">
                <a:latin typeface="+mj-lt"/>
                <a:ea typeface="+mj-ea"/>
                <a:cs typeface="+mj-cs"/>
              </a:rPr>
              <a:t> ja </a:t>
            </a:r>
            <a:r>
              <a:rPr lang="en-US" sz="1400" kern="1200" err="1">
                <a:latin typeface="+mj-lt"/>
                <a:ea typeface="+mj-ea"/>
                <a:cs typeface="+mj-cs"/>
              </a:rPr>
              <a:t>ruotsalaisten</a:t>
            </a:r>
            <a:r>
              <a:rPr lang="en-US" sz="1400" kern="1200">
                <a:latin typeface="+mj-lt"/>
                <a:ea typeface="+mj-ea"/>
                <a:cs typeface="+mj-cs"/>
              </a:rPr>
              <a:t> </a:t>
            </a:r>
            <a:r>
              <a:rPr lang="en-US" sz="1400" kern="1200" err="1">
                <a:latin typeface="+mj-lt"/>
                <a:ea typeface="+mj-ea"/>
                <a:cs typeface="+mj-cs"/>
              </a:rPr>
              <a:t>laulujen</a:t>
            </a:r>
            <a:r>
              <a:rPr lang="en-US" sz="1400" kern="1200">
                <a:latin typeface="+mj-lt"/>
                <a:ea typeface="+mj-ea"/>
                <a:cs typeface="+mj-cs"/>
              </a:rPr>
              <a:t> </a:t>
            </a:r>
            <a:r>
              <a:rPr lang="en-US" sz="1400" kern="1200" err="1">
                <a:latin typeface="+mj-lt"/>
                <a:ea typeface="+mj-ea"/>
                <a:cs typeface="+mj-cs"/>
              </a:rPr>
              <a:t>laulua</a:t>
            </a:r>
            <a:r>
              <a:rPr lang="en-US" sz="1400" kern="1200">
                <a:latin typeface="+mj-lt"/>
                <a:ea typeface="+mj-ea"/>
                <a:cs typeface="+mj-cs"/>
              </a:rPr>
              <a:t>. </a:t>
            </a:r>
            <a:r>
              <a:rPr lang="en-US" sz="1400" kern="1200" err="1">
                <a:latin typeface="+mj-lt"/>
                <a:ea typeface="+mj-ea"/>
                <a:cs typeface="+mj-cs"/>
              </a:rPr>
              <a:t>Asukkaiden</a:t>
            </a:r>
            <a:r>
              <a:rPr lang="en-US" sz="1400" kern="1200">
                <a:latin typeface="+mj-lt"/>
                <a:ea typeface="+mj-ea"/>
                <a:cs typeface="+mj-cs"/>
              </a:rPr>
              <a:t> </a:t>
            </a:r>
            <a:r>
              <a:rPr lang="en-US" sz="1400" kern="1200" err="1">
                <a:latin typeface="+mj-lt"/>
                <a:ea typeface="+mj-ea"/>
                <a:cs typeface="+mj-cs"/>
              </a:rPr>
              <a:t>huoneet</a:t>
            </a:r>
            <a:r>
              <a:rPr lang="en-US" sz="1400" kern="1200">
                <a:latin typeface="+mj-lt"/>
                <a:ea typeface="+mj-ea"/>
                <a:cs typeface="+mj-cs"/>
              </a:rPr>
              <a:t> </a:t>
            </a:r>
            <a:r>
              <a:rPr lang="en-US" sz="1400" kern="1200" err="1">
                <a:latin typeface="+mj-lt"/>
                <a:ea typeface="+mj-ea"/>
                <a:cs typeface="+mj-cs"/>
              </a:rPr>
              <a:t>olivat</a:t>
            </a:r>
            <a:r>
              <a:rPr lang="en-US" sz="1400" kern="1200">
                <a:latin typeface="+mj-lt"/>
                <a:ea typeface="+mj-ea"/>
                <a:cs typeface="+mj-cs"/>
              </a:rPr>
              <a:t> </a:t>
            </a:r>
            <a:r>
              <a:rPr lang="en-US" sz="1400" kern="1200" err="1">
                <a:latin typeface="+mj-lt"/>
                <a:ea typeface="+mj-ea"/>
                <a:cs typeface="+mj-cs"/>
              </a:rPr>
              <a:t>myös</a:t>
            </a:r>
            <a:r>
              <a:rPr lang="en-US" sz="1400" kern="1200">
                <a:latin typeface="+mj-lt"/>
                <a:ea typeface="+mj-ea"/>
                <a:cs typeface="+mj-cs"/>
              </a:rPr>
              <a:t> </a:t>
            </a:r>
            <a:r>
              <a:rPr lang="en-US" sz="1400" kern="1200" err="1">
                <a:latin typeface="+mj-lt"/>
                <a:ea typeface="+mj-ea"/>
                <a:cs typeface="+mj-cs"/>
              </a:rPr>
              <a:t>huomattavasti</a:t>
            </a:r>
            <a:r>
              <a:rPr lang="en-US" sz="1400" kern="1200">
                <a:latin typeface="+mj-lt"/>
                <a:ea typeface="+mj-ea"/>
                <a:cs typeface="+mj-cs"/>
              </a:rPr>
              <a:t> </a:t>
            </a:r>
            <a:r>
              <a:rPr lang="en-US" sz="1400" kern="1200" err="1">
                <a:latin typeface="+mj-lt"/>
                <a:ea typeface="+mj-ea"/>
                <a:cs typeface="+mj-cs"/>
              </a:rPr>
              <a:t>tilavempia</a:t>
            </a:r>
            <a:r>
              <a:rPr lang="en-US" sz="1400" kern="1200">
                <a:latin typeface="+mj-lt"/>
                <a:ea typeface="+mj-ea"/>
                <a:cs typeface="+mj-cs"/>
              </a:rPr>
              <a:t> ja </a:t>
            </a:r>
            <a:r>
              <a:rPr lang="en-US" sz="1400" kern="1200" err="1">
                <a:latin typeface="+mj-lt"/>
                <a:ea typeface="+mj-ea"/>
                <a:cs typeface="+mj-cs"/>
              </a:rPr>
              <a:t>erittäin</a:t>
            </a:r>
            <a:r>
              <a:rPr lang="en-US" sz="1400" kern="1200">
                <a:latin typeface="+mj-lt"/>
                <a:ea typeface="+mj-ea"/>
                <a:cs typeface="+mj-cs"/>
              </a:rPr>
              <a:t> </a:t>
            </a:r>
            <a:r>
              <a:rPr lang="en-US" sz="1400" kern="1200" err="1">
                <a:latin typeface="+mj-lt"/>
                <a:ea typeface="+mj-ea"/>
                <a:cs typeface="+mj-cs"/>
              </a:rPr>
              <a:t>kodin</a:t>
            </a:r>
            <a:r>
              <a:rPr lang="en-US" sz="1400" kern="1200">
                <a:latin typeface="+mj-lt"/>
                <a:ea typeface="+mj-ea"/>
                <a:cs typeface="+mj-cs"/>
              </a:rPr>
              <a:t> </a:t>
            </a:r>
            <a:r>
              <a:rPr lang="en-US" sz="1400" kern="1200" err="1">
                <a:latin typeface="+mj-lt"/>
                <a:ea typeface="+mj-ea"/>
                <a:cs typeface="+mj-cs"/>
              </a:rPr>
              <a:t>omaisia</a:t>
            </a:r>
            <a:r>
              <a:rPr lang="en-US" sz="1400" kern="1200">
                <a:latin typeface="+mj-lt"/>
                <a:ea typeface="+mj-ea"/>
                <a:cs typeface="+mj-cs"/>
              </a:rPr>
              <a:t>. </a:t>
            </a:r>
            <a:r>
              <a:rPr lang="en-US" sz="1400" kern="1200" err="1">
                <a:latin typeface="+mj-lt"/>
                <a:ea typeface="+mj-ea"/>
                <a:cs typeface="+mj-cs"/>
              </a:rPr>
              <a:t>Myös</a:t>
            </a:r>
            <a:r>
              <a:rPr lang="en-US" sz="1400" kern="1200">
                <a:latin typeface="+mj-lt"/>
                <a:ea typeface="+mj-ea"/>
                <a:cs typeface="+mj-cs"/>
              </a:rPr>
              <a:t> </a:t>
            </a:r>
            <a:r>
              <a:rPr lang="en-US" sz="1400" kern="1200" err="1">
                <a:latin typeface="+mj-lt"/>
                <a:ea typeface="+mj-ea"/>
                <a:cs typeface="+mj-cs"/>
              </a:rPr>
              <a:t>yleiset</a:t>
            </a:r>
            <a:r>
              <a:rPr lang="en-US" sz="1400" kern="1200">
                <a:latin typeface="+mj-lt"/>
                <a:ea typeface="+mj-ea"/>
                <a:cs typeface="+mj-cs"/>
              </a:rPr>
              <a:t> </a:t>
            </a:r>
            <a:r>
              <a:rPr lang="en-US" sz="1400" kern="1200" err="1">
                <a:latin typeface="+mj-lt"/>
                <a:ea typeface="+mj-ea"/>
                <a:cs typeface="+mj-cs"/>
              </a:rPr>
              <a:t>tilat</a:t>
            </a:r>
            <a:r>
              <a:rPr lang="en-US" sz="1400" kern="1200">
                <a:latin typeface="+mj-lt"/>
                <a:ea typeface="+mj-ea"/>
                <a:cs typeface="+mj-cs"/>
              </a:rPr>
              <a:t> </a:t>
            </a:r>
            <a:r>
              <a:rPr lang="en-US" sz="1400" kern="1200" err="1">
                <a:latin typeface="+mj-lt"/>
                <a:ea typeface="+mj-ea"/>
                <a:cs typeface="+mj-cs"/>
              </a:rPr>
              <a:t>oli</a:t>
            </a:r>
            <a:r>
              <a:rPr lang="en-US" sz="1400" kern="1200">
                <a:latin typeface="+mj-lt"/>
                <a:ea typeface="+mj-ea"/>
                <a:cs typeface="+mj-cs"/>
              </a:rPr>
              <a:t> </a:t>
            </a:r>
            <a:r>
              <a:rPr lang="en-US" sz="1400" kern="1200" err="1">
                <a:latin typeface="+mj-lt"/>
                <a:ea typeface="+mj-ea"/>
                <a:cs typeface="+mj-cs"/>
              </a:rPr>
              <a:t>sisustettu</a:t>
            </a:r>
            <a:r>
              <a:rPr lang="en-US" sz="1400" kern="1200">
                <a:latin typeface="+mj-lt"/>
                <a:ea typeface="+mj-ea"/>
                <a:cs typeface="+mj-cs"/>
              </a:rPr>
              <a:t> </a:t>
            </a:r>
            <a:r>
              <a:rPr lang="en-US" sz="1400" kern="1200" err="1">
                <a:latin typeface="+mj-lt"/>
                <a:ea typeface="+mj-ea"/>
                <a:cs typeface="+mj-cs"/>
              </a:rPr>
              <a:t>kauniilla</a:t>
            </a:r>
            <a:r>
              <a:rPr lang="en-US" sz="1400" kern="1200">
                <a:latin typeface="+mj-lt"/>
                <a:ea typeface="+mj-ea"/>
                <a:cs typeface="+mj-cs"/>
              </a:rPr>
              <a:t> </a:t>
            </a:r>
            <a:r>
              <a:rPr lang="en-US" sz="1400" kern="1200" err="1">
                <a:latin typeface="+mj-lt"/>
                <a:ea typeface="+mj-ea"/>
                <a:cs typeface="+mj-cs"/>
              </a:rPr>
              <a:t>tauluilla</a:t>
            </a:r>
            <a:r>
              <a:rPr lang="en-US" sz="1400" kern="1200">
                <a:latin typeface="+mj-lt"/>
                <a:ea typeface="+mj-ea"/>
                <a:cs typeface="+mj-cs"/>
              </a:rPr>
              <a:t>, </a:t>
            </a:r>
            <a:r>
              <a:rPr lang="en-US" sz="1400" kern="1200" err="1">
                <a:latin typeface="+mj-lt"/>
                <a:ea typeface="+mj-ea"/>
                <a:cs typeface="+mj-cs"/>
              </a:rPr>
              <a:t>nojatuoleilla</a:t>
            </a:r>
            <a:r>
              <a:rPr lang="en-US" sz="1400" kern="1200">
                <a:latin typeface="+mj-lt"/>
                <a:ea typeface="+mj-ea"/>
                <a:cs typeface="+mj-cs"/>
              </a:rPr>
              <a:t>, </a:t>
            </a:r>
            <a:r>
              <a:rPr lang="en-US" sz="1400" kern="1200" err="1">
                <a:latin typeface="+mj-lt"/>
                <a:ea typeface="+mj-ea"/>
                <a:cs typeface="+mj-cs"/>
              </a:rPr>
              <a:t>vanhoilla</a:t>
            </a:r>
            <a:r>
              <a:rPr lang="en-US" sz="1400" kern="1200">
                <a:latin typeface="+mj-lt"/>
                <a:ea typeface="+mj-ea"/>
                <a:cs typeface="+mj-cs"/>
              </a:rPr>
              <a:t> </a:t>
            </a:r>
            <a:r>
              <a:rPr lang="en-US" sz="1400" kern="1200" err="1">
                <a:latin typeface="+mj-lt"/>
                <a:ea typeface="+mj-ea"/>
                <a:cs typeface="+mj-cs"/>
              </a:rPr>
              <a:t>kaappikelloilla</a:t>
            </a:r>
            <a:r>
              <a:rPr lang="en-US" sz="1400" kern="1200">
                <a:latin typeface="+mj-lt"/>
                <a:ea typeface="+mj-ea"/>
                <a:cs typeface="+mj-cs"/>
              </a:rPr>
              <a:t> </a:t>
            </a:r>
            <a:r>
              <a:rPr lang="en-US" sz="1400" kern="1200" err="1">
                <a:latin typeface="+mj-lt"/>
                <a:ea typeface="+mj-ea"/>
                <a:cs typeface="+mj-cs"/>
              </a:rPr>
              <a:t>yms</a:t>
            </a:r>
            <a:r>
              <a:rPr lang="en-US" sz="1400" kern="1200">
                <a:latin typeface="+mj-lt"/>
                <a:ea typeface="+mj-ea"/>
                <a:cs typeface="+mj-cs"/>
              </a:rPr>
              <a:t>. </a:t>
            </a:r>
            <a:r>
              <a:rPr lang="en-US" sz="1400" kern="1200" err="1">
                <a:latin typeface="+mj-lt"/>
                <a:ea typeface="+mj-ea"/>
                <a:cs typeface="+mj-cs"/>
              </a:rPr>
              <a:t>Ruotsissa</a:t>
            </a:r>
            <a:r>
              <a:rPr lang="en-US" sz="1400" kern="1200">
                <a:latin typeface="+mj-lt"/>
                <a:ea typeface="+mj-ea"/>
                <a:cs typeface="+mj-cs"/>
              </a:rPr>
              <a:t> </a:t>
            </a:r>
            <a:r>
              <a:rPr lang="en-US" sz="1400" kern="1200" err="1">
                <a:latin typeface="+mj-lt"/>
                <a:ea typeface="+mj-ea"/>
                <a:cs typeface="+mj-cs"/>
              </a:rPr>
              <a:t>myös</a:t>
            </a:r>
            <a:r>
              <a:rPr lang="en-US" sz="1400" kern="1200">
                <a:latin typeface="+mj-lt"/>
                <a:ea typeface="+mj-ea"/>
                <a:cs typeface="+mj-cs"/>
              </a:rPr>
              <a:t> </a:t>
            </a:r>
            <a:r>
              <a:rPr lang="en-US" sz="1400" kern="1200" err="1">
                <a:latin typeface="+mj-lt"/>
                <a:ea typeface="+mj-ea"/>
                <a:cs typeface="+mj-cs"/>
              </a:rPr>
              <a:t>suojavarusteita</a:t>
            </a:r>
            <a:r>
              <a:rPr lang="en-US" sz="1400" kern="1200">
                <a:latin typeface="+mj-lt"/>
                <a:ea typeface="+mj-ea"/>
                <a:cs typeface="+mj-cs"/>
              </a:rPr>
              <a:t> </a:t>
            </a:r>
            <a:r>
              <a:rPr lang="en-US" sz="1400" kern="1200" err="1">
                <a:latin typeface="+mj-lt"/>
                <a:ea typeface="+mj-ea"/>
                <a:cs typeface="+mj-cs"/>
              </a:rPr>
              <a:t>käytettiin</a:t>
            </a:r>
            <a:r>
              <a:rPr lang="en-US" sz="1400" kern="1200">
                <a:latin typeface="+mj-lt"/>
                <a:ea typeface="+mj-ea"/>
                <a:cs typeface="+mj-cs"/>
              </a:rPr>
              <a:t> </a:t>
            </a:r>
            <a:r>
              <a:rPr lang="en-US" sz="1400" kern="1200" err="1">
                <a:latin typeface="+mj-lt"/>
                <a:ea typeface="+mj-ea"/>
                <a:cs typeface="+mj-cs"/>
              </a:rPr>
              <a:t>enemmän</a:t>
            </a:r>
            <a:r>
              <a:rPr lang="en-US" sz="1400" kern="1200">
                <a:latin typeface="+mj-lt"/>
                <a:ea typeface="+mj-ea"/>
                <a:cs typeface="+mj-cs"/>
              </a:rPr>
              <a:t>, </a:t>
            </a:r>
            <a:r>
              <a:rPr lang="en-US" sz="1400" kern="1200" err="1">
                <a:latin typeface="+mj-lt"/>
                <a:ea typeface="+mj-ea"/>
                <a:cs typeface="+mj-cs"/>
              </a:rPr>
              <a:t>mikä</a:t>
            </a:r>
            <a:r>
              <a:rPr lang="en-US" sz="1400" kern="1200">
                <a:latin typeface="+mj-lt"/>
                <a:ea typeface="+mj-ea"/>
                <a:cs typeface="+mj-cs"/>
              </a:rPr>
              <a:t> </a:t>
            </a:r>
            <a:r>
              <a:rPr lang="en-US" sz="1400" kern="1200" err="1">
                <a:latin typeface="+mj-lt"/>
                <a:ea typeface="+mj-ea"/>
                <a:cs typeface="+mj-cs"/>
              </a:rPr>
              <a:t>kammotti</a:t>
            </a:r>
            <a:r>
              <a:rPr lang="en-US" sz="1400" kern="1200">
                <a:latin typeface="+mj-lt"/>
                <a:ea typeface="+mj-ea"/>
                <a:cs typeface="+mj-cs"/>
              </a:rPr>
              <a:t> </a:t>
            </a:r>
            <a:r>
              <a:rPr lang="en-US" sz="1400" kern="1200" err="1">
                <a:latin typeface="+mj-lt"/>
                <a:ea typeface="+mj-ea"/>
                <a:cs typeface="+mj-cs"/>
              </a:rPr>
              <a:t>muovintuhlauksena</a:t>
            </a:r>
            <a:r>
              <a:rPr lang="en-US" sz="1400" kern="1200">
                <a:latin typeface="+mj-lt"/>
                <a:ea typeface="+mj-ea"/>
                <a:cs typeface="+mj-cs"/>
              </a:rPr>
              <a:t>. </a:t>
            </a:r>
            <a:r>
              <a:rPr lang="en-US" sz="1400" kern="1200" err="1">
                <a:latin typeface="+mj-lt"/>
                <a:ea typeface="+mj-ea"/>
                <a:cs typeface="+mj-cs"/>
              </a:rPr>
              <a:t>Myös</a:t>
            </a:r>
            <a:r>
              <a:rPr lang="en-US" sz="1400" kern="1200">
                <a:latin typeface="+mj-lt"/>
                <a:ea typeface="+mj-ea"/>
                <a:cs typeface="+mj-cs"/>
              </a:rPr>
              <a:t> </a:t>
            </a:r>
            <a:r>
              <a:rPr lang="en-US" sz="1400" kern="1200" err="1">
                <a:latin typeface="+mj-lt"/>
                <a:ea typeface="+mj-ea"/>
                <a:cs typeface="+mj-cs"/>
              </a:rPr>
              <a:t>koko</a:t>
            </a:r>
            <a:r>
              <a:rPr lang="en-US" sz="1400" kern="1200">
                <a:latin typeface="+mj-lt"/>
                <a:ea typeface="+mj-ea"/>
                <a:cs typeface="+mj-cs"/>
              </a:rPr>
              <a:t> talon </a:t>
            </a:r>
            <a:r>
              <a:rPr lang="en-US" sz="1400" kern="1200" err="1">
                <a:latin typeface="+mj-lt"/>
                <a:ea typeface="+mj-ea"/>
                <a:cs typeface="+mj-cs"/>
              </a:rPr>
              <a:t>yhteisiä</a:t>
            </a:r>
            <a:r>
              <a:rPr lang="en-US" sz="1400" kern="1200">
                <a:latin typeface="+mj-lt"/>
                <a:ea typeface="+mj-ea"/>
                <a:cs typeface="+mj-cs"/>
              </a:rPr>
              <a:t> </a:t>
            </a:r>
            <a:r>
              <a:rPr lang="en-US" sz="1400" kern="1200" err="1">
                <a:latin typeface="+mj-lt"/>
                <a:ea typeface="+mj-ea"/>
                <a:cs typeface="+mj-cs"/>
              </a:rPr>
              <a:t>tilaisuuksia</a:t>
            </a:r>
            <a:r>
              <a:rPr lang="en-US" sz="1400" kern="1200">
                <a:latin typeface="+mj-lt"/>
                <a:ea typeface="+mj-ea"/>
                <a:cs typeface="+mj-cs"/>
              </a:rPr>
              <a:t> </a:t>
            </a:r>
            <a:r>
              <a:rPr lang="en-US" sz="1400" kern="1200" err="1">
                <a:latin typeface="+mj-lt"/>
                <a:ea typeface="+mj-ea"/>
                <a:cs typeface="+mj-cs"/>
              </a:rPr>
              <a:t>oli</a:t>
            </a:r>
            <a:r>
              <a:rPr lang="en-US" sz="1400" kern="1200">
                <a:latin typeface="+mj-lt"/>
                <a:ea typeface="+mj-ea"/>
                <a:cs typeface="+mj-cs"/>
              </a:rPr>
              <a:t> </a:t>
            </a:r>
            <a:r>
              <a:rPr lang="en-US" sz="1400" kern="1200" err="1">
                <a:latin typeface="+mj-lt"/>
                <a:ea typeface="+mj-ea"/>
                <a:cs typeface="+mj-cs"/>
              </a:rPr>
              <a:t>enemmän</a:t>
            </a:r>
            <a:r>
              <a:rPr lang="en-US" sz="1400" kern="1200">
                <a:latin typeface="+mj-lt"/>
                <a:ea typeface="+mj-ea"/>
                <a:cs typeface="+mj-cs"/>
              </a:rPr>
              <a:t> </a:t>
            </a:r>
            <a:r>
              <a:rPr lang="en-US" sz="1400" kern="1200" err="1">
                <a:latin typeface="+mj-lt"/>
                <a:ea typeface="+mj-ea"/>
                <a:cs typeface="+mj-cs"/>
              </a:rPr>
              <a:t>asukkaille</a:t>
            </a:r>
            <a:r>
              <a:rPr lang="en-US" sz="1400" kern="1200">
                <a:latin typeface="+mj-lt"/>
                <a:ea typeface="+mj-ea"/>
                <a:cs typeface="+mj-cs"/>
              </a:rPr>
              <a:t>, </a:t>
            </a:r>
            <a:r>
              <a:rPr lang="en-US" sz="1400" kern="1200" err="1">
                <a:latin typeface="+mj-lt"/>
                <a:ea typeface="+mj-ea"/>
                <a:cs typeface="+mj-cs"/>
              </a:rPr>
              <a:t>kahvilatilaisuuksia</a:t>
            </a:r>
            <a:r>
              <a:rPr lang="en-US" sz="1400" kern="1200">
                <a:latin typeface="+mj-lt"/>
                <a:ea typeface="+mj-ea"/>
                <a:cs typeface="+mj-cs"/>
              </a:rPr>
              <a:t> ja </a:t>
            </a:r>
            <a:r>
              <a:rPr lang="en-US" sz="1400" kern="1200" err="1">
                <a:latin typeface="+mj-lt"/>
                <a:ea typeface="+mj-ea"/>
                <a:cs typeface="+mj-cs"/>
              </a:rPr>
              <a:t>kauneuskerhoja</a:t>
            </a:r>
            <a:r>
              <a:rPr lang="en-US" sz="1400" kern="1200">
                <a:latin typeface="+mj-lt"/>
                <a:ea typeface="+mj-ea"/>
                <a:cs typeface="+mj-cs"/>
              </a:rPr>
              <a:t>.</a:t>
            </a:r>
          </a:p>
        </p:txBody>
      </p:sp>
      <p:cxnSp>
        <p:nvCxnSpPr>
          <p:cNvPr id="87" name="Straight Connector 86">
            <a:extLst>
              <a:ext uri="{FF2B5EF4-FFF2-40B4-BE49-F238E27FC236}">
                <a16:creationId xmlns:a16="http://schemas.microsoft.com/office/drawing/2014/main" id="{33193FD5-6A49-7562-EA76-F15D42E158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3" name="Sisällön paikkamerkki 2" descr="Kuva, joka sisältää kohteen sisä-, seinä, ikkuna, sisustussuunnittelu&#10;&#10;Kuvaus luotu automaattisesti">
            <a:extLst>
              <a:ext uri="{FF2B5EF4-FFF2-40B4-BE49-F238E27FC236}">
                <a16:creationId xmlns:a16="http://schemas.microsoft.com/office/drawing/2014/main" id="{E692DCAB-8BA4-0FDC-1A44-335766F22FDE}"/>
              </a:ext>
            </a:extLst>
          </p:cNvPr>
          <p:cNvPicPr>
            <a:picLocks noGrp="1" noChangeAspect="1"/>
          </p:cNvPicPr>
          <p:nvPr>
            <p:ph idx="1"/>
          </p:nvPr>
        </p:nvPicPr>
        <p:blipFill rotWithShape="1">
          <a:blip r:embed="rId2"/>
          <a:srcRect t="8983"/>
          <a:stretch/>
        </p:blipFill>
        <p:spPr>
          <a:xfrm>
            <a:off x="4615543" y="1186451"/>
            <a:ext cx="6711317" cy="4504976"/>
          </a:xfrm>
          <a:prstGeom prst="rect">
            <a:avLst/>
          </a:prstGeom>
        </p:spPr>
      </p:pic>
    </p:spTree>
    <p:extLst>
      <p:ext uri="{BB962C8B-B14F-4D97-AF65-F5344CB8AC3E}">
        <p14:creationId xmlns:p14="http://schemas.microsoft.com/office/powerpoint/2010/main" val="2553556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9">
            <a:extLst>
              <a:ext uri="{FF2B5EF4-FFF2-40B4-BE49-F238E27FC236}">
                <a16:creationId xmlns:a16="http://schemas.microsoft.com/office/drawing/2014/main" id="{55C01129-3453-464D-A870-ED71C6E89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9D2781A6-5C82-4764-B489-F9A599C0A7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8833" y="685800"/>
            <a:ext cx="5004061" cy="5486400"/>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7441DB4B-AABE-ACEF-0954-69347F5B4DFD}"/>
              </a:ext>
            </a:extLst>
          </p:cNvPr>
          <p:cNvSpPr>
            <a:spLocks noGrp="1"/>
          </p:cNvSpPr>
          <p:nvPr>
            <p:ph type="title"/>
          </p:nvPr>
        </p:nvSpPr>
        <p:spPr>
          <a:xfrm>
            <a:off x="4087643" y="684148"/>
            <a:ext cx="4004996" cy="500570"/>
          </a:xfrm>
        </p:spPr>
        <p:txBody>
          <a:bodyPr anchor="b">
            <a:normAutofit/>
          </a:bodyPr>
          <a:lstStyle/>
          <a:p>
            <a:pPr algn="ctr"/>
            <a:r>
              <a:rPr lang="fi-FI" sz="2800">
                <a:solidFill>
                  <a:schemeClr val="bg1">
                    <a:alpha val="60000"/>
                  </a:schemeClr>
                </a:solidFill>
                <a:cs typeface="Calibri Light"/>
              </a:rPr>
              <a:t>Asuminen</a:t>
            </a:r>
            <a:endParaRPr lang="fi-FI" sz="2800">
              <a:solidFill>
                <a:schemeClr val="bg1">
                  <a:alpha val="60000"/>
                </a:schemeClr>
              </a:solidFill>
            </a:endParaRPr>
          </a:p>
        </p:txBody>
      </p:sp>
      <p:pic>
        <p:nvPicPr>
          <p:cNvPr id="5" name="Kuva 4" descr="Kuva, joka sisältää kohteen henkilö, vaate, Ihmisen kasvot, seinä&#10;&#10;Kuvaus luotu automaattisesti">
            <a:extLst>
              <a:ext uri="{FF2B5EF4-FFF2-40B4-BE49-F238E27FC236}">
                <a16:creationId xmlns:a16="http://schemas.microsoft.com/office/drawing/2014/main" id="{4BA6F610-F11E-958A-60D5-3277BF6F83C5}"/>
              </a:ext>
            </a:extLst>
          </p:cNvPr>
          <p:cNvPicPr>
            <a:picLocks noChangeAspect="1"/>
          </p:cNvPicPr>
          <p:nvPr/>
        </p:nvPicPr>
        <p:blipFill rotWithShape="1">
          <a:blip r:embed="rId2"/>
          <a:srcRect r="5016"/>
          <a:stretch/>
        </p:blipFill>
        <p:spPr>
          <a:xfrm>
            <a:off x="331771" y="685795"/>
            <a:ext cx="2931299" cy="5486400"/>
          </a:xfrm>
          <a:prstGeom prst="rect">
            <a:avLst/>
          </a:prstGeom>
        </p:spPr>
      </p:pic>
      <p:sp>
        <p:nvSpPr>
          <p:cNvPr id="3" name="Sisällön paikkamerkki 2">
            <a:extLst>
              <a:ext uri="{FF2B5EF4-FFF2-40B4-BE49-F238E27FC236}">
                <a16:creationId xmlns:a16="http://schemas.microsoft.com/office/drawing/2014/main" id="{AF9D487E-6F14-3604-CADD-B2039220F186}"/>
              </a:ext>
            </a:extLst>
          </p:cNvPr>
          <p:cNvSpPr>
            <a:spLocks noGrp="1"/>
          </p:cNvSpPr>
          <p:nvPr>
            <p:ph idx="1"/>
          </p:nvPr>
        </p:nvSpPr>
        <p:spPr>
          <a:xfrm>
            <a:off x="3400244" y="1251791"/>
            <a:ext cx="5065044" cy="4822523"/>
          </a:xfrm>
        </p:spPr>
        <p:txBody>
          <a:bodyPr vert="horz" lIns="91440" tIns="45720" rIns="91440" bIns="45720" rtlCol="0" anchor="t">
            <a:noAutofit/>
          </a:bodyPr>
          <a:lstStyle/>
          <a:p>
            <a:pPr algn="ctr"/>
            <a:r>
              <a:rPr lang="fi-FI" sz="1800" b="1">
                <a:solidFill>
                  <a:schemeClr val="bg1"/>
                </a:solidFill>
                <a:latin typeface="Calibri Light"/>
                <a:cs typeface="Calibri Light"/>
              </a:rPr>
              <a:t>Vuokrattiin yhdessä kuukaudeksi kämppä </a:t>
            </a:r>
            <a:r>
              <a:rPr lang="fi-FI" sz="1800" b="1" err="1">
                <a:solidFill>
                  <a:schemeClr val="bg1"/>
                </a:solidFill>
                <a:latin typeface="Calibri Light"/>
                <a:cs typeface="Calibri Light"/>
              </a:rPr>
              <a:t>enskedestä</a:t>
            </a:r>
            <a:r>
              <a:rPr lang="fi-FI" sz="1800" b="1">
                <a:solidFill>
                  <a:schemeClr val="bg1"/>
                </a:solidFill>
                <a:latin typeface="Calibri Light"/>
                <a:cs typeface="Calibri Light"/>
              </a:rPr>
              <a:t> </a:t>
            </a:r>
            <a:r>
              <a:rPr lang="fi-FI" sz="1800" b="1" err="1">
                <a:solidFill>
                  <a:schemeClr val="bg1"/>
                </a:solidFill>
                <a:latin typeface="Calibri Light"/>
                <a:cs typeface="Calibri Light"/>
              </a:rPr>
              <a:t>airbnb</a:t>
            </a:r>
            <a:r>
              <a:rPr lang="fi-FI" sz="1800" b="1">
                <a:solidFill>
                  <a:schemeClr val="bg1"/>
                </a:solidFill>
                <a:latin typeface="Calibri Light"/>
                <a:cs typeface="Calibri Light"/>
              </a:rPr>
              <a:t>-sivuston kautta. Se oli kilometrin päässä meidän työpaikasta, matkat meni siis pyöräillessä muutaman minuutin. Kämppä oli ison omakotitalon kellari, sinne oli oma ulko-ovi ja kellarissa oli muutama ikkuna. Isäntäperhe joka siis asui yläkerrassa oli todella mukava ja ystävällinen kertoivat että saadaan lainata heidän pyykki koneita ja saunaa, ei tosin lainattu sillä kuukausi kului niin nopeasti ja vaatteita oli niin paljon mukana ettei tarvinnut pestä. Isäntäperheellä oli kanala rakennettu kasvihuoneeseen se oli söpöä. Asuinalue oli rauhallinen! Puolen kilometrin päässä kämpästä oli </a:t>
            </a:r>
            <a:r>
              <a:rPr lang="fi-FI" sz="1800" b="1" err="1">
                <a:solidFill>
                  <a:schemeClr val="bg1"/>
                </a:solidFill>
                <a:latin typeface="Calibri Light"/>
                <a:cs typeface="Calibri Light"/>
              </a:rPr>
              <a:t>ica</a:t>
            </a:r>
            <a:r>
              <a:rPr lang="fi-FI" sz="1800" b="1">
                <a:solidFill>
                  <a:schemeClr val="bg1"/>
                </a:solidFill>
                <a:latin typeface="Calibri Light"/>
                <a:cs typeface="Calibri Light"/>
              </a:rPr>
              <a:t> marketti ja </a:t>
            </a:r>
            <a:r>
              <a:rPr lang="fi-FI" sz="1800" b="1" err="1">
                <a:solidFill>
                  <a:schemeClr val="bg1"/>
                </a:solidFill>
                <a:latin typeface="Calibri Light"/>
                <a:cs typeface="Calibri Light"/>
              </a:rPr>
              <a:t>lidl</a:t>
            </a:r>
            <a:r>
              <a:rPr lang="fi-FI" sz="1800" b="1">
                <a:solidFill>
                  <a:schemeClr val="bg1"/>
                </a:solidFill>
                <a:latin typeface="Calibri Light"/>
                <a:cs typeface="Calibri Light"/>
              </a:rPr>
              <a:t>. Ei muuten koettu oloa turvattomaksi ruotsissa vaikka suomen media sitä pelotteleekin paljon, sama terve maalaisjärki toki liikkumisessa kuin vaikka </a:t>
            </a:r>
            <a:r>
              <a:rPr lang="fi-FI" sz="1800" b="1" err="1">
                <a:solidFill>
                  <a:schemeClr val="bg1"/>
                </a:solidFill>
                <a:latin typeface="Calibri Light"/>
                <a:cs typeface="Calibri Light"/>
              </a:rPr>
              <a:t>helsingin</a:t>
            </a:r>
            <a:r>
              <a:rPr lang="fi-FI" sz="1800" b="1">
                <a:solidFill>
                  <a:schemeClr val="bg1"/>
                </a:solidFill>
                <a:latin typeface="Calibri Light"/>
                <a:cs typeface="Calibri Light"/>
              </a:rPr>
              <a:t> kaduilla pimeän tullen! Riippuu varmasti myös asuin alueesta.</a:t>
            </a:r>
            <a:endParaRPr lang="fi-FI" sz="1800">
              <a:solidFill>
                <a:schemeClr val="bg1"/>
              </a:solidFill>
            </a:endParaRPr>
          </a:p>
        </p:txBody>
      </p:sp>
      <p:pic>
        <p:nvPicPr>
          <p:cNvPr id="4" name="Kuva 3" descr="Kuva, joka sisältää kohteen piha-, pilvi, taivas, pyörä&#10;&#10;Kuvaus luotu automaattisesti">
            <a:extLst>
              <a:ext uri="{FF2B5EF4-FFF2-40B4-BE49-F238E27FC236}">
                <a16:creationId xmlns:a16="http://schemas.microsoft.com/office/drawing/2014/main" id="{0F80115C-F1D0-ACBF-89CB-C95E885BD144}"/>
              </a:ext>
            </a:extLst>
          </p:cNvPr>
          <p:cNvPicPr>
            <a:picLocks noChangeAspect="1"/>
          </p:cNvPicPr>
          <p:nvPr/>
        </p:nvPicPr>
        <p:blipFill rotWithShape="1">
          <a:blip r:embed="rId3"/>
          <a:srcRect l="15444" r="13948"/>
          <a:stretch/>
        </p:blipFill>
        <p:spPr>
          <a:xfrm>
            <a:off x="8903168" y="685805"/>
            <a:ext cx="2905400" cy="5486399"/>
          </a:xfrm>
          <a:prstGeom prst="rect">
            <a:avLst/>
          </a:prstGeom>
        </p:spPr>
      </p:pic>
    </p:spTree>
    <p:extLst>
      <p:ext uri="{BB962C8B-B14F-4D97-AF65-F5344CB8AC3E}">
        <p14:creationId xmlns:p14="http://schemas.microsoft.com/office/powerpoint/2010/main" val="1089547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DC35A348-C5D6-4112-9FDD-93A493B01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D0A653DA-7BDE-0FA6-C0A3-04FE15F7A387}"/>
              </a:ext>
            </a:extLst>
          </p:cNvPr>
          <p:cNvSpPr>
            <a:spLocks noGrp="1"/>
          </p:cNvSpPr>
          <p:nvPr>
            <p:ph type="title"/>
          </p:nvPr>
        </p:nvSpPr>
        <p:spPr>
          <a:xfrm>
            <a:off x="2762868" y="4673278"/>
            <a:ext cx="8486070" cy="1781399"/>
          </a:xfrm>
        </p:spPr>
        <p:txBody>
          <a:bodyPr vert="horz" wrap="square" lIns="91440" tIns="45720" rIns="91440" bIns="45720" rtlCol="0" anchor="b">
            <a:normAutofit/>
          </a:bodyPr>
          <a:lstStyle/>
          <a:p>
            <a:br>
              <a:rPr lang="en-US" sz="1400" b="1" kern="1200" dirty="0"/>
            </a:br>
            <a:r>
              <a:rPr lang="en-US" sz="2400" b="1" kern="1200" dirty="0">
                <a:solidFill>
                  <a:schemeClr val="bg1"/>
                </a:solidFill>
                <a:latin typeface="+mj-lt"/>
                <a:ea typeface="+mj-ea"/>
                <a:cs typeface="+mj-cs"/>
              </a:rPr>
              <a:t> </a:t>
            </a:r>
            <a:r>
              <a:rPr lang="en-US" sz="2400" b="1" kern="1200" dirty="0" err="1">
                <a:solidFill>
                  <a:schemeClr val="bg1"/>
                </a:solidFill>
                <a:latin typeface="+mj-lt"/>
                <a:ea typeface="+mj-ea"/>
                <a:cs typeface="+mj-cs"/>
              </a:rPr>
              <a:t>Lähimmälle</a:t>
            </a:r>
            <a:r>
              <a:rPr lang="en-US" sz="2400" b="1" kern="1200" dirty="0">
                <a:solidFill>
                  <a:schemeClr val="bg1"/>
                </a:solidFill>
                <a:latin typeface="+mj-lt"/>
                <a:ea typeface="+mj-ea"/>
                <a:cs typeface="+mj-cs"/>
              </a:rPr>
              <a:t> </a:t>
            </a:r>
            <a:r>
              <a:rPr lang="en-US" sz="2400" b="1" kern="1200" dirty="0" err="1">
                <a:solidFill>
                  <a:schemeClr val="bg1"/>
                </a:solidFill>
                <a:latin typeface="+mj-lt"/>
                <a:ea typeface="+mj-ea"/>
                <a:cs typeface="+mj-cs"/>
              </a:rPr>
              <a:t>metroasemalle</a:t>
            </a:r>
            <a:r>
              <a:rPr lang="en-US" sz="2400" b="1" kern="1200" dirty="0">
                <a:solidFill>
                  <a:schemeClr val="bg1"/>
                </a:solidFill>
                <a:latin typeface="+mj-lt"/>
                <a:ea typeface="+mj-ea"/>
                <a:cs typeface="+mj-cs"/>
              </a:rPr>
              <a:t> </a:t>
            </a:r>
            <a:r>
              <a:rPr lang="en-US" sz="2400" b="1" kern="1200" dirty="0" err="1">
                <a:solidFill>
                  <a:schemeClr val="bg1"/>
                </a:solidFill>
                <a:latin typeface="+mj-lt"/>
                <a:ea typeface="+mj-ea"/>
                <a:cs typeface="+mj-cs"/>
              </a:rPr>
              <a:t>oli</a:t>
            </a:r>
            <a:r>
              <a:rPr lang="en-US" sz="2400" b="1" kern="1200" dirty="0">
                <a:solidFill>
                  <a:schemeClr val="bg1"/>
                </a:solidFill>
                <a:latin typeface="+mj-lt"/>
                <a:ea typeface="+mj-ea"/>
                <a:cs typeface="+mj-cs"/>
              </a:rPr>
              <a:t> </a:t>
            </a:r>
            <a:r>
              <a:rPr lang="en-US" sz="2400" b="1" kern="1200" dirty="0" err="1">
                <a:solidFill>
                  <a:schemeClr val="bg1"/>
                </a:solidFill>
                <a:latin typeface="+mj-lt"/>
                <a:ea typeface="+mj-ea"/>
                <a:cs typeface="+mj-cs"/>
              </a:rPr>
              <a:t>noin</a:t>
            </a:r>
            <a:r>
              <a:rPr lang="en-US" sz="2400" b="1" kern="1200" dirty="0">
                <a:solidFill>
                  <a:schemeClr val="bg1"/>
                </a:solidFill>
                <a:latin typeface="+mj-lt"/>
                <a:ea typeface="+mj-ea"/>
                <a:cs typeface="+mj-cs"/>
              </a:rPr>
              <a:t> </a:t>
            </a:r>
            <a:r>
              <a:rPr lang="en-US" sz="2400" b="1" kern="1200" dirty="0" err="1">
                <a:solidFill>
                  <a:schemeClr val="bg1"/>
                </a:solidFill>
                <a:latin typeface="+mj-lt"/>
                <a:ea typeface="+mj-ea"/>
                <a:cs typeface="+mj-cs"/>
              </a:rPr>
              <a:t>kilometri</a:t>
            </a:r>
            <a:r>
              <a:rPr lang="en-US" sz="2400" b="1" kern="1200" dirty="0">
                <a:solidFill>
                  <a:schemeClr val="bg1"/>
                </a:solidFill>
                <a:latin typeface="+mj-lt"/>
                <a:ea typeface="+mj-ea"/>
                <a:cs typeface="+mj-cs"/>
              </a:rPr>
              <a:t>. </a:t>
            </a:r>
            <a:r>
              <a:rPr lang="en-US" sz="2400" b="1" kern="1200" dirty="0" err="1">
                <a:solidFill>
                  <a:schemeClr val="bg1"/>
                </a:solidFill>
                <a:latin typeface="+mj-lt"/>
                <a:ea typeface="+mj-ea"/>
                <a:cs typeface="+mj-cs"/>
              </a:rPr>
              <a:t>Ruotsin</a:t>
            </a:r>
            <a:r>
              <a:rPr lang="en-US" sz="2400" b="1" kern="1200" dirty="0">
                <a:solidFill>
                  <a:schemeClr val="bg1"/>
                </a:solidFill>
                <a:latin typeface="+mj-lt"/>
                <a:ea typeface="+mj-ea"/>
                <a:cs typeface="+mj-cs"/>
              </a:rPr>
              <a:t> </a:t>
            </a:r>
            <a:r>
              <a:rPr lang="en-US" sz="2400" b="1" kern="1200" dirty="0" err="1">
                <a:solidFill>
                  <a:schemeClr val="bg1"/>
                </a:solidFill>
                <a:latin typeface="+mj-lt"/>
                <a:ea typeface="+mj-ea"/>
                <a:cs typeface="+mj-cs"/>
              </a:rPr>
              <a:t>tunnelbana</a:t>
            </a:r>
            <a:r>
              <a:rPr lang="en-US" sz="2400" b="1" kern="1200" dirty="0">
                <a:solidFill>
                  <a:schemeClr val="bg1"/>
                </a:solidFill>
                <a:latin typeface="+mj-lt"/>
                <a:ea typeface="+mj-ea"/>
                <a:cs typeface="+mj-cs"/>
              </a:rPr>
              <a:t> </a:t>
            </a:r>
            <a:r>
              <a:rPr lang="en-US" sz="2400" b="1" kern="1200" dirty="0" err="1">
                <a:solidFill>
                  <a:schemeClr val="bg1"/>
                </a:solidFill>
                <a:latin typeface="+mj-lt"/>
                <a:ea typeface="+mj-ea"/>
                <a:cs typeface="+mj-cs"/>
              </a:rPr>
              <a:t>reitit</a:t>
            </a:r>
            <a:r>
              <a:rPr lang="en-US" sz="2400" b="1" kern="1200" dirty="0">
                <a:solidFill>
                  <a:schemeClr val="bg1"/>
                </a:solidFill>
                <a:latin typeface="+mj-lt"/>
                <a:ea typeface="+mj-ea"/>
                <a:cs typeface="+mj-cs"/>
              </a:rPr>
              <a:t> </a:t>
            </a:r>
            <a:r>
              <a:rPr lang="en-US" sz="2400" b="1" kern="1200" dirty="0" err="1">
                <a:solidFill>
                  <a:schemeClr val="bg1"/>
                </a:solidFill>
                <a:latin typeface="+mj-lt"/>
                <a:ea typeface="+mj-ea"/>
                <a:cs typeface="+mj-cs"/>
              </a:rPr>
              <a:t>tuli</a:t>
            </a:r>
            <a:r>
              <a:rPr lang="en-US" sz="2400" b="1" kern="1200" dirty="0">
                <a:solidFill>
                  <a:schemeClr val="bg1"/>
                </a:solidFill>
                <a:latin typeface="+mj-lt"/>
                <a:ea typeface="+mj-ea"/>
                <a:cs typeface="+mj-cs"/>
              </a:rPr>
              <a:t> </a:t>
            </a:r>
            <a:r>
              <a:rPr lang="en-US" sz="2400" b="1" kern="1200" dirty="0" err="1">
                <a:solidFill>
                  <a:schemeClr val="bg1"/>
                </a:solidFill>
                <a:latin typeface="+mj-lt"/>
                <a:ea typeface="+mj-ea"/>
                <a:cs typeface="+mj-cs"/>
              </a:rPr>
              <a:t>yllättävän</a:t>
            </a:r>
            <a:r>
              <a:rPr lang="en-US" sz="2400" b="1" kern="1200" dirty="0">
                <a:solidFill>
                  <a:schemeClr val="bg1"/>
                </a:solidFill>
                <a:latin typeface="+mj-lt"/>
                <a:ea typeface="+mj-ea"/>
                <a:cs typeface="+mj-cs"/>
              </a:rPr>
              <a:t> </a:t>
            </a:r>
            <a:r>
              <a:rPr lang="en-US" sz="2400" b="1" kern="1200" dirty="0" err="1">
                <a:solidFill>
                  <a:schemeClr val="bg1"/>
                </a:solidFill>
                <a:latin typeface="+mj-lt"/>
                <a:ea typeface="+mj-ea"/>
                <a:cs typeface="+mj-cs"/>
              </a:rPr>
              <a:t>tutuksi</a:t>
            </a:r>
            <a:r>
              <a:rPr lang="en-US" sz="2400" b="1" kern="1200" dirty="0">
                <a:solidFill>
                  <a:schemeClr val="bg1"/>
                </a:solidFill>
                <a:latin typeface="+mj-lt"/>
                <a:ea typeface="+mj-ea"/>
                <a:cs typeface="+mj-cs"/>
              </a:rPr>
              <a:t> ja </a:t>
            </a:r>
            <a:r>
              <a:rPr lang="en-US" sz="2400" b="1" kern="1200" dirty="0" err="1">
                <a:solidFill>
                  <a:schemeClr val="bg1"/>
                </a:solidFill>
                <a:latin typeface="+mj-lt"/>
                <a:ea typeface="+mj-ea"/>
                <a:cs typeface="+mj-cs"/>
              </a:rPr>
              <a:t>sl-niminen</a:t>
            </a:r>
            <a:r>
              <a:rPr lang="en-US" sz="2400" b="1" kern="1200" dirty="0">
                <a:solidFill>
                  <a:schemeClr val="bg1"/>
                </a:solidFill>
                <a:latin typeface="+mj-lt"/>
                <a:ea typeface="+mj-ea"/>
                <a:cs typeface="+mj-cs"/>
              </a:rPr>
              <a:t> </a:t>
            </a:r>
            <a:r>
              <a:rPr lang="en-US" sz="2400" b="1" kern="1200" dirty="0" err="1">
                <a:solidFill>
                  <a:schemeClr val="bg1"/>
                </a:solidFill>
                <a:latin typeface="+mj-lt"/>
                <a:ea typeface="+mj-ea"/>
                <a:cs typeface="+mj-cs"/>
              </a:rPr>
              <a:t>sovellus</a:t>
            </a:r>
            <a:r>
              <a:rPr lang="en-US" sz="2400" b="1" kern="1200" dirty="0">
                <a:solidFill>
                  <a:schemeClr val="bg1"/>
                </a:solidFill>
                <a:latin typeface="+mj-lt"/>
                <a:ea typeface="+mj-ea"/>
                <a:cs typeface="+mj-cs"/>
              </a:rPr>
              <a:t> on </a:t>
            </a:r>
            <a:r>
              <a:rPr lang="en-US" sz="2400" b="1" kern="1200" dirty="0" err="1">
                <a:solidFill>
                  <a:schemeClr val="bg1"/>
                </a:solidFill>
                <a:latin typeface="+mj-lt"/>
                <a:ea typeface="+mj-ea"/>
                <a:cs typeface="+mj-cs"/>
              </a:rPr>
              <a:t>paljon</a:t>
            </a:r>
            <a:r>
              <a:rPr lang="en-US" sz="2400" b="1" kern="1200" dirty="0">
                <a:solidFill>
                  <a:schemeClr val="bg1"/>
                </a:solidFill>
                <a:latin typeface="+mj-lt"/>
                <a:ea typeface="+mj-ea"/>
                <a:cs typeface="+mj-cs"/>
              </a:rPr>
              <a:t> </a:t>
            </a:r>
            <a:r>
              <a:rPr lang="en-US" sz="2400" b="1" kern="1200" dirty="0" err="1">
                <a:solidFill>
                  <a:schemeClr val="bg1"/>
                </a:solidFill>
                <a:latin typeface="+mj-lt"/>
                <a:ea typeface="+mj-ea"/>
                <a:cs typeface="+mj-cs"/>
              </a:rPr>
              <a:t>helppokäyttöisempi</a:t>
            </a:r>
            <a:r>
              <a:rPr lang="en-US" sz="2400" b="1" kern="1200" dirty="0">
                <a:solidFill>
                  <a:schemeClr val="bg1"/>
                </a:solidFill>
                <a:latin typeface="+mj-lt"/>
                <a:ea typeface="+mj-ea"/>
                <a:cs typeface="+mj-cs"/>
              </a:rPr>
              <a:t> </a:t>
            </a:r>
            <a:r>
              <a:rPr lang="en-US" sz="2400" b="1" kern="1200" dirty="0" err="1">
                <a:solidFill>
                  <a:schemeClr val="bg1"/>
                </a:solidFill>
                <a:latin typeface="+mj-lt"/>
                <a:ea typeface="+mj-ea"/>
                <a:cs typeface="+mj-cs"/>
              </a:rPr>
              <a:t>kuin</a:t>
            </a:r>
            <a:r>
              <a:rPr lang="en-US" sz="2400" b="1" kern="1200" dirty="0">
                <a:solidFill>
                  <a:schemeClr val="bg1"/>
                </a:solidFill>
                <a:latin typeface="+mj-lt"/>
                <a:ea typeface="+mj-ea"/>
                <a:cs typeface="+mj-cs"/>
              </a:rPr>
              <a:t> </a:t>
            </a:r>
            <a:r>
              <a:rPr lang="en-US" sz="2400" b="1" kern="1200" dirty="0" err="1">
                <a:solidFill>
                  <a:schemeClr val="bg1"/>
                </a:solidFill>
                <a:latin typeface="+mj-lt"/>
                <a:ea typeface="+mj-ea"/>
                <a:cs typeface="+mj-cs"/>
              </a:rPr>
              <a:t>suomen</a:t>
            </a:r>
            <a:r>
              <a:rPr lang="en-US" sz="2400" b="1" kern="1200" dirty="0">
                <a:solidFill>
                  <a:schemeClr val="bg1"/>
                </a:solidFill>
                <a:latin typeface="+mj-lt"/>
                <a:ea typeface="+mj-ea"/>
                <a:cs typeface="+mj-cs"/>
              </a:rPr>
              <a:t> </a:t>
            </a:r>
            <a:r>
              <a:rPr lang="en-US" sz="2400" b="1" kern="1200" dirty="0" err="1">
                <a:solidFill>
                  <a:schemeClr val="bg1"/>
                </a:solidFill>
                <a:latin typeface="+mj-lt"/>
                <a:ea typeface="+mj-ea"/>
                <a:cs typeface="+mj-cs"/>
              </a:rPr>
              <a:t>hsl-sovellus</a:t>
            </a:r>
            <a:r>
              <a:rPr lang="en-US" sz="2400" b="1" kern="1200" dirty="0">
                <a:solidFill>
                  <a:schemeClr val="bg1"/>
                </a:solidFill>
                <a:latin typeface="+mj-lt"/>
                <a:ea typeface="+mj-ea"/>
                <a:cs typeface="+mj-cs"/>
              </a:rPr>
              <a:t>. </a:t>
            </a:r>
          </a:p>
        </p:txBody>
      </p:sp>
      <p:sp>
        <p:nvSpPr>
          <p:cNvPr id="11" name="Content Placeholder 10">
            <a:extLst>
              <a:ext uri="{FF2B5EF4-FFF2-40B4-BE49-F238E27FC236}">
                <a16:creationId xmlns:a16="http://schemas.microsoft.com/office/drawing/2014/main" id="{998348A1-686E-2DD0-580A-3DC38C9ABA76}"/>
              </a:ext>
            </a:extLst>
          </p:cNvPr>
          <p:cNvSpPr>
            <a:spLocks noGrp="1"/>
          </p:cNvSpPr>
          <p:nvPr>
            <p:ph idx="1"/>
          </p:nvPr>
        </p:nvSpPr>
        <p:spPr>
          <a:xfrm>
            <a:off x="1015824" y="4603583"/>
            <a:ext cx="3494088" cy="1017896"/>
          </a:xfrm>
        </p:spPr>
        <p:txBody>
          <a:bodyPr vert="horz" lIns="91440" tIns="45720" rIns="91440" bIns="45720" rtlCol="0" anchor="b">
            <a:normAutofit/>
          </a:bodyPr>
          <a:lstStyle/>
          <a:p>
            <a:pPr marL="0" indent="0">
              <a:buNone/>
            </a:pPr>
            <a:r>
              <a:rPr lang="en-US" sz="2400" kern="1200">
                <a:solidFill>
                  <a:schemeClr val="bg1"/>
                </a:solidFill>
                <a:latin typeface="+mn-lt"/>
                <a:ea typeface="+mn-ea"/>
                <a:cs typeface="+mn-cs"/>
              </a:rPr>
              <a:t>Vapaa aika</a:t>
            </a:r>
          </a:p>
        </p:txBody>
      </p:sp>
      <p:pic>
        <p:nvPicPr>
          <p:cNvPr id="5" name="Kuva 4" descr="Kuva, joka sisältää kohteen rakennus, piha-, tie, kohtaus&#10;&#10;Kuvaus luotu automaattisesti">
            <a:extLst>
              <a:ext uri="{FF2B5EF4-FFF2-40B4-BE49-F238E27FC236}">
                <a16:creationId xmlns:a16="http://schemas.microsoft.com/office/drawing/2014/main" id="{50A3D3B0-D368-AE9B-E3A8-06B32877920E}"/>
              </a:ext>
            </a:extLst>
          </p:cNvPr>
          <p:cNvPicPr>
            <a:picLocks noChangeAspect="1"/>
          </p:cNvPicPr>
          <p:nvPr/>
        </p:nvPicPr>
        <p:blipFill rotWithShape="1">
          <a:blip r:embed="rId2"/>
          <a:srcRect t="21861" b="3037"/>
          <a:stretch/>
        </p:blipFill>
        <p:spPr>
          <a:xfrm>
            <a:off x="20" y="10"/>
            <a:ext cx="4000480" cy="4005933"/>
          </a:xfrm>
          <a:custGeom>
            <a:avLst/>
            <a:gdLst/>
            <a:ahLst/>
            <a:cxnLst/>
            <a:rect l="l" t="t" r="r" b="b"/>
            <a:pathLst>
              <a:path w="4000500" h="4005943">
                <a:moveTo>
                  <a:pt x="0" y="0"/>
                </a:moveTo>
                <a:lnTo>
                  <a:pt x="4000500" y="0"/>
                </a:lnTo>
                <a:lnTo>
                  <a:pt x="4000500" y="3936797"/>
                </a:lnTo>
                <a:lnTo>
                  <a:pt x="3316514" y="4005943"/>
                </a:lnTo>
                <a:lnTo>
                  <a:pt x="0" y="3964175"/>
                </a:lnTo>
                <a:close/>
              </a:path>
            </a:pathLst>
          </a:custGeom>
        </p:spPr>
      </p:pic>
      <p:pic>
        <p:nvPicPr>
          <p:cNvPr id="7" name="Kuva 6" descr="Kuva, joka sisältää kohteen henkilö, Ihmisen kasvot, vaate, sisä-&#10;&#10;Kuvaus luotu automaattisesti">
            <a:extLst>
              <a:ext uri="{FF2B5EF4-FFF2-40B4-BE49-F238E27FC236}">
                <a16:creationId xmlns:a16="http://schemas.microsoft.com/office/drawing/2014/main" id="{97C3C0EE-0F84-FC1B-9FD4-CB043B9ED8D6}"/>
              </a:ext>
            </a:extLst>
          </p:cNvPr>
          <p:cNvPicPr>
            <a:picLocks noChangeAspect="1"/>
          </p:cNvPicPr>
          <p:nvPr/>
        </p:nvPicPr>
        <p:blipFill rotWithShape="1">
          <a:blip r:embed="rId3"/>
          <a:srcRect t="35425" r="2" b="6299"/>
          <a:stretch/>
        </p:blipFill>
        <p:spPr>
          <a:xfrm>
            <a:off x="4191002" y="10"/>
            <a:ext cx="3809998" cy="3917529"/>
          </a:xfrm>
          <a:custGeom>
            <a:avLst/>
            <a:gdLst/>
            <a:ahLst/>
            <a:cxnLst/>
            <a:rect l="l" t="t" r="r" b="b"/>
            <a:pathLst>
              <a:path w="3809998" h="3917539">
                <a:moveTo>
                  <a:pt x="0" y="0"/>
                </a:moveTo>
                <a:lnTo>
                  <a:pt x="3809998" y="0"/>
                </a:lnTo>
                <a:lnTo>
                  <a:pt x="3809998" y="3909212"/>
                </a:lnTo>
                <a:lnTo>
                  <a:pt x="1781628" y="3737429"/>
                </a:lnTo>
                <a:lnTo>
                  <a:pt x="0" y="3917539"/>
                </a:lnTo>
                <a:close/>
              </a:path>
            </a:pathLst>
          </a:custGeom>
        </p:spPr>
      </p:pic>
      <p:pic>
        <p:nvPicPr>
          <p:cNvPr id="3" name="Sisällön paikkamerkki 2" descr="Kuva, joka sisältää kohteen henkilö, yökerho, vaate, Ihmisen kasvot&#10;&#10;Kuvaus luotu automaattisesti">
            <a:extLst>
              <a:ext uri="{FF2B5EF4-FFF2-40B4-BE49-F238E27FC236}">
                <a16:creationId xmlns:a16="http://schemas.microsoft.com/office/drawing/2014/main" id="{45645D14-D797-E8E8-9767-450BD8CE3FF5}"/>
              </a:ext>
            </a:extLst>
          </p:cNvPr>
          <p:cNvPicPr>
            <a:picLocks noChangeAspect="1"/>
          </p:cNvPicPr>
          <p:nvPr/>
        </p:nvPicPr>
        <p:blipFill rotWithShape="1">
          <a:blip r:embed="rId4"/>
          <a:srcRect t="-2185" b="44861"/>
          <a:stretch/>
        </p:blipFill>
        <p:spPr>
          <a:xfrm>
            <a:off x="8096250" y="-140610"/>
            <a:ext cx="4000500" cy="4058149"/>
          </a:xfrm>
          <a:custGeom>
            <a:avLst/>
            <a:gdLst/>
            <a:ahLst/>
            <a:cxnLst/>
            <a:rect l="l" t="t" r="r" b="b"/>
            <a:pathLst>
              <a:path w="4000500" h="3959032">
                <a:moveTo>
                  <a:pt x="0" y="0"/>
                </a:moveTo>
                <a:lnTo>
                  <a:pt x="4000500" y="0"/>
                </a:lnTo>
                <a:lnTo>
                  <a:pt x="4000500" y="3959032"/>
                </a:lnTo>
                <a:lnTo>
                  <a:pt x="9072" y="3926114"/>
                </a:lnTo>
                <a:lnTo>
                  <a:pt x="0" y="3925346"/>
                </a:lnTo>
                <a:close/>
              </a:path>
            </a:pathLst>
          </a:custGeom>
        </p:spPr>
      </p:pic>
      <p:grpSp>
        <p:nvGrpSpPr>
          <p:cNvPr id="49" name="Group 48">
            <a:extLst>
              <a:ext uri="{FF2B5EF4-FFF2-40B4-BE49-F238E27FC236}">
                <a16:creationId xmlns:a16="http://schemas.microsoft.com/office/drawing/2014/main" id="{AC0B7807-0C83-4963-821A-69B172722E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50" name="Freeform: Shape 49">
              <a:extLst>
                <a:ext uri="{FF2B5EF4-FFF2-40B4-BE49-F238E27FC236}">
                  <a16:creationId xmlns:a16="http://schemas.microsoft.com/office/drawing/2014/main" id="{BB027EC7-3252-48A2-A7A4-1741F72E47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4EBC51E4-7477-4290-BBD0-18AD942C36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5">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357999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A56A518F-63DD-1F8B-C9BC-D1DD9B799BA1}"/>
              </a:ext>
            </a:extLst>
          </p:cNvPr>
          <p:cNvSpPr>
            <a:spLocks noGrp="1"/>
          </p:cNvSpPr>
          <p:nvPr>
            <p:ph type="title"/>
          </p:nvPr>
        </p:nvSpPr>
        <p:spPr>
          <a:xfrm>
            <a:off x="908454" y="1360481"/>
            <a:ext cx="4605340" cy="4753810"/>
          </a:xfrm>
        </p:spPr>
        <p:txBody>
          <a:bodyPr vert="horz" lIns="91440" tIns="45720" rIns="91440" bIns="45720" rtlCol="0" anchor="b">
            <a:noAutofit/>
          </a:bodyPr>
          <a:lstStyle/>
          <a:p>
            <a:r>
              <a:rPr lang="en-US" sz="2000" err="1">
                <a:solidFill>
                  <a:schemeClr val="bg1"/>
                </a:solidFill>
              </a:rPr>
              <a:t>Ongelmat</a:t>
            </a:r>
            <a:r>
              <a:rPr lang="en-US" sz="2000">
                <a:solidFill>
                  <a:schemeClr val="bg1"/>
                </a:solidFill>
              </a:rPr>
              <a:t> ja </a:t>
            </a:r>
            <a:r>
              <a:rPr lang="en-US" sz="2000" err="1">
                <a:solidFill>
                  <a:schemeClr val="bg1"/>
                </a:solidFill>
              </a:rPr>
              <a:t>haasteet</a:t>
            </a:r>
            <a:br>
              <a:rPr lang="en-US" sz="2000"/>
            </a:br>
            <a:r>
              <a:rPr lang="en-US" sz="2000" err="1">
                <a:solidFill>
                  <a:schemeClr val="bg1"/>
                </a:solidFill>
              </a:rPr>
              <a:t>Kielimuuri</a:t>
            </a:r>
            <a:r>
              <a:rPr lang="en-US" sz="2000">
                <a:solidFill>
                  <a:schemeClr val="bg1"/>
                </a:solidFill>
              </a:rPr>
              <a:t> </a:t>
            </a:r>
            <a:r>
              <a:rPr lang="en-US" sz="2000" err="1">
                <a:solidFill>
                  <a:schemeClr val="bg1"/>
                </a:solidFill>
              </a:rPr>
              <a:t>tietyissä</a:t>
            </a:r>
            <a:r>
              <a:rPr lang="en-US" sz="2000">
                <a:solidFill>
                  <a:schemeClr val="bg1"/>
                </a:solidFill>
              </a:rPr>
              <a:t> </a:t>
            </a:r>
            <a:r>
              <a:rPr lang="en-US" sz="2000" err="1">
                <a:solidFill>
                  <a:schemeClr val="bg1"/>
                </a:solidFill>
              </a:rPr>
              <a:t>tilanteissa</a:t>
            </a:r>
            <a:r>
              <a:rPr lang="en-US" sz="2000">
                <a:solidFill>
                  <a:schemeClr val="bg1"/>
                </a:solidFill>
              </a:rPr>
              <a:t> </a:t>
            </a:r>
            <a:r>
              <a:rPr lang="en-US" sz="2000" err="1">
                <a:solidFill>
                  <a:schemeClr val="bg1"/>
                </a:solidFill>
              </a:rPr>
              <a:t>taisi</a:t>
            </a:r>
            <a:r>
              <a:rPr lang="en-US" sz="2000">
                <a:solidFill>
                  <a:schemeClr val="bg1"/>
                </a:solidFill>
              </a:rPr>
              <a:t> olla </a:t>
            </a:r>
            <a:r>
              <a:rPr lang="en-US" sz="2000" err="1">
                <a:solidFill>
                  <a:schemeClr val="bg1"/>
                </a:solidFill>
              </a:rPr>
              <a:t>ainoa</a:t>
            </a:r>
            <a:r>
              <a:rPr lang="en-US" sz="2000">
                <a:solidFill>
                  <a:schemeClr val="bg1"/>
                </a:solidFill>
              </a:rPr>
              <a:t> </a:t>
            </a:r>
            <a:r>
              <a:rPr lang="en-US" sz="2000" err="1">
                <a:solidFill>
                  <a:schemeClr val="bg1"/>
                </a:solidFill>
              </a:rPr>
              <a:t>haastava</a:t>
            </a:r>
            <a:r>
              <a:rPr lang="en-US" sz="2000">
                <a:solidFill>
                  <a:schemeClr val="bg1"/>
                </a:solidFill>
              </a:rPr>
              <a:t> </a:t>
            </a:r>
            <a:r>
              <a:rPr lang="en-US" sz="2000" err="1">
                <a:solidFill>
                  <a:schemeClr val="bg1"/>
                </a:solidFill>
              </a:rPr>
              <a:t>tekijä</a:t>
            </a:r>
            <a:r>
              <a:rPr lang="en-US" sz="2000">
                <a:solidFill>
                  <a:schemeClr val="bg1"/>
                </a:solidFill>
              </a:rPr>
              <a:t>, </a:t>
            </a:r>
            <a:r>
              <a:rPr lang="en-US" sz="2000" err="1">
                <a:solidFill>
                  <a:schemeClr val="bg1"/>
                </a:solidFill>
              </a:rPr>
              <a:t>vaikka</a:t>
            </a:r>
            <a:r>
              <a:rPr lang="en-US" sz="2000">
                <a:solidFill>
                  <a:schemeClr val="bg1"/>
                </a:solidFill>
              </a:rPr>
              <a:t> </a:t>
            </a:r>
            <a:r>
              <a:rPr lang="en-US" sz="2000" err="1">
                <a:solidFill>
                  <a:schemeClr val="bg1"/>
                </a:solidFill>
              </a:rPr>
              <a:t>perus</a:t>
            </a:r>
            <a:r>
              <a:rPr lang="en-US" sz="2000">
                <a:solidFill>
                  <a:schemeClr val="bg1"/>
                </a:solidFill>
              </a:rPr>
              <a:t> </a:t>
            </a:r>
            <a:r>
              <a:rPr lang="en-US" sz="2000" err="1">
                <a:solidFill>
                  <a:schemeClr val="bg1"/>
                </a:solidFill>
              </a:rPr>
              <a:t>tason</a:t>
            </a:r>
            <a:r>
              <a:rPr lang="en-US" sz="2000">
                <a:solidFill>
                  <a:schemeClr val="bg1"/>
                </a:solidFill>
              </a:rPr>
              <a:t> </a:t>
            </a:r>
            <a:r>
              <a:rPr lang="en-US" sz="2000" err="1">
                <a:solidFill>
                  <a:schemeClr val="bg1"/>
                </a:solidFill>
              </a:rPr>
              <a:t>ruotsin</a:t>
            </a:r>
            <a:r>
              <a:rPr lang="en-US" sz="2000">
                <a:solidFill>
                  <a:schemeClr val="bg1"/>
                </a:solidFill>
              </a:rPr>
              <a:t> </a:t>
            </a:r>
            <a:r>
              <a:rPr lang="en-US" sz="2000" err="1">
                <a:solidFill>
                  <a:schemeClr val="bg1"/>
                </a:solidFill>
              </a:rPr>
              <a:t>puhuminen</a:t>
            </a:r>
            <a:r>
              <a:rPr lang="en-US" sz="2000">
                <a:solidFill>
                  <a:schemeClr val="bg1"/>
                </a:solidFill>
              </a:rPr>
              <a:t> ja </a:t>
            </a:r>
            <a:r>
              <a:rPr lang="en-US" sz="2000" err="1">
                <a:solidFill>
                  <a:schemeClr val="bg1"/>
                </a:solidFill>
              </a:rPr>
              <a:t>ymmärrys</a:t>
            </a:r>
            <a:r>
              <a:rPr lang="en-US" sz="2000">
                <a:solidFill>
                  <a:schemeClr val="bg1"/>
                </a:solidFill>
              </a:rPr>
              <a:t> </a:t>
            </a:r>
            <a:r>
              <a:rPr lang="en-US" sz="2000" err="1">
                <a:solidFill>
                  <a:schemeClr val="bg1"/>
                </a:solidFill>
              </a:rPr>
              <a:t>onnistuu</a:t>
            </a:r>
            <a:r>
              <a:rPr lang="en-US" sz="2000">
                <a:solidFill>
                  <a:schemeClr val="bg1"/>
                </a:solidFill>
              </a:rPr>
              <a:t>, </a:t>
            </a:r>
            <a:r>
              <a:rPr lang="en-US" sz="2000" err="1">
                <a:solidFill>
                  <a:schemeClr val="bg1"/>
                </a:solidFill>
              </a:rPr>
              <a:t>vanhuksilla</a:t>
            </a:r>
            <a:r>
              <a:rPr lang="en-US" sz="2000">
                <a:solidFill>
                  <a:schemeClr val="bg1"/>
                </a:solidFill>
              </a:rPr>
              <a:t> </a:t>
            </a:r>
            <a:r>
              <a:rPr lang="en-US" sz="2000" err="1">
                <a:solidFill>
                  <a:schemeClr val="bg1"/>
                </a:solidFill>
              </a:rPr>
              <a:t>puheen</a:t>
            </a:r>
            <a:r>
              <a:rPr lang="en-US" sz="2000">
                <a:solidFill>
                  <a:schemeClr val="bg1"/>
                </a:solidFill>
              </a:rPr>
              <a:t> </a:t>
            </a:r>
            <a:r>
              <a:rPr lang="en-US" sz="2000" err="1">
                <a:solidFill>
                  <a:schemeClr val="bg1"/>
                </a:solidFill>
              </a:rPr>
              <a:t>änkytys</a:t>
            </a:r>
            <a:r>
              <a:rPr lang="en-US" sz="2000">
                <a:solidFill>
                  <a:schemeClr val="bg1"/>
                </a:solidFill>
              </a:rPr>
              <a:t> ja </a:t>
            </a:r>
            <a:r>
              <a:rPr lang="en-US" sz="2000" err="1">
                <a:solidFill>
                  <a:schemeClr val="bg1"/>
                </a:solidFill>
              </a:rPr>
              <a:t>kahden</a:t>
            </a:r>
            <a:r>
              <a:rPr lang="en-US" sz="2000">
                <a:solidFill>
                  <a:schemeClr val="bg1"/>
                </a:solidFill>
              </a:rPr>
              <a:t> </a:t>
            </a:r>
            <a:r>
              <a:rPr lang="en-US" sz="2000" err="1">
                <a:solidFill>
                  <a:schemeClr val="bg1"/>
                </a:solidFill>
              </a:rPr>
              <a:t>kielen</a:t>
            </a:r>
            <a:r>
              <a:rPr lang="en-US" sz="2000">
                <a:solidFill>
                  <a:schemeClr val="bg1"/>
                </a:solidFill>
              </a:rPr>
              <a:t> </a:t>
            </a:r>
            <a:r>
              <a:rPr lang="en-US" sz="2000" err="1">
                <a:solidFill>
                  <a:schemeClr val="bg1"/>
                </a:solidFill>
              </a:rPr>
              <a:t>sekoittuminen</a:t>
            </a:r>
            <a:r>
              <a:rPr lang="en-US" sz="2000">
                <a:solidFill>
                  <a:schemeClr val="bg1"/>
                </a:solidFill>
              </a:rPr>
              <a:t> </a:t>
            </a:r>
            <a:r>
              <a:rPr lang="en-US" sz="2000" err="1">
                <a:solidFill>
                  <a:schemeClr val="bg1"/>
                </a:solidFill>
              </a:rPr>
              <a:t>samassa</a:t>
            </a:r>
            <a:r>
              <a:rPr lang="en-US" sz="2000">
                <a:solidFill>
                  <a:schemeClr val="bg1"/>
                </a:solidFill>
              </a:rPr>
              <a:t> </a:t>
            </a:r>
            <a:r>
              <a:rPr lang="en-US" sz="2000" err="1">
                <a:solidFill>
                  <a:schemeClr val="bg1"/>
                </a:solidFill>
              </a:rPr>
              <a:t>lauseessa</a:t>
            </a:r>
            <a:r>
              <a:rPr lang="en-US" sz="2000">
                <a:solidFill>
                  <a:schemeClr val="bg1"/>
                </a:solidFill>
              </a:rPr>
              <a:t> plus </a:t>
            </a:r>
            <a:r>
              <a:rPr lang="en-US" sz="2000" err="1">
                <a:solidFill>
                  <a:schemeClr val="bg1"/>
                </a:solidFill>
              </a:rPr>
              <a:t>huonontunut</a:t>
            </a:r>
            <a:r>
              <a:rPr lang="en-US" sz="2000">
                <a:solidFill>
                  <a:schemeClr val="bg1"/>
                </a:solidFill>
              </a:rPr>
              <a:t> </a:t>
            </a:r>
            <a:r>
              <a:rPr lang="en-US" sz="2000" err="1">
                <a:solidFill>
                  <a:schemeClr val="bg1"/>
                </a:solidFill>
              </a:rPr>
              <a:t>nykyhetkeen</a:t>
            </a:r>
            <a:r>
              <a:rPr lang="en-US" sz="2000">
                <a:solidFill>
                  <a:schemeClr val="bg1"/>
                </a:solidFill>
              </a:rPr>
              <a:t> </a:t>
            </a:r>
            <a:r>
              <a:rPr lang="en-US" sz="2000" err="1">
                <a:solidFill>
                  <a:schemeClr val="bg1"/>
                </a:solidFill>
              </a:rPr>
              <a:t>orientoituminen</a:t>
            </a:r>
            <a:r>
              <a:rPr lang="en-US" sz="2000">
                <a:solidFill>
                  <a:schemeClr val="bg1"/>
                </a:solidFill>
              </a:rPr>
              <a:t> </a:t>
            </a:r>
            <a:r>
              <a:rPr lang="en-US" sz="2000" err="1">
                <a:solidFill>
                  <a:schemeClr val="bg1"/>
                </a:solidFill>
              </a:rPr>
              <a:t>saattoi</a:t>
            </a:r>
            <a:r>
              <a:rPr lang="en-US" sz="2000">
                <a:solidFill>
                  <a:schemeClr val="bg1"/>
                </a:solidFill>
              </a:rPr>
              <a:t> </a:t>
            </a:r>
            <a:r>
              <a:rPr lang="en-US" sz="2000" err="1">
                <a:solidFill>
                  <a:schemeClr val="bg1"/>
                </a:solidFill>
              </a:rPr>
              <a:t>tuottaa</a:t>
            </a:r>
            <a:r>
              <a:rPr lang="en-US" sz="2000">
                <a:solidFill>
                  <a:schemeClr val="bg1"/>
                </a:solidFill>
              </a:rPr>
              <a:t> </a:t>
            </a:r>
            <a:r>
              <a:rPr lang="en-US" sz="2000" err="1">
                <a:solidFill>
                  <a:schemeClr val="bg1"/>
                </a:solidFill>
              </a:rPr>
              <a:t>hankaluuksia</a:t>
            </a:r>
            <a:r>
              <a:rPr lang="en-US" sz="2000">
                <a:solidFill>
                  <a:schemeClr val="bg1"/>
                </a:solidFill>
              </a:rPr>
              <a:t>. </a:t>
            </a:r>
            <a:r>
              <a:rPr lang="en-US" sz="2000" err="1">
                <a:solidFill>
                  <a:schemeClr val="bg1"/>
                </a:solidFill>
              </a:rPr>
              <a:t>Monien</a:t>
            </a:r>
            <a:r>
              <a:rPr lang="en-US" sz="2000">
                <a:solidFill>
                  <a:schemeClr val="bg1"/>
                </a:solidFill>
              </a:rPr>
              <a:t> </a:t>
            </a:r>
            <a:r>
              <a:rPr lang="en-US" sz="2000" err="1">
                <a:solidFill>
                  <a:schemeClr val="bg1"/>
                </a:solidFill>
              </a:rPr>
              <a:t>asukkaiden</a:t>
            </a:r>
            <a:r>
              <a:rPr lang="en-US" sz="2000">
                <a:solidFill>
                  <a:schemeClr val="bg1"/>
                </a:solidFill>
              </a:rPr>
              <a:t> </a:t>
            </a:r>
            <a:r>
              <a:rPr lang="en-US" sz="2000" err="1">
                <a:solidFill>
                  <a:schemeClr val="bg1"/>
                </a:solidFill>
              </a:rPr>
              <a:t>lapset</a:t>
            </a:r>
            <a:r>
              <a:rPr lang="en-US" sz="2000">
                <a:solidFill>
                  <a:schemeClr val="bg1"/>
                </a:solidFill>
              </a:rPr>
              <a:t> ja </a:t>
            </a:r>
            <a:r>
              <a:rPr lang="en-US" sz="2000" err="1">
                <a:solidFill>
                  <a:schemeClr val="bg1"/>
                </a:solidFill>
              </a:rPr>
              <a:t>muut</a:t>
            </a:r>
            <a:r>
              <a:rPr lang="en-US" sz="2000">
                <a:solidFill>
                  <a:schemeClr val="bg1"/>
                </a:solidFill>
              </a:rPr>
              <a:t> </a:t>
            </a:r>
            <a:r>
              <a:rPr lang="en-US" sz="2000" err="1">
                <a:solidFill>
                  <a:schemeClr val="bg1"/>
                </a:solidFill>
              </a:rPr>
              <a:t>omaiset</a:t>
            </a:r>
            <a:r>
              <a:rPr lang="en-US" sz="2000">
                <a:solidFill>
                  <a:schemeClr val="bg1"/>
                </a:solidFill>
              </a:rPr>
              <a:t> </a:t>
            </a:r>
            <a:r>
              <a:rPr lang="en-US" sz="2000" err="1">
                <a:solidFill>
                  <a:schemeClr val="bg1"/>
                </a:solidFill>
              </a:rPr>
              <a:t>puhui</a:t>
            </a:r>
            <a:r>
              <a:rPr lang="en-US" sz="2000">
                <a:solidFill>
                  <a:schemeClr val="bg1"/>
                </a:solidFill>
              </a:rPr>
              <a:t> </a:t>
            </a:r>
            <a:r>
              <a:rPr lang="en-US" sz="2000" err="1">
                <a:solidFill>
                  <a:schemeClr val="bg1"/>
                </a:solidFill>
              </a:rPr>
              <a:t>myös</a:t>
            </a:r>
            <a:r>
              <a:rPr lang="en-US" sz="2000">
                <a:solidFill>
                  <a:schemeClr val="bg1"/>
                </a:solidFill>
              </a:rPr>
              <a:t> vain </a:t>
            </a:r>
            <a:r>
              <a:rPr lang="en-US" sz="2000" err="1">
                <a:solidFill>
                  <a:schemeClr val="bg1"/>
                </a:solidFill>
              </a:rPr>
              <a:t>ruotsia</a:t>
            </a:r>
            <a:r>
              <a:rPr lang="en-US" sz="2000">
                <a:solidFill>
                  <a:schemeClr val="bg1"/>
                </a:solidFill>
              </a:rPr>
              <a:t> </a:t>
            </a:r>
            <a:r>
              <a:rPr lang="en-US" sz="2000" err="1">
                <a:solidFill>
                  <a:schemeClr val="bg1"/>
                </a:solidFill>
              </a:rPr>
              <a:t>joten</a:t>
            </a:r>
            <a:r>
              <a:rPr lang="en-US" sz="2000">
                <a:solidFill>
                  <a:schemeClr val="bg1"/>
                </a:solidFill>
              </a:rPr>
              <a:t> </a:t>
            </a:r>
            <a:r>
              <a:rPr lang="en-US" sz="2000" err="1">
                <a:solidFill>
                  <a:schemeClr val="bg1"/>
                </a:solidFill>
              </a:rPr>
              <a:t>joissain</a:t>
            </a:r>
            <a:r>
              <a:rPr lang="en-US" sz="2000">
                <a:solidFill>
                  <a:schemeClr val="bg1"/>
                </a:solidFill>
              </a:rPr>
              <a:t> </a:t>
            </a:r>
            <a:r>
              <a:rPr lang="en-US" sz="2000" err="1">
                <a:solidFill>
                  <a:schemeClr val="bg1"/>
                </a:solidFill>
              </a:rPr>
              <a:t>tilanteissa</a:t>
            </a:r>
            <a:r>
              <a:rPr lang="en-US" sz="2000">
                <a:solidFill>
                  <a:schemeClr val="bg1"/>
                </a:solidFill>
              </a:rPr>
              <a:t> </a:t>
            </a:r>
            <a:r>
              <a:rPr lang="en-US" sz="2000" err="1">
                <a:solidFill>
                  <a:schemeClr val="bg1"/>
                </a:solidFill>
              </a:rPr>
              <a:t>englanti</a:t>
            </a:r>
            <a:r>
              <a:rPr lang="en-US" sz="2000">
                <a:solidFill>
                  <a:schemeClr val="bg1"/>
                </a:solidFill>
              </a:rPr>
              <a:t> </a:t>
            </a:r>
            <a:r>
              <a:rPr lang="en-US" sz="2000" err="1">
                <a:solidFill>
                  <a:schemeClr val="bg1"/>
                </a:solidFill>
              </a:rPr>
              <a:t>oli</a:t>
            </a:r>
            <a:r>
              <a:rPr lang="en-US" sz="2000">
                <a:solidFill>
                  <a:schemeClr val="bg1"/>
                </a:solidFill>
              </a:rPr>
              <a:t> </a:t>
            </a:r>
            <a:r>
              <a:rPr lang="en-US" sz="2000" err="1">
                <a:solidFill>
                  <a:schemeClr val="bg1"/>
                </a:solidFill>
              </a:rPr>
              <a:t>kommunikaatiokieli</a:t>
            </a:r>
            <a:r>
              <a:rPr lang="en-US" sz="2000">
                <a:solidFill>
                  <a:schemeClr val="bg1"/>
                </a:solidFill>
              </a:rPr>
              <a:t>. </a:t>
            </a:r>
            <a:r>
              <a:rPr lang="en-US" sz="2000" err="1">
                <a:solidFill>
                  <a:schemeClr val="bg1"/>
                </a:solidFill>
              </a:rPr>
              <a:t>Yllättävän</a:t>
            </a:r>
            <a:r>
              <a:rPr lang="en-US" sz="2000">
                <a:solidFill>
                  <a:schemeClr val="bg1"/>
                </a:solidFill>
              </a:rPr>
              <a:t> </a:t>
            </a:r>
            <a:r>
              <a:rPr lang="en-US" sz="2000" err="1">
                <a:solidFill>
                  <a:schemeClr val="bg1"/>
                </a:solidFill>
              </a:rPr>
              <a:t>vaikeaa</a:t>
            </a:r>
            <a:r>
              <a:rPr lang="en-US" sz="2000">
                <a:solidFill>
                  <a:schemeClr val="bg1"/>
                </a:solidFill>
              </a:rPr>
              <a:t> </a:t>
            </a:r>
            <a:r>
              <a:rPr lang="en-US" sz="2000" err="1">
                <a:solidFill>
                  <a:schemeClr val="bg1"/>
                </a:solidFill>
              </a:rPr>
              <a:t>oli</a:t>
            </a:r>
            <a:r>
              <a:rPr lang="en-US" sz="2000">
                <a:solidFill>
                  <a:schemeClr val="bg1"/>
                </a:solidFill>
              </a:rPr>
              <a:t> </a:t>
            </a:r>
            <a:r>
              <a:rPr lang="en-US" sz="2000" err="1">
                <a:solidFill>
                  <a:schemeClr val="bg1"/>
                </a:solidFill>
              </a:rPr>
              <a:t>myös</a:t>
            </a:r>
            <a:r>
              <a:rPr lang="en-US" sz="2000">
                <a:solidFill>
                  <a:schemeClr val="bg1"/>
                </a:solidFill>
              </a:rPr>
              <a:t> </a:t>
            </a:r>
            <a:r>
              <a:rPr lang="en-US" sz="2000" err="1">
                <a:solidFill>
                  <a:schemeClr val="bg1"/>
                </a:solidFill>
              </a:rPr>
              <a:t>luetella</a:t>
            </a:r>
            <a:r>
              <a:rPr lang="en-US" sz="2000">
                <a:solidFill>
                  <a:schemeClr val="bg1"/>
                </a:solidFill>
              </a:rPr>
              <a:t> </a:t>
            </a:r>
            <a:r>
              <a:rPr lang="en-US" sz="2000" err="1">
                <a:solidFill>
                  <a:schemeClr val="bg1"/>
                </a:solidFill>
              </a:rPr>
              <a:t>oma</a:t>
            </a:r>
            <a:r>
              <a:rPr lang="en-US" sz="2000">
                <a:solidFill>
                  <a:schemeClr val="bg1"/>
                </a:solidFill>
              </a:rPr>
              <a:t> </a:t>
            </a:r>
            <a:r>
              <a:rPr lang="en-US" sz="2000" err="1">
                <a:solidFill>
                  <a:schemeClr val="bg1"/>
                </a:solidFill>
              </a:rPr>
              <a:t>puhelinumero</a:t>
            </a:r>
            <a:r>
              <a:rPr lang="en-US" sz="2000">
                <a:solidFill>
                  <a:schemeClr val="bg1"/>
                </a:solidFill>
              </a:rPr>
              <a:t> </a:t>
            </a:r>
            <a:r>
              <a:rPr lang="en-US" sz="2000" err="1">
                <a:solidFill>
                  <a:schemeClr val="bg1"/>
                </a:solidFill>
              </a:rPr>
              <a:t>vieraalla</a:t>
            </a:r>
            <a:r>
              <a:rPr lang="en-US" sz="2000">
                <a:solidFill>
                  <a:schemeClr val="bg1"/>
                </a:solidFill>
              </a:rPr>
              <a:t> </a:t>
            </a:r>
            <a:r>
              <a:rPr lang="en-US" sz="2000" err="1">
                <a:solidFill>
                  <a:schemeClr val="bg1"/>
                </a:solidFill>
              </a:rPr>
              <a:t>kielellä</a:t>
            </a:r>
            <a:r>
              <a:rPr lang="en-US" sz="2000">
                <a:solidFill>
                  <a:schemeClr val="bg1"/>
                </a:solidFill>
              </a:rPr>
              <a:t>, </a:t>
            </a:r>
            <a:r>
              <a:rPr lang="en-US" sz="2000" err="1">
                <a:solidFill>
                  <a:schemeClr val="bg1"/>
                </a:solidFill>
              </a:rPr>
              <a:t>vaikka</a:t>
            </a:r>
            <a:r>
              <a:rPr lang="en-US" sz="2000">
                <a:solidFill>
                  <a:schemeClr val="bg1"/>
                </a:solidFill>
              </a:rPr>
              <a:t> </a:t>
            </a:r>
            <a:r>
              <a:rPr lang="en-US" sz="2000" err="1">
                <a:solidFill>
                  <a:schemeClr val="bg1"/>
                </a:solidFill>
              </a:rPr>
              <a:t>kaikki</a:t>
            </a:r>
            <a:r>
              <a:rPr lang="en-US" sz="2000">
                <a:solidFill>
                  <a:schemeClr val="bg1"/>
                </a:solidFill>
              </a:rPr>
              <a:t> </a:t>
            </a:r>
            <a:r>
              <a:rPr lang="en-US" sz="2000" err="1">
                <a:solidFill>
                  <a:schemeClr val="bg1"/>
                </a:solidFill>
              </a:rPr>
              <a:t>numerot</a:t>
            </a:r>
            <a:r>
              <a:rPr lang="en-US" sz="2000">
                <a:solidFill>
                  <a:schemeClr val="bg1"/>
                </a:solidFill>
              </a:rPr>
              <a:t> </a:t>
            </a:r>
            <a:r>
              <a:rPr lang="en-US" sz="2000" err="1">
                <a:solidFill>
                  <a:schemeClr val="bg1"/>
                </a:solidFill>
              </a:rPr>
              <a:t>tietää</a:t>
            </a:r>
            <a:r>
              <a:rPr lang="en-US" sz="2000">
                <a:solidFill>
                  <a:schemeClr val="bg1"/>
                </a:solidFill>
              </a:rPr>
              <a:t> ja </a:t>
            </a:r>
            <a:r>
              <a:rPr lang="en-US" sz="2000" err="1">
                <a:solidFill>
                  <a:schemeClr val="bg1"/>
                </a:solidFill>
              </a:rPr>
              <a:t>numeron</a:t>
            </a:r>
            <a:r>
              <a:rPr lang="en-US" sz="2000">
                <a:solidFill>
                  <a:schemeClr val="bg1"/>
                </a:solidFill>
              </a:rPr>
              <a:t> </a:t>
            </a:r>
            <a:r>
              <a:rPr lang="en-US" sz="2000" err="1">
                <a:solidFill>
                  <a:schemeClr val="bg1"/>
                </a:solidFill>
              </a:rPr>
              <a:t>muistaa</a:t>
            </a:r>
            <a:r>
              <a:rPr lang="en-US" sz="2000">
                <a:solidFill>
                  <a:schemeClr val="bg1"/>
                </a:solidFill>
              </a:rPr>
              <a:t> </a:t>
            </a:r>
            <a:r>
              <a:rPr lang="en-US" sz="2000" err="1">
                <a:solidFill>
                  <a:schemeClr val="bg1"/>
                </a:solidFill>
              </a:rPr>
              <a:t>ulkoa</a:t>
            </a:r>
            <a:r>
              <a:rPr lang="en-US" sz="2000">
                <a:solidFill>
                  <a:schemeClr val="bg1"/>
                </a:solidFill>
              </a:rPr>
              <a:t>.  </a:t>
            </a:r>
            <a:r>
              <a:rPr lang="en-US" sz="2000" err="1">
                <a:solidFill>
                  <a:schemeClr val="bg1"/>
                </a:solidFill>
              </a:rPr>
              <a:t>Kruunun</a:t>
            </a:r>
            <a:r>
              <a:rPr lang="en-US" sz="2000">
                <a:solidFill>
                  <a:schemeClr val="bg1"/>
                </a:solidFill>
              </a:rPr>
              <a:t> ja </a:t>
            </a:r>
            <a:r>
              <a:rPr lang="en-US" sz="2000" err="1">
                <a:solidFill>
                  <a:schemeClr val="bg1"/>
                </a:solidFill>
              </a:rPr>
              <a:t>euron</a:t>
            </a:r>
            <a:r>
              <a:rPr lang="en-US" sz="2000">
                <a:solidFill>
                  <a:schemeClr val="bg1"/>
                </a:solidFill>
              </a:rPr>
              <a:t> </a:t>
            </a:r>
            <a:r>
              <a:rPr lang="en-US" sz="2000" err="1">
                <a:solidFill>
                  <a:schemeClr val="bg1"/>
                </a:solidFill>
              </a:rPr>
              <a:t>ero</a:t>
            </a:r>
            <a:r>
              <a:rPr lang="en-US" sz="2000">
                <a:solidFill>
                  <a:schemeClr val="bg1"/>
                </a:solidFill>
              </a:rPr>
              <a:t> </a:t>
            </a:r>
            <a:r>
              <a:rPr lang="en-US" sz="2000" err="1">
                <a:solidFill>
                  <a:schemeClr val="bg1"/>
                </a:solidFill>
              </a:rPr>
              <a:t>oli</a:t>
            </a:r>
            <a:r>
              <a:rPr lang="en-US" sz="2000">
                <a:solidFill>
                  <a:schemeClr val="bg1"/>
                </a:solidFill>
              </a:rPr>
              <a:t> </a:t>
            </a:r>
            <a:r>
              <a:rPr lang="en-US" sz="2000" err="1">
                <a:solidFill>
                  <a:schemeClr val="bg1"/>
                </a:solidFill>
              </a:rPr>
              <a:t>helppo</a:t>
            </a:r>
            <a:r>
              <a:rPr lang="en-US" sz="2000">
                <a:solidFill>
                  <a:schemeClr val="bg1"/>
                </a:solidFill>
              </a:rPr>
              <a:t> </a:t>
            </a:r>
            <a:r>
              <a:rPr lang="en-US" sz="2000" err="1">
                <a:solidFill>
                  <a:schemeClr val="bg1"/>
                </a:solidFill>
              </a:rPr>
              <a:t>tottua</a:t>
            </a:r>
            <a:r>
              <a:rPr lang="en-US" sz="2000">
                <a:solidFill>
                  <a:schemeClr val="bg1"/>
                </a:solidFill>
              </a:rPr>
              <a:t>, </a:t>
            </a:r>
            <a:r>
              <a:rPr lang="en-US" sz="2000" err="1">
                <a:solidFill>
                  <a:schemeClr val="bg1"/>
                </a:solidFill>
              </a:rPr>
              <a:t>vaikeampaa</a:t>
            </a:r>
            <a:r>
              <a:rPr lang="en-US" sz="2000">
                <a:solidFill>
                  <a:schemeClr val="bg1"/>
                </a:solidFill>
              </a:rPr>
              <a:t> </a:t>
            </a:r>
            <a:r>
              <a:rPr lang="en-US" sz="2000" err="1">
                <a:solidFill>
                  <a:schemeClr val="bg1"/>
                </a:solidFill>
              </a:rPr>
              <a:t>oli</a:t>
            </a:r>
            <a:r>
              <a:rPr lang="en-US" sz="2000">
                <a:solidFill>
                  <a:schemeClr val="bg1"/>
                </a:solidFill>
              </a:rPr>
              <a:t> </a:t>
            </a:r>
            <a:r>
              <a:rPr lang="en-US" sz="2000" err="1">
                <a:solidFill>
                  <a:schemeClr val="bg1"/>
                </a:solidFill>
              </a:rPr>
              <a:t>käsittää</a:t>
            </a:r>
            <a:r>
              <a:rPr lang="en-US" sz="2000">
                <a:solidFill>
                  <a:schemeClr val="bg1"/>
                </a:solidFill>
              </a:rPr>
              <a:t> </a:t>
            </a:r>
            <a:r>
              <a:rPr lang="en-US" sz="2000" err="1">
                <a:solidFill>
                  <a:schemeClr val="bg1"/>
                </a:solidFill>
              </a:rPr>
              <a:t>asioiden</a:t>
            </a:r>
            <a:r>
              <a:rPr lang="en-US" sz="2000">
                <a:solidFill>
                  <a:schemeClr val="bg1"/>
                </a:solidFill>
              </a:rPr>
              <a:t> </a:t>
            </a:r>
            <a:r>
              <a:rPr lang="en-US" sz="2000" err="1">
                <a:solidFill>
                  <a:schemeClr val="bg1"/>
                </a:solidFill>
              </a:rPr>
              <a:t>hintoja</a:t>
            </a:r>
            <a:r>
              <a:rPr lang="en-US" sz="2000">
                <a:solidFill>
                  <a:schemeClr val="bg1"/>
                </a:solidFill>
              </a:rPr>
              <a:t> </a:t>
            </a:r>
            <a:r>
              <a:rPr lang="en-US" sz="2000" err="1">
                <a:solidFill>
                  <a:schemeClr val="bg1"/>
                </a:solidFill>
              </a:rPr>
              <a:t>suomeen</a:t>
            </a:r>
            <a:r>
              <a:rPr lang="en-US" sz="2000">
                <a:solidFill>
                  <a:schemeClr val="bg1"/>
                </a:solidFill>
              </a:rPr>
              <a:t> </a:t>
            </a:r>
            <a:r>
              <a:rPr lang="en-US" sz="2000" err="1">
                <a:solidFill>
                  <a:schemeClr val="bg1"/>
                </a:solidFill>
              </a:rPr>
              <a:t>takaisin</a:t>
            </a:r>
            <a:r>
              <a:rPr lang="en-US" sz="2000">
                <a:solidFill>
                  <a:schemeClr val="bg1"/>
                </a:solidFill>
              </a:rPr>
              <a:t> </a:t>
            </a:r>
            <a:r>
              <a:rPr lang="en-US" sz="2000" err="1">
                <a:solidFill>
                  <a:schemeClr val="bg1"/>
                </a:solidFill>
              </a:rPr>
              <a:t>palatessa</a:t>
            </a:r>
            <a:r>
              <a:rPr lang="en-US" sz="2000">
                <a:solidFill>
                  <a:schemeClr val="bg1"/>
                </a:solidFill>
              </a:rPr>
              <a:t>.</a:t>
            </a:r>
          </a:p>
        </p:txBody>
      </p:sp>
      <p:pic>
        <p:nvPicPr>
          <p:cNvPr id="4" name="Sisällön paikkamerkki 3" descr="Kuva, joka sisältää kohteen piha-, taivas, rakennus, puu&#10;&#10;Kuvaus luotu automaattisesti">
            <a:extLst>
              <a:ext uri="{FF2B5EF4-FFF2-40B4-BE49-F238E27FC236}">
                <a16:creationId xmlns:a16="http://schemas.microsoft.com/office/drawing/2014/main" id="{7E07C62E-2347-89FE-4ED9-E9A9DD93AD27}"/>
              </a:ext>
            </a:extLst>
          </p:cNvPr>
          <p:cNvPicPr>
            <a:picLocks noGrp="1" noChangeAspect="1"/>
          </p:cNvPicPr>
          <p:nvPr>
            <p:ph idx="1"/>
          </p:nvPr>
        </p:nvPicPr>
        <p:blipFill rotWithShape="1">
          <a:blip r:embed="rId2">
            <a:alphaModFix/>
          </a:blip>
          <a:srcRect t="24123" r="1" b="1"/>
          <a:stretch/>
        </p:blipFill>
        <p:spPr>
          <a:xfrm>
            <a:off x="7115177" y="115193"/>
            <a:ext cx="4950618" cy="6627614"/>
          </a:xfrm>
          <a:prstGeom prst="rect">
            <a:avLst/>
          </a:prstGeom>
        </p:spPr>
      </p:pic>
      <p:cxnSp>
        <p:nvCxnSpPr>
          <p:cNvPr id="11" name="Straight Connector 10">
            <a:extLst>
              <a:ext uri="{FF2B5EF4-FFF2-40B4-BE49-F238E27FC236}">
                <a16:creationId xmlns:a16="http://schemas.microsoft.com/office/drawing/2014/main" id="{AC65C03C-3F17-45DC-A1B9-35ACA43397D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15176" y="115193"/>
            <a:ext cx="0" cy="6627614"/>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A4A161CC-6DC5-4863-B213-94529D6E06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4756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D776D29F-0A2C-4F75-8582-7C7DFCBD1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22CB950C-C1F7-F054-9DF6-4D529E71F148}"/>
              </a:ext>
            </a:extLst>
          </p:cNvPr>
          <p:cNvSpPr>
            <a:spLocks noGrp="1"/>
          </p:cNvSpPr>
          <p:nvPr>
            <p:ph type="title"/>
          </p:nvPr>
        </p:nvSpPr>
        <p:spPr>
          <a:xfrm>
            <a:off x="223253" y="386083"/>
            <a:ext cx="5404519" cy="5999940"/>
          </a:xfrm>
        </p:spPr>
        <p:txBody>
          <a:bodyPr vert="horz" lIns="91440" tIns="45720" rIns="91440" bIns="45720" rtlCol="0" anchor="b">
            <a:normAutofit/>
          </a:bodyPr>
          <a:lstStyle/>
          <a:p>
            <a:r>
              <a:rPr lang="en-US" sz="2400" err="1">
                <a:solidFill>
                  <a:schemeClr val="bg1"/>
                </a:solidFill>
              </a:rPr>
              <a:t>Vinkit</a:t>
            </a:r>
            <a:r>
              <a:rPr lang="en-US" sz="2400">
                <a:solidFill>
                  <a:schemeClr val="bg1"/>
                </a:solidFill>
              </a:rPr>
              <a:t> </a:t>
            </a:r>
            <a:r>
              <a:rPr lang="en-US" sz="2400" err="1">
                <a:solidFill>
                  <a:schemeClr val="bg1"/>
                </a:solidFill>
              </a:rPr>
              <a:t>tuleville</a:t>
            </a:r>
            <a:r>
              <a:rPr lang="en-US" sz="2400">
                <a:solidFill>
                  <a:schemeClr val="bg1"/>
                </a:solidFill>
              </a:rPr>
              <a:t> </a:t>
            </a:r>
            <a:r>
              <a:rPr lang="en-US" sz="2400" err="1">
                <a:solidFill>
                  <a:schemeClr val="bg1"/>
                </a:solidFill>
              </a:rPr>
              <a:t>vaihtoon</a:t>
            </a:r>
            <a:r>
              <a:rPr lang="en-US" sz="2400">
                <a:solidFill>
                  <a:schemeClr val="bg1"/>
                </a:solidFill>
              </a:rPr>
              <a:t> </a:t>
            </a:r>
            <a:r>
              <a:rPr lang="en-US" sz="2400" err="1">
                <a:solidFill>
                  <a:schemeClr val="bg1"/>
                </a:solidFill>
              </a:rPr>
              <a:t>lähtijöille</a:t>
            </a:r>
            <a:br>
              <a:rPr lang="en-US" sz="1800"/>
            </a:br>
            <a:r>
              <a:rPr lang="en-US" sz="1800">
                <a:solidFill>
                  <a:schemeClr val="bg1"/>
                </a:solidFill>
              </a:rPr>
              <a:t>- </a:t>
            </a:r>
            <a:r>
              <a:rPr lang="en-US" sz="1800" err="1">
                <a:solidFill>
                  <a:schemeClr val="bg1"/>
                </a:solidFill>
              </a:rPr>
              <a:t>Suorittakaa</a:t>
            </a:r>
            <a:r>
              <a:rPr lang="en-US" sz="1800">
                <a:solidFill>
                  <a:schemeClr val="bg1"/>
                </a:solidFill>
              </a:rPr>
              <a:t> </a:t>
            </a:r>
            <a:r>
              <a:rPr lang="en-US" sz="1800" err="1">
                <a:solidFill>
                  <a:schemeClr val="bg1"/>
                </a:solidFill>
              </a:rPr>
              <a:t>koulu</a:t>
            </a:r>
            <a:r>
              <a:rPr lang="en-US" sz="1800">
                <a:solidFill>
                  <a:schemeClr val="bg1"/>
                </a:solidFill>
              </a:rPr>
              <a:t> </a:t>
            </a:r>
            <a:r>
              <a:rPr lang="en-US" sz="1800" err="1">
                <a:solidFill>
                  <a:schemeClr val="bg1"/>
                </a:solidFill>
              </a:rPr>
              <a:t>hyvin</a:t>
            </a:r>
            <a:r>
              <a:rPr lang="en-US" sz="1800">
                <a:solidFill>
                  <a:schemeClr val="bg1"/>
                </a:solidFill>
              </a:rPr>
              <a:t> ja </a:t>
            </a:r>
            <a:r>
              <a:rPr lang="en-US" sz="1800" err="1">
                <a:solidFill>
                  <a:schemeClr val="bg1"/>
                </a:solidFill>
              </a:rPr>
              <a:t>ytot</a:t>
            </a:r>
            <a:r>
              <a:rPr lang="en-US" sz="1800">
                <a:solidFill>
                  <a:schemeClr val="bg1"/>
                </a:solidFill>
              </a:rPr>
              <a:t> </a:t>
            </a:r>
            <a:r>
              <a:rPr lang="en-US" sz="1800" err="1">
                <a:solidFill>
                  <a:schemeClr val="bg1"/>
                </a:solidFill>
              </a:rPr>
              <a:t>mahdollisimman</a:t>
            </a:r>
            <a:r>
              <a:rPr lang="en-US" sz="1800">
                <a:solidFill>
                  <a:schemeClr val="bg1"/>
                </a:solidFill>
              </a:rPr>
              <a:t> </a:t>
            </a:r>
            <a:r>
              <a:rPr lang="en-US" sz="1800" err="1">
                <a:solidFill>
                  <a:schemeClr val="bg1"/>
                </a:solidFill>
              </a:rPr>
              <a:t>ajoissa</a:t>
            </a:r>
            <a:br>
              <a:rPr lang="en-US" sz="1800"/>
            </a:br>
            <a:r>
              <a:rPr lang="en-US" sz="1800">
                <a:solidFill>
                  <a:schemeClr val="bg1"/>
                </a:solidFill>
              </a:rPr>
              <a:t>- </a:t>
            </a:r>
            <a:r>
              <a:rPr lang="en-US" sz="1800" err="1">
                <a:solidFill>
                  <a:schemeClr val="bg1"/>
                </a:solidFill>
              </a:rPr>
              <a:t>Opetelkaa</a:t>
            </a:r>
            <a:r>
              <a:rPr lang="en-US" sz="1800">
                <a:solidFill>
                  <a:schemeClr val="bg1"/>
                </a:solidFill>
              </a:rPr>
              <a:t> </a:t>
            </a:r>
            <a:r>
              <a:rPr lang="en-US" sz="1800" err="1">
                <a:solidFill>
                  <a:schemeClr val="bg1"/>
                </a:solidFill>
              </a:rPr>
              <a:t>vaihtomaan</a:t>
            </a:r>
            <a:r>
              <a:rPr lang="en-US" sz="1800">
                <a:solidFill>
                  <a:schemeClr val="bg1"/>
                </a:solidFill>
              </a:rPr>
              <a:t> </a:t>
            </a:r>
            <a:r>
              <a:rPr lang="en-US" sz="1800" err="1">
                <a:solidFill>
                  <a:schemeClr val="bg1"/>
                </a:solidFill>
              </a:rPr>
              <a:t>kieltä</a:t>
            </a:r>
            <a:r>
              <a:rPr lang="en-US" sz="1800">
                <a:solidFill>
                  <a:schemeClr val="bg1"/>
                </a:solidFill>
              </a:rPr>
              <a:t> </a:t>
            </a:r>
            <a:r>
              <a:rPr lang="en-US" sz="1800" err="1">
                <a:solidFill>
                  <a:schemeClr val="bg1"/>
                </a:solidFill>
              </a:rPr>
              <a:t>ainakin</a:t>
            </a:r>
            <a:r>
              <a:rPr lang="en-US" sz="1800">
                <a:solidFill>
                  <a:schemeClr val="bg1"/>
                </a:solidFill>
              </a:rPr>
              <a:t> </a:t>
            </a:r>
            <a:r>
              <a:rPr lang="en-US" sz="1800" err="1">
                <a:solidFill>
                  <a:schemeClr val="bg1"/>
                </a:solidFill>
              </a:rPr>
              <a:t>perusteet</a:t>
            </a:r>
            <a:r>
              <a:rPr lang="en-US" sz="1800">
                <a:solidFill>
                  <a:schemeClr val="bg1"/>
                </a:solidFill>
              </a:rPr>
              <a:t> ja </a:t>
            </a:r>
            <a:r>
              <a:rPr lang="en-US" sz="1800" err="1">
                <a:solidFill>
                  <a:schemeClr val="bg1"/>
                </a:solidFill>
              </a:rPr>
              <a:t>hoitotermejä</a:t>
            </a:r>
            <a:r>
              <a:rPr lang="en-US" sz="1800">
                <a:solidFill>
                  <a:schemeClr val="bg1"/>
                </a:solidFill>
              </a:rPr>
              <a:t>, </a:t>
            </a:r>
            <a:r>
              <a:rPr lang="en-US" sz="1800" err="1">
                <a:solidFill>
                  <a:schemeClr val="bg1"/>
                </a:solidFill>
              </a:rPr>
              <a:t>myös</a:t>
            </a:r>
            <a:r>
              <a:rPr lang="en-US" sz="1800">
                <a:solidFill>
                  <a:schemeClr val="bg1"/>
                </a:solidFill>
              </a:rPr>
              <a:t> </a:t>
            </a:r>
            <a:r>
              <a:rPr lang="en-US" sz="1800" err="1">
                <a:solidFill>
                  <a:schemeClr val="bg1"/>
                </a:solidFill>
              </a:rPr>
              <a:t>englanti</a:t>
            </a:r>
            <a:r>
              <a:rPr lang="en-US" sz="1800">
                <a:solidFill>
                  <a:schemeClr val="bg1"/>
                </a:solidFill>
              </a:rPr>
              <a:t> </a:t>
            </a:r>
            <a:r>
              <a:rPr lang="en-US" sz="1800" err="1">
                <a:solidFill>
                  <a:schemeClr val="bg1"/>
                </a:solidFill>
              </a:rPr>
              <a:t>kannattaa</a:t>
            </a:r>
            <a:r>
              <a:rPr lang="en-US" sz="1800">
                <a:solidFill>
                  <a:schemeClr val="bg1"/>
                </a:solidFill>
              </a:rPr>
              <a:t> olla </a:t>
            </a:r>
            <a:r>
              <a:rPr lang="en-US" sz="1800" err="1">
                <a:solidFill>
                  <a:schemeClr val="bg1"/>
                </a:solidFill>
              </a:rPr>
              <a:t>hyvällä</a:t>
            </a:r>
            <a:r>
              <a:rPr lang="en-US" sz="1800">
                <a:solidFill>
                  <a:schemeClr val="bg1"/>
                </a:solidFill>
              </a:rPr>
              <a:t> tasolla</a:t>
            </a:r>
            <a:br>
              <a:rPr lang="en-US" sz="1800"/>
            </a:br>
            <a:r>
              <a:rPr lang="en-US" sz="1800">
                <a:solidFill>
                  <a:schemeClr val="bg1"/>
                </a:solidFill>
              </a:rPr>
              <a:t>- </a:t>
            </a:r>
            <a:r>
              <a:rPr lang="en-US" sz="1800" err="1">
                <a:solidFill>
                  <a:schemeClr val="bg1"/>
                </a:solidFill>
              </a:rPr>
              <a:t>Omilta</a:t>
            </a:r>
            <a:r>
              <a:rPr lang="en-US" sz="1800">
                <a:solidFill>
                  <a:schemeClr val="bg1"/>
                </a:solidFill>
              </a:rPr>
              <a:t> </a:t>
            </a:r>
            <a:r>
              <a:rPr lang="en-US" sz="1800" err="1">
                <a:solidFill>
                  <a:schemeClr val="bg1"/>
                </a:solidFill>
              </a:rPr>
              <a:t>mukavuusalueilta</a:t>
            </a:r>
            <a:r>
              <a:rPr lang="en-US" sz="1800">
                <a:solidFill>
                  <a:schemeClr val="bg1"/>
                </a:solidFill>
              </a:rPr>
              <a:t> </a:t>
            </a:r>
            <a:r>
              <a:rPr lang="en-US" sz="1800" err="1">
                <a:solidFill>
                  <a:schemeClr val="bg1"/>
                </a:solidFill>
              </a:rPr>
              <a:t>poistuminen</a:t>
            </a:r>
            <a:r>
              <a:rPr lang="en-US" sz="1800">
                <a:solidFill>
                  <a:schemeClr val="bg1"/>
                </a:solidFill>
              </a:rPr>
              <a:t> on </a:t>
            </a:r>
            <a:r>
              <a:rPr lang="en-US" sz="1800" err="1">
                <a:solidFill>
                  <a:schemeClr val="bg1"/>
                </a:solidFill>
              </a:rPr>
              <a:t>joskus</a:t>
            </a:r>
            <a:r>
              <a:rPr lang="en-US" sz="1800">
                <a:solidFill>
                  <a:schemeClr val="bg1"/>
                </a:solidFill>
              </a:rPr>
              <a:t> </a:t>
            </a:r>
            <a:r>
              <a:rPr lang="en-US" sz="1800" err="1">
                <a:solidFill>
                  <a:schemeClr val="bg1"/>
                </a:solidFill>
              </a:rPr>
              <a:t>todella</a:t>
            </a:r>
            <a:r>
              <a:rPr lang="en-US" sz="1800">
                <a:solidFill>
                  <a:schemeClr val="bg1"/>
                </a:solidFill>
              </a:rPr>
              <a:t> </a:t>
            </a:r>
            <a:r>
              <a:rPr lang="en-US" sz="1800" err="1">
                <a:solidFill>
                  <a:schemeClr val="bg1"/>
                </a:solidFill>
              </a:rPr>
              <a:t>hyvästä</a:t>
            </a:r>
            <a:br>
              <a:rPr lang="en-US" sz="1800"/>
            </a:br>
            <a:r>
              <a:rPr lang="en-US" sz="1800">
                <a:solidFill>
                  <a:schemeClr val="bg1"/>
                </a:solidFill>
              </a:rPr>
              <a:t>- </a:t>
            </a:r>
            <a:r>
              <a:rPr lang="en-US" sz="1800" err="1">
                <a:solidFill>
                  <a:schemeClr val="bg1"/>
                </a:solidFill>
              </a:rPr>
              <a:t>Vaihdossa</a:t>
            </a:r>
            <a:r>
              <a:rPr lang="en-US" sz="1800">
                <a:solidFill>
                  <a:schemeClr val="bg1"/>
                </a:solidFill>
              </a:rPr>
              <a:t> </a:t>
            </a:r>
            <a:r>
              <a:rPr lang="en-US" sz="1800" err="1">
                <a:solidFill>
                  <a:schemeClr val="bg1"/>
                </a:solidFill>
              </a:rPr>
              <a:t>käynti</a:t>
            </a:r>
            <a:r>
              <a:rPr lang="en-US" sz="1800">
                <a:solidFill>
                  <a:schemeClr val="bg1"/>
                </a:solidFill>
              </a:rPr>
              <a:t> on </a:t>
            </a:r>
            <a:r>
              <a:rPr lang="en-US" sz="1800" err="1">
                <a:solidFill>
                  <a:schemeClr val="bg1"/>
                </a:solidFill>
              </a:rPr>
              <a:t>hyvä</a:t>
            </a:r>
            <a:r>
              <a:rPr lang="en-US" sz="1800">
                <a:solidFill>
                  <a:schemeClr val="bg1"/>
                </a:solidFill>
              </a:rPr>
              <a:t> tapa </a:t>
            </a:r>
            <a:r>
              <a:rPr lang="en-US" sz="1800" err="1">
                <a:solidFill>
                  <a:schemeClr val="bg1"/>
                </a:solidFill>
              </a:rPr>
              <a:t>kokeilla</a:t>
            </a:r>
            <a:r>
              <a:rPr lang="en-US" sz="1800">
                <a:solidFill>
                  <a:schemeClr val="bg1"/>
                </a:solidFill>
              </a:rPr>
              <a:t> </a:t>
            </a:r>
            <a:r>
              <a:rPr lang="en-US" sz="1800" err="1">
                <a:solidFill>
                  <a:schemeClr val="bg1"/>
                </a:solidFill>
              </a:rPr>
              <a:t>omillaan</a:t>
            </a:r>
            <a:r>
              <a:rPr lang="en-US" sz="1800">
                <a:solidFill>
                  <a:schemeClr val="bg1"/>
                </a:solidFill>
              </a:rPr>
              <a:t> </a:t>
            </a:r>
            <a:r>
              <a:rPr lang="en-US" sz="1800" err="1">
                <a:solidFill>
                  <a:schemeClr val="bg1"/>
                </a:solidFill>
              </a:rPr>
              <a:t>elämässä</a:t>
            </a:r>
            <a:r>
              <a:rPr lang="en-US" sz="1800">
                <a:solidFill>
                  <a:schemeClr val="bg1"/>
                </a:solidFill>
              </a:rPr>
              <a:t> </a:t>
            </a:r>
            <a:r>
              <a:rPr lang="en-US" sz="1800" err="1">
                <a:solidFill>
                  <a:schemeClr val="bg1"/>
                </a:solidFill>
              </a:rPr>
              <a:t>pärjäämistä</a:t>
            </a:r>
            <a:br>
              <a:rPr lang="en-US" sz="1800"/>
            </a:br>
            <a:r>
              <a:rPr lang="en-US" sz="1800">
                <a:solidFill>
                  <a:schemeClr val="bg1"/>
                </a:solidFill>
              </a:rPr>
              <a:t>- Vaihtoon </a:t>
            </a:r>
            <a:r>
              <a:rPr lang="en-US" sz="1800" err="1">
                <a:solidFill>
                  <a:schemeClr val="bg1"/>
                </a:solidFill>
              </a:rPr>
              <a:t>saa</a:t>
            </a:r>
            <a:r>
              <a:rPr lang="en-US" sz="1800">
                <a:solidFill>
                  <a:schemeClr val="bg1"/>
                </a:solidFill>
              </a:rPr>
              <a:t> </a:t>
            </a:r>
            <a:r>
              <a:rPr lang="en-US" sz="1800" err="1">
                <a:solidFill>
                  <a:schemeClr val="bg1"/>
                </a:solidFill>
              </a:rPr>
              <a:t>tukirahaa</a:t>
            </a:r>
            <a:r>
              <a:rPr lang="en-US" sz="1800">
                <a:solidFill>
                  <a:schemeClr val="bg1"/>
                </a:solidFill>
              </a:rPr>
              <a:t> </a:t>
            </a:r>
            <a:r>
              <a:rPr lang="en-US" sz="1800" err="1">
                <a:solidFill>
                  <a:schemeClr val="bg1"/>
                </a:solidFill>
              </a:rPr>
              <a:t>yllättävän</a:t>
            </a:r>
            <a:r>
              <a:rPr lang="en-US" sz="1800">
                <a:solidFill>
                  <a:schemeClr val="bg1"/>
                </a:solidFill>
              </a:rPr>
              <a:t> </a:t>
            </a:r>
            <a:r>
              <a:rPr lang="en-US" sz="1800" err="1">
                <a:solidFill>
                  <a:schemeClr val="bg1"/>
                </a:solidFill>
              </a:rPr>
              <a:t>paljon</a:t>
            </a:r>
            <a:r>
              <a:rPr lang="en-US" sz="1800">
                <a:solidFill>
                  <a:schemeClr val="bg1"/>
                </a:solidFill>
              </a:rPr>
              <a:t>, </a:t>
            </a:r>
            <a:r>
              <a:rPr lang="en-US" sz="1800" err="1">
                <a:solidFill>
                  <a:schemeClr val="bg1"/>
                </a:solidFill>
              </a:rPr>
              <a:t>joten</a:t>
            </a:r>
            <a:r>
              <a:rPr lang="en-US" sz="1800">
                <a:solidFill>
                  <a:schemeClr val="bg1"/>
                </a:solidFill>
              </a:rPr>
              <a:t> se </a:t>
            </a:r>
            <a:r>
              <a:rPr lang="en-US" sz="1800" err="1">
                <a:solidFill>
                  <a:schemeClr val="bg1"/>
                </a:solidFill>
              </a:rPr>
              <a:t>ei</a:t>
            </a:r>
            <a:r>
              <a:rPr lang="en-US" sz="1800">
                <a:solidFill>
                  <a:schemeClr val="bg1"/>
                </a:solidFill>
              </a:rPr>
              <a:t> ole </a:t>
            </a:r>
            <a:r>
              <a:rPr lang="en-US" sz="1800" err="1">
                <a:solidFill>
                  <a:schemeClr val="bg1"/>
                </a:solidFill>
              </a:rPr>
              <a:t>syy</a:t>
            </a:r>
            <a:r>
              <a:rPr lang="en-US" sz="1800">
                <a:solidFill>
                  <a:schemeClr val="bg1"/>
                </a:solidFill>
              </a:rPr>
              <a:t> olla </a:t>
            </a:r>
            <a:r>
              <a:rPr lang="en-US" sz="1800" err="1">
                <a:solidFill>
                  <a:schemeClr val="bg1"/>
                </a:solidFill>
              </a:rPr>
              <a:t>lähtemättä</a:t>
            </a:r>
            <a:br>
              <a:rPr lang="en-US" sz="1800"/>
            </a:br>
            <a:r>
              <a:rPr lang="en-US" sz="1800">
                <a:solidFill>
                  <a:schemeClr val="bg1"/>
                </a:solidFill>
              </a:rPr>
              <a:t>- </a:t>
            </a:r>
            <a:r>
              <a:rPr lang="en-US" sz="1800" err="1">
                <a:solidFill>
                  <a:schemeClr val="bg1"/>
                </a:solidFill>
              </a:rPr>
              <a:t>Työkokemus</a:t>
            </a:r>
            <a:r>
              <a:rPr lang="en-US" sz="1800">
                <a:solidFill>
                  <a:schemeClr val="bg1"/>
                </a:solidFill>
              </a:rPr>
              <a:t> </a:t>
            </a:r>
            <a:r>
              <a:rPr lang="en-US" sz="1800" err="1">
                <a:solidFill>
                  <a:schemeClr val="bg1"/>
                </a:solidFill>
              </a:rPr>
              <a:t>ulkomailta</a:t>
            </a:r>
            <a:r>
              <a:rPr lang="en-US" sz="1800">
                <a:solidFill>
                  <a:schemeClr val="bg1"/>
                </a:solidFill>
              </a:rPr>
              <a:t> </a:t>
            </a:r>
            <a:r>
              <a:rPr lang="en-US" sz="1800" err="1">
                <a:solidFill>
                  <a:schemeClr val="bg1"/>
                </a:solidFill>
              </a:rPr>
              <a:t>kasvattaa</a:t>
            </a:r>
            <a:r>
              <a:rPr lang="en-US" sz="1800">
                <a:solidFill>
                  <a:schemeClr val="bg1"/>
                </a:solidFill>
              </a:rPr>
              <a:t> </a:t>
            </a:r>
            <a:r>
              <a:rPr lang="en-US" sz="1800" err="1">
                <a:solidFill>
                  <a:schemeClr val="bg1"/>
                </a:solidFill>
              </a:rPr>
              <a:t>omaa</a:t>
            </a:r>
            <a:r>
              <a:rPr lang="en-US" sz="1800">
                <a:solidFill>
                  <a:schemeClr val="bg1"/>
                </a:solidFill>
              </a:rPr>
              <a:t> </a:t>
            </a:r>
            <a:r>
              <a:rPr lang="en-US" sz="1800" err="1">
                <a:solidFill>
                  <a:schemeClr val="bg1"/>
                </a:solidFill>
              </a:rPr>
              <a:t>ammattiosaamista</a:t>
            </a:r>
            <a:r>
              <a:rPr lang="en-US" sz="1800">
                <a:solidFill>
                  <a:schemeClr val="bg1"/>
                </a:solidFill>
              </a:rPr>
              <a:t> ja </a:t>
            </a:r>
            <a:r>
              <a:rPr lang="en-US" sz="1800" err="1">
                <a:solidFill>
                  <a:schemeClr val="bg1"/>
                </a:solidFill>
              </a:rPr>
              <a:t>yleisellä</a:t>
            </a:r>
            <a:r>
              <a:rPr lang="en-US" sz="1800">
                <a:solidFill>
                  <a:schemeClr val="bg1"/>
                </a:solidFill>
              </a:rPr>
              <a:t> </a:t>
            </a:r>
            <a:r>
              <a:rPr lang="en-US" sz="1800" err="1">
                <a:solidFill>
                  <a:schemeClr val="bg1"/>
                </a:solidFill>
              </a:rPr>
              <a:t>tasolla</a:t>
            </a:r>
            <a:r>
              <a:rPr lang="en-US" sz="1800">
                <a:solidFill>
                  <a:schemeClr val="bg1"/>
                </a:solidFill>
              </a:rPr>
              <a:t> </a:t>
            </a:r>
            <a:r>
              <a:rPr lang="en-US" sz="1800" err="1">
                <a:solidFill>
                  <a:schemeClr val="bg1"/>
                </a:solidFill>
              </a:rPr>
              <a:t>erittäin</a:t>
            </a:r>
            <a:r>
              <a:rPr lang="en-US" sz="1800">
                <a:solidFill>
                  <a:schemeClr val="bg1"/>
                </a:solidFill>
              </a:rPr>
              <a:t> </a:t>
            </a:r>
            <a:r>
              <a:rPr lang="en-US" sz="1800" err="1">
                <a:solidFill>
                  <a:schemeClr val="bg1"/>
                </a:solidFill>
              </a:rPr>
              <a:t>hieno</a:t>
            </a:r>
            <a:r>
              <a:rPr lang="en-US" sz="1800">
                <a:solidFill>
                  <a:schemeClr val="bg1"/>
                </a:solidFill>
              </a:rPr>
              <a:t> </a:t>
            </a:r>
            <a:r>
              <a:rPr lang="en-US" sz="1800" err="1">
                <a:solidFill>
                  <a:schemeClr val="bg1"/>
                </a:solidFill>
              </a:rPr>
              <a:t>kokemus</a:t>
            </a:r>
            <a:br>
              <a:rPr lang="en-US" sz="1800">
                <a:solidFill>
                  <a:schemeClr val="bg1"/>
                </a:solidFill>
                <a:cs typeface="Calibri Light"/>
              </a:rPr>
            </a:br>
            <a:r>
              <a:rPr lang="en-US" sz="1800">
                <a:solidFill>
                  <a:schemeClr val="bg1"/>
                </a:solidFill>
                <a:cs typeface="Calibri Light"/>
              </a:rPr>
              <a:t>- Vaihtoon </a:t>
            </a:r>
            <a:r>
              <a:rPr lang="en-US" sz="1800" err="1">
                <a:solidFill>
                  <a:schemeClr val="bg1"/>
                </a:solidFill>
                <a:cs typeface="Calibri Light"/>
              </a:rPr>
              <a:t>voi</a:t>
            </a:r>
            <a:r>
              <a:rPr lang="en-US" sz="1800">
                <a:solidFill>
                  <a:schemeClr val="bg1"/>
                </a:solidFill>
                <a:cs typeface="Calibri Light"/>
              </a:rPr>
              <a:t> </a:t>
            </a:r>
            <a:r>
              <a:rPr lang="en-US" sz="1800" err="1">
                <a:solidFill>
                  <a:schemeClr val="bg1"/>
                </a:solidFill>
                <a:cs typeface="Calibri Light"/>
              </a:rPr>
              <a:t>lähteä</a:t>
            </a:r>
            <a:r>
              <a:rPr lang="en-US" sz="1800">
                <a:solidFill>
                  <a:schemeClr val="bg1"/>
                </a:solidFill>
                <a:cs typeface="Calibri Light"/>
              </a:rPr>
              <a:t> </a:t>
            </a:r>
            <a:r>
              <a:rPr lang="en-US" sz="1800" err="1">
                <a:solidFill>
                  <a:schemeClr val="bg1"/>
                </a:solidFill>
                <a:cs typeface="Calibri Light"/>
              </a:rPr>
              <a:t>minne</a:t>
            </a:r>
            <a:r>
              <a:rPr lang="en-US" sz="1800">
                <a:solidFill>
                  <a:schemeClr val="bg1"/>
                </a:solidFill>
                <a:cs typeface="Calibri Light"/>
              </a:rPr>
              <a:t> vain </a:t>
            </a:r>
            <a:r>
              <a:rPr lang="en-US" sz="1800" err="1">
                <a:solidFill>
                  <a:schemeClr val="bg1"/>
                </a:solidFill>
                <a:cs typeface="Calibri Light"/>
              </a:rPr>
              <a:t>euroopan</a:t>
            </a:r>
            <a:r>
              <a:rPr lang="en-US" sz="1800">
                <a:solidFill>
                  <a:schemeClr val="bg1"/>
                </a:solidFill>
                <a:cs typeface="Calibri Light"/>
              </a:rPr>
              <a:t> </a:t>
            </a:r>
            <a:r>
              <a:rPr lang="en-US" sz="1800" err="1">
                <a:solidFill>
                  <a:schemeClr val="bg1"/>
                </a:solidFill>
                <a:cs typeface="Calibri Light"/>
              </a:rPr>
              <a:t>sisällä</a:t>
            </a:r>
            <a:r>
              <a:rPr lang="en-US" sz="1800">
                <a:solidFill>
                  <a:schemeClr val="bg1"/>
                </a:solidFill>
                <a:cs typeface="Calibri Light"/>
              </a:rPr>
              <a:t>, </a:t>
            </a:r>
            <a:r>
              <a:rPr lang="en-US" sz="1800" err="1">
                <a:solidFill>
                  <a:schemeClr val="bg1"/>
                </a:solidFill>
                <a:cs typeface="Calibri Light"/>
              </a:rPr>
              <a:t>vaihtoehtoja</a:t>
            </a:r>
            <a:r>
              <a:rPr lang="en-US" sz="1800">
                <a:solidFill>
                  <a:schemeClr val="bg1"/>
                </a:solidFill>
                <a:cs typeface="Calibri Light"/>
              </a:rPr>
              <a:t> </a:t>
            </a:r>
            <a:r>
              <a:rPr lang="en-US" sz="1800" err="1">
                <a:solidFill>
                  <a:schemeClr val="bg1"/>
                </a:solidFill>
                <a:cs typeface="Calibri Light"/>
              </a:rPr>
              <a:t>kohdemaahan</a:t>
            </a:r>
            <a:r>
              <a:rPr lang="en-US" sz="1800">
                <a:solidFill>
                  <a:schemeClr val="bg1"/>
                </a:solidFill>
                <a:cs typeface="Calibri Light"/>
              </a:rPr>
              <a:t> on </a:t>
            </a:r>
            <a:r>
              <a:rPr lang="en-US" sz="1800" err="1">
                <a:solidFill>
                  <a:schemeClr val="bg1"/>
                </a:solidFill>
                <a:cs typeface="Calibri Light"/>
              </a:rPr>
              <a:t>siis</a:t>
            </a:r>
            <a:r>
              <a:rPr lang="en-US" sz="1800">
                <a:solidFill>
                  <a:schemeClr val="bg1"/>
                </a:solidFill>
                <a:cs typeface="Calibri Light"/>
              </a:rPr>
              <a:t> </a:t>
            </a:r>
            <a:r>
              <a:rPr lang="en-US" sz="1800" err="1">
                <a:solidFill>
                  <a:schemeClr val="bg1"/>
                </a:solidFill>
                <a:cs typeface="Calibri Light"/>
              </a:rPr>
              <a:t>paljon</a:t>
            </a:r>
            <a:br>
              <a:rPr lang="en-US" sz="1800">
                <a:solidFill>
                  <a:schemeClr val="bg1"/>
                </a:solidFill>
                <a:cs typeface="Calibri Light"/>
              </a:rPr>
            </a:br>
            <a:r>
              <a:rPr lang="en-US" sz="1800">
                <a:solidFill>
                  <a:schemeClr val="bg1"/>
                </a:solidFill>
                <a:cs typeface="Calibri Light"/>
              </a:rPr>
              <a:t>- Monet </a:t>
            </a:r>
            <a:r>
              <a:rPr lang="en-US" sz="1800" err="1">
                <a:solidFill>
                  <a:schemeClr val="bg1"/>
                </a:solidFill>
                <a:cs typeface="Calibri Light"/>
              </a:rPr>
              <a:t>työnantajat</a:t>
            </a:r>
            <a:r>
              <a:rPr lang="en-US" sz="1800">
                <a:solidFill>
                  <a:schemeClr val="bg1"/>
                </a:solidFill>
                <a:cs typeface="Calibri Light"/>
              </a:rPr>
              <a:t> </a:t>
            </a:r>
            <a:r>
              <a:rPr lang="en-US" sz="1800" err="1">
                <a:solidFill>
                  <a:schemeClr val="bg1"/>
                </a:solidFill>
                <a:cs typeface="Calibri Light"/>
              </a:rPr>
              <a:t>varmasti</a:t>
            </a:r>
            <a:r>
              <a:rPr lang="en-US" sz="1800">
                <a:solidFill>
                  <a:schemeClr val="bg1"/>
                </a:solidFill>
                <a:cs typeface="Calibri Light"/>
              </a:rPr>
              <a:t> </a:t>
            </a:r>
            <a:r>
              <a:rPr lang="en-US" sz="1800" err="1">
                <a:solidFill>
                  <a:schemeClr val="bg1"/>
                </a:solidFill>
                <a:cs typeface="Calibri Light"/>
              </a:rPr>
              <a:t>arvostaa</a:t>
            </a:r>
            <a:r>
              <a:rPr lang="en-US" sz="1800">
                <a:solidFill>
                  <a:schemeClr val="bg1"/>
                </a:solidFill>
                <a:cs typeface="Calibri Light"/>
              </a:rPr>
              <a:t> </a:t>
            </a:r>
            <a:r>
              <a:rPr lang="en-US" sz="1800" err="1">
                <a:solidFill>
                  <a:schemeClr val="bg1"/>
                </a:solidFill>
                <a:cs typeface="Calibri Light"/>
              </a:rPr>
              <a:t>kokemusta</a:t>
            </a:r>
            <a:r>
              <a:rPr lang="en-US" sz="1800">
                <a:solidFill>
                  <a:schemeClr val="bg1"/>
                </a:solidFill>
                <a:cs typeface="Calibri Light"/>
              </a:rPr>
              <a:t> ja on </a:t>
            </a:r>
            <a:r>
              <a:rPr lang="en-US" sz="1800" err="1">
                <a:solidFill>
                  <a:schemeClr val="bg1"/>
                </a:solidFill>
                <a:cs typeface="Calibri Light"/>
              </a:rPr>
              <a:t>kiinostuneita</a:t>
            </a:r>
            <a:br>
              <a:rPr lang="en-US" sz="1800">
                <a:solidFill>
                  <a:schemeClr val="bg1"/>
                </a:solidFill>
                <a:cs typeface="Calibri Light"/>
              </a:rPr>
            </a:br>
            <a:br>
              <a:rPr lang="en-US" sz="1800"/>
            </a:br>
            <a:br>
              <a:rPr lang="en-US" sz="1800"/>
            </a:br>
            <a:endParaRPr lang="en-US" sz="1800">
              <a:solidFill>
                <a:schemeClr val="bg1"/>
              </a:solidFill>
            </a:endParaRPr>
          </a:p>
        </p:txBody>
      </p:sp>
      <p:pic>
        <p:nvPicPr>
          <p:cNvPr id="4" name="Sisällön paikkamerkki 3" descr="Kuva, joka sisältää kohteen rakennus, piha-, yö, katu&#10;&#10;Kuvaus luotu automaattisesti">
            <a:extLst>
              <a:ext uri="{FF2B5EF4-FFF2-40B4-BE49-F238E27FC236}">
                <a16:creationId xmlns:a16="http://schemas.microsoft.com/office/drawing/2014/main" id="{0EBE7A4C-BDCA-D2FB-A3E3-1CFF1CD1EE7C}"/>
              </a:ext>
            </a:extLst>
          </p:cNvPr>
          <p:cNvPicPr>
            <a:picLocks noGrp="1" noChangeAspect="1"/>
          </p:cNvPicPr>
          <p:nvPr>
            <p:ph idx="1"/>
          </p:nvPr>
        </p:nvPicPr>
        <p:blipFill rotWithShape="1">
          <a:blip r:embed="rId2"/>
          <a:srcRect t="21072" r="1" b="1"/>
          <a:stretch/>
        </p:blipFill>
        <p:spPr>
          <a:xfrm>
            <a:off x="5682343" y="1"/>
            <a:ext cx="6509657" cy="6857999"/>
          </a:xfrm>
          <a:custGeom>
            <a:avLst/>
            <a:gdLst/>
            <a:ahLst/>
            <a:cxnLst/>
            <a:rect l="l" t="t" r="r" b="b"/>
            <a:pathLst>
              <a:path w="650965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0"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3" y="528850"/>
                  <a:pt x="335480" y="536547"/>
                  <a:pt x="337867" y="544146"/>
                </a:cubicBezTo>
                <a:lnTo>
                  <a:pt x="340032" y="549926"/>
                </a:lnTo>
                <a:lnTo>
                  <a:pt x="340448" y="551717"/>
                </a:lnTo>
                <a:lnTo>
                  <a:pt x="346286" y="566616"/>
                </a:lnTo>
                <a:lnTo>
                  <a:pt x="346338" y="566754"/>
                </a:lnTo>
                <a:lnTo>
                  <a:pt x="352655" y="583595"/>
                </a:lnTo>
                <a:lnTo>
                  <a:pt x="359452" y="612658"/>
                </a:lnTo>
                <a:cubicBezTo>
                  <a:pt x="358987" y="604728"/>
                  <a:pt x="357230" y="597005"/>
                  <a:pt x="354829" y="589388"/>
                </a:cubicBezTo>
                <a:lnTo>
                  <a:pt x="352655" y="583595"/>
                </a:lnTo>
                <a:lnTo>
                  <a:pt x="352236" y="581804"/>
                </a:lnTo>
                <a:lnTo>
                  <a:pt x="346286" y="566616"/>
                </a:lnTo>
                <a:lnTo>
                  <a:pt x="340032" y="549926"/>
                </a:lnTo>
                <a:close/>
                <a:moveTo>
                  <a:pt x="384407" y="268794"/>
                </a:moveTo>
                <a:lnTo>
                  <a:pt x="387838" y="328017"/>
                </a:lnTo>
                <a:cubicBezTo>
                  <a:pt x="389527" y="318646"/>
                  <a:pt x="389932" y="309031"/>
                  <a:pt x="389283" y="299164"/>
                </a:cubicBezTo>
                <a:cubicBezTo>
                  <a:pt x="388635" y="289296"/>
                  <a:pt x="386932" y="279176"/>
                  <a:pt x="384407" y="268794"/>
                </a:cubicBezTo>
                <a:close/>
                <a:moveTo>
                  <a:pt x="66991" y="0"/>
                </a:moveTo>
                <a:lnTo>
                  <a:pt x="6509657" y="0"/>
                </a:lnTo>
                <a:lnTo>
                  <a:pt x="6509657" y="6857999"/>
                </a:lnTo>
                <a:lnTo>
                  <a:pt x="149318" y="6857999"/>
                </a:lnTo>
                <a:lnTo>
                  <a:pt x="149318" y="6857457"/>
                </a:lnTo>
                <a:lnTo>
                  <a:pt x="22079" y="6857457"/>
                </a:lnTo>
                <a:lnTo>
                  <a:pt x="26850" y="6796804"/>
                </a:lnTo>
                <a:cubicBezTo>
                  <a:pt x="32161" y="6777207"/>
                  <a:pt x="39591" y="6758011"/>
                  <a:pt x="44354" y="6738388"/>
                </a:cubicBezTo>
                <a:cubicBezTo>
                  <a:pt x="48736" y="6720103"/>
                  <a:pt x="58832" y="6702955"/>
                  <a:pt x="67214" y="6685617"/>
                </a:cubicBezTo>
                <a:cubicBezTo>
                  <a:pt x="83217" y="6652472"/>
                  <a:pt x="73120" y="6617036"/>
                  <a:pt x="77310" y="6583128"/>
                </a:cubicBezTo>
                <a:cubicBezTo>
                  <a:pt x="78645" y="6572269"/>
                  <a:pt x="80168" y="6561411"/>
                  <a:pt x="82837" y="6550742"/>
                </a:cubicBezTo>
                <a:cubicBezTo>
                  <a:pt x="89885" y="6521593"/>
                  <a:pt x="95981" y="6491874"/>
                  <a:pt x="105697" y="6463490"/>
                </a:cubicBezTo>
                <a:cubicBezTo>
                  <a:pt x="116556" y="6431292"/>
                  <a:pt x="131034" y="6400429"/>
                  <a:pt x="146086" y="6363664"/>
                </a:cubicBezTo>
                <a:cubicBezTo>
                  <a:pt x="142275" y="6350899"/>
                  <a:pt x="131986" y="6331277"/>
                  <a:pt x="131034" y="6311084"/>
                </a:cubicBezTo>
                <a:cubicBezTo>
                  <a:pt x="127795" y="6246121"/>
                  <a:pt x="145513" y="6185351"/>
                  <a:pt x="173518" y="6127247"/>
                </a:cubicBezTo>
                <a:cubicBezTo>
                  <a:pt x="181899" y="6109530"/>
                  <a:pt x="187424" y="6090477"/>
                  <a:pt x="195616" y="6072569"/>
                </a:cubicBezTo>
                <a:cubicBezTo>
                  <a:pt x="198472" y="6066284"/>
                  <a:pt x="204569" y="6058092"/>
                  <a:pt x="210285" y="6056948"/>
                </a:cubicBezTo>
                <a:cubicBezTo>
                  <a:pt x="243432" y="6050282"/>
                  <a:pt x="242863" y="6025515"/>
                  <a:pt x="244766" y="5999796"/>
                </a:cubicBezTo>
                <a:cubicBezTo>
                  <a:pt x="247051" y="5969124"/>
                  <a:pt x="252386" y="5938836"/>
                  <a:pt x="256958" y="5908355"/>
                </a:cubicBezTo>
                <a:cubicBezTo>
                  <a:pt x="257530" y="5904353"/>
                  <a:pt x="261531" y="5900735"/>
                  <a:pt x="264200" y="5897114"/>
                </a:cubicBezTo>
                <a:cubicBezTo>
                  <a:pt x="268199" y="5891590"/>
                  <a:pt x="274295" y="5886447"/>
                  <a:pt x="275818" y="5880348"/>
                </a:cubicBezTo>
                <a:cubicBezTo>
                  <a:pt x="283249" y="5849107"/>
                  <a:pt x="289535" y="5817674"/>
                  <a:pt x="296393" y="5786239"/>
                </a:cubicBezTo>
                <a:cubicBezTo>
                  <a:pt x="297918" y="5779191"/>
                  <a:pt x="299823" y="5771953"/>
                  <a:pt x="302870" y="5765474"/>
                </a:cubicBezTo>
                <a:cubicBezTo>
                  <a:pt x="305728" y="5759378"/>
                  <a:pt x="310683" y="5754234"/>
                  <a:pt x="313730" y="5748136"/>
                </a:cubicBezTo>
                <a:cubicBezTo>
                  <a:pt x="321920" y="5731564"/>
                  <a:pt x="329541" y="5714607"/>
                  <a:pt x="338685" y="5695178"/>
                </a:cubicBezTo>
                <a:cubicBezTo>
                  <a:pt x="321541" y="5684320"/>
                  <a:pt x="331257" y="5669647"/>
                  <a:pt x="339447" y="5651360"/>
                </a:cubicBezTo>
                <a:cubicBezTo>
                  <a:pt x="347830" y="5632691"/>
                  <a:pt x="350497" y="5611164"/>
                  <a:pt x="353545"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5" y="4893907"/>
                  <a:pt x="406697" y="4884572"/>
                </a:cubicBezTo>
                <a:cubicBezTo>
                  <a:pt x="399647" y="4857522"/>
                  <a:pt x="388978" y="4831420"/>
                  <a:pt x="384216" y="4803988"/>
                </a:cubicBezTo>
                <a:cubicBezTo>
                  <a:pt x="381551" y="4788747"/>
                  <a:pt x="386312" y="4771793"/>
                  <a:pt x="389741" y="4755980"/>
                </a:cubicBezTo>
                <a:cubicBezTo>
                  <a:pt x="393362"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2" y="4346201"/>
                  <a:pt x="391265" y="4340674"/>
                  <a:pt x="392218" y="4335722"/>
                </a:cubicBezTo>
                <a:cubicBezTo>
                  <a:pt x="401743" y="4281810"/>
                  <a:pt x="387838" y="4231324"/>
                  <a:pt x="369547" y="4181603"/>
                </a:cubicBezTo>
                <a:cubicBezTo>
                  <a:pt x="367643" y="4176461"/>
                  <a:pt x="368214" y="4170174"/>
                  <a:pt x="368595" y="4164458"/>
                </a:cubicBezTo>
                <a:cubicBezTo>
                  <a:pt x="369928" y="4148453"/>
                  <a:pt x="376597" y="4131119"/>
                  <a:pt x="372597" y="4116641"/>
                </a:cubicBezTo>
                <a:cubicBezTo>
                  <a:pt x="361546" y="4078159"/>
                  <a:pt x="348211" y="4040058"/>
                  <a:pt x="331447" y="4003861"/>
                </a:cubicBezTo>
                <a:cubicBezTo>
                  <a:pt x="314494" y="3967091"/>
                  <a:pt x="300203" y="3932993"/>
                  <a:pt x="317349" y="3890891"/>
                </a:cubicBezTo>
                <a:cubicBezTo>
                  <a:pt x="324589" y="3872985"/>
                  <a:pt x="319445" y="3849362"/>
                  <a:pt x="317541" y="3828785"/>
                </a:cubicBezTo>
                <a:cubicBezTo>
                  <a:pt x="316016" y="3813737"/>
                  <a:pt x="307443" y="3799258"/>
                  <a:pt x="307443" y="3784397"/>
                </a:cubicBezTo>
                <a:cubicBezTo>
                  <a:pt x="307443" y="3744770"/>
                  <a:pt x="297345" y="3709529"/>
                  <a:pt x="276771" y="3675238"/>
                </a:cubicBezTo>
                <a:cubicBezTo>
                  <a:pt x="268770" y="3661899"/>
                  <a:pt x="274106" y="3641134"/>
                  <a:pt x="272009" y="3623799"/>
                </a:cubicBezTo>
                <a:cubicBezTo>
                  <a:pt x="269533" y="3605509"/>
                  <a:pt x="267247" y="3586653"/>
                  <a:pt x="261720" y="3569124"/>
                </a:cubicBezTo>
                <a:cubicBezTo>
                  <a:pt x="247243" y="3523785"/>
                  <a:pt x="230859" y="3479015"/>
                  <a:pt x="215618" y="3433866"/>
                </a:cubicBezTo>
                <a:cubicBezTo>
                  <a:pt x="203045" y="3396719"/>
                  <a:pt x="212951" y="3360139"/>
                  <a:pt x="218286" y="3323372"/>
                </a:cubicBezTo>
                <a:cubicBezTo>
                  <a:pt x="221715" y="3300319"/>
                  <a:pt x="229907" y="3278795"/>
                  <a:pt x="217715" y="3252885"/>
                </a:cubicBezTo>
                <a:cubicBezTo>
                  <a:pt x="206093" y="3228119"/>
                  <a:pt x="208761" y="3196686"/>
                  <a:pt x="202475" y="3168870"/>
                </a:cubicBezTo>
                <a:cubicBezTo>
                  <a:pt x="197141" y="3145436"/>
                  <a:pt x="188566" y="3122770"/>
                  <a:pt x="180184" y="3100099"/>
                </a:cubicBezTo>
                <a:cubicBezTo>
                  <a:pt x="168753" y="3069235"/>
                  <a:pt x="156753" y="3038756"/>
                  <a:pt x="162468" y="3005035"/>
                </a:cubicBezTo>
                <a:cubicBezTo>
                  <a:pt x="168945" y="2966742"/>
                  <a:pt x="144560" y="2940455"/>
                  <a:pt x="128366" y="2910353"/>
                </a:cubicBezTo>
                <a:cubicBezTo>
                  <a:pt x="117318" y="2889587"/>
                  <a:pt x="109126" y="2866918"/>
                  <a:pt x="102268" y="2844248"/>
                </a:cubicBezTo>
                <a:cubicBezTo>
                  <a:pt x="93313" y="2813958"/>
                  <a:pt x="87978" y="2782716"/>
                  <a:pt x="79216" y="2752235"/>
                </a:cubicBezTo>
                <a:cubicBezTo>
                  <a:pt x="66072" y="2706131"/>
                  <a:pt x="55785"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1" y="2360933"/>
                </a:cubicBezTo>
                <a:cubicBezTo>
                  <a:pt x="28541" y="2356744"/>
                  <a:pt x="36543" y="2344741"/>
                  <a:pt x="37877" y="2335405"/>
                </a:cubicBezTo>
                <a:cubicBezTo>
                  <a:pt x="41877" y="2307402"/>
                  <a:pt x="35971" y="2281683"/>
                  <a:pt x="23017" y="2254633"/>
                </a:cubicBezTo>
                <a:cubicBezTo>
                  <a:pt x="10824" y="2229296"/>
                  <a:pt x="12158" y="2197670"/>
                  <a:pt x="7395" y="2168903"/>
                </a:cubicBezTo>
                <a:cubicBezTo>
                  <a:pt x="5680"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4" y="1938009"/>
                  <a:pt x="18445" y="1921817"/>
                </a:cubicBezTo>
                <a:cubicBezTo>
                  <a:pt x="19779" y="1915912"/>
                  <a:pt x="24922" y="1910004"/>
                  <a:pt x="24161" y="1904673"/>
                </a:cubicBezTo>
                <a:cubicBezTo>
                  <a:pt x="15968" y="1851709"/>
                  <a:pt x="52545" y="1813610"/>
                  <a:pt x="68738" y="1768838"/>
                </a:cubicBezTo>
                <a:cubicBezTo>
                  <a:pt x="85886" y="1721785"/>
                  <a:pt x="112174" y="1676253"/>
                  <a:pt x="104363" y="1623675"/>
                </a:cubicBezTo>
                <a:cubicBezTo>
                  <a:pt x="99601" y="1591859"/>
                  <a:pt x="88551" y="1561189"/>
                  <a:pt x="81882" y="1529563"/>
                </a:cubicBezTo>
                <a:cubicBezTo>
                  <a:pt x="79597" y="1518324"/>
                  <a:pt x="79978" y="1505751"/>
                  <a:pt x="82264" y="1494509"/>
                </a:cubicBezTo>
                <a:cubicBezTo>
                  <a:pt x="92743" y="1440216"/>
                  <a:pt x="94266" y="1386684"/>
                  <a:pt x="77120" y="1333341"/>
                </a:cubicBezTo>
                <a:cubicBezTo>
                  <a:pt x="74262" y="1324198"/>
                  <a:pt x="71597" y="1314483"/>
                  <a:pt x="71597" y="1304955"/>
                </a:cubicBezTo>
                <a:cubicBezTo>
                  <a:pt x="71597" y="1252757"/>
                  <a:pt x="75597" y="1201512"/>
                  <a:pt x="94266" y="1151600"/>
                </a:cubicBezTo>
                <a:cubicBezTo>
                  <a:pt x="100553" y="1134834"/>
                  <a:pt x="96553" y="1114449"/>
                  <a:pt x="98077" y="1095972"/>
                </a:cubicBezTo>
                <a:cubicBezTo>
                  <a:pt x="99409" y="1078826"/>
                  <a:pt x="99981" y="1061298"/>
                  <a:pt x="104363" y="1044725"/>
                </a:cubicBezTo>
                <a:cubicBezTo>
                  <a:pt x="110839" y="1020529"/>
                  <a:pt x="111601" y="998052"/>
                  <a:pt x="105887" y="973095"/>
                </a:cubicBezTo>
                <a:cubicBezTo>
                  <a:pt x="100553" y="949281"/>
                  <a:pt x="103219" y="923562"/>
                  <a:pt x="103029" y="898797"/>
                </a:cubicBezTo>
                <a:cubicBezTo>
                  <a:pt x="102839" y="871173"/>
                  <a:pt x="102649" y="843552"/>
                  <a:pt x="103601" y="815929"/>
                </a:cubicBezTo>
                <a:cubicBezTo>
                  <a:pt x="103981" y="804877"/>
                  <a:pt x="111601" y="792306"/>
                  <a:pt x="108553" y="783158"/>
                </a:cubicBezTo>
                <a:cubicBezTo>
                  <a:pt x="98267" y="753633"/>
                  <a:pt x="110649" y="724104"/>
                  <a:pt x="105126" y="694576"/>
                </a:cubicBezTo>
                <a:cubicBezTo>
                  <a:pt x="102268" y="680096"/>
                  <a:pt x="110078" y="663713"/>
                  <a:pt x="110839" y="648092"/>
                </a:cubicBezTo>
                <a:cubicBezTo>
                  <a:pt x="112174" y="622564"/>
                  <a:pt x="111601" y="597037"/>
                  <a:pt x="111983" y="571508"/>
                </a:cubicBezTo>
                <a:cubicBezTo>
                  <a:pt x="112174" y="563125"/>
                  <a:pt x="112936" y="554933"/>
                  <a:pt x="113318" y="546552"/>
                </a:cubicBezTo>
                <a:cubicBezTo>
                  <a:pt x="113697" y="539121"/>
                  <a:pt x="115412" y="531310"/>
                  <a:pt x="114080" y="524262"/>
                </a:cubicBezTo>
                <a:cubicBezTo>
                  <a:pt x="109315" y="498733"/>
                  <a:pt x="101505" y="473587"/>
                  <a:pt x="98457" y="447870"/>
                </a:cubicBezTo>
                <a:cubicBezTo>
                  <a:pt x="95792" y="425581"/>
                  <a:pt x="99409" y="402529"/>
                  <a:pt x="97505" y="380050"/>
                </a:cubicBezTo>
                <a:cubicBezTo>
                  <a:pt x="94266" y="340425"/>
                  <a:pt x="88551" y="300800"/>
                  <a:pt x="84930" y="261173"/>
                </a:cubicBezTo>
                <a:cubicBezTo>
                  <a:pt x="84168" y="252600"/>
                  <a:pt x="88933" y="243648"/>
                  <a:pt x="89313" y="234883"/>
                </a:cubicBezTo>
                <a:cubicBezTo>
                  <a:pt x="90266" y="207450"/>
                  <a:pt x="90457" y="180017"/>
                  <a:pt x="91026" y="152584"/>
                </a:cubicBezTo>
                <a:cubicBezTo>
                  <a:pt x="91218" y="136963"/>
                  <a:pt x="90647" y="121150"/>
                  <a:pt x="92361" y="105718"/>
                </a:cubicBezTo>
                <a:cubicBezTo>
                  <a:pt x="94648" y="85336"/>
                  <a:pt x="98077" y="66857"/>
                  <a:pt x="83217" y="47806"/>
                </a:cubicBezTo>
                <a:cubicBezTo>
                  <a:pt x="77453" y="40471"/>
                  <a:pt x="73691" y="32636"/>
                  <a:pt x="71206" y="24480"/>
                </a:cubicBezTo>
                <a:close/>
              </a:path>
            </a:pathLst>
          </a:custGeom>
          <a:effectLst>
            <a:outerShdw blurRad="381000" dist="152400" dir="10800000" algn="r" rotWithShape="0">
              <a:prstClr val="black">
                <a:alpha val="10000"/>
              </a:prstClr>
            </a:outerShdw>
          </a:effectLst>
        </p:spPr>
      </p:pic>
      <p:sp>
        <p:nvSpPr>
          <p:cNvPr id="23" name="Freeform: Shape 22">
            <a:extLst>
              <a:ext uri="{FF2B5EF4-FFF2-40B4-BE49-F238E27FC236}">
                <a16:creationId xmlns:a16="http://schemas.microsoft.com/office/drawing/2014/main" id="{C4D41903-2C9D-4F9E-AA1F-6161F8A6FC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9E4574B5-C90E-412D-BAB0-B9F483290C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7492920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9044227-071D-4831-94D0-C92D4840B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AC0F9EF7-AF62-A950-B3B3-F531D03E1D4A}"/>
              </a:ext>
            </a:extLst>
          </p:cNvPr>
          <p:cNvSpPr>
            <a:spLocks noGrp="1"/>
          </p:cNvSpPr>
          <p:nvPr>
            <p:ph type="title"/>
          </p:nvPr>
        </p:nvSpPr>
        <p:spPr>
          <a:xfrm>
            <a:off x="4354513" y="841375"/>
            <a:ext cx="3505200" cy="5119961"/>
          </a:xfrm>
        </p:spPr>
        <p:txBody>
          <a:bodyPr vert="horz" lIns="91440" tIns="45720" rIns="91440" bIns="45720" rtlCol="0" anchor="b">
            <a:normAutofit fontScale="90000"/>
          </a:bodyPr>
          <a:lstStyle/>
          <a:p>
            <a:pPr algn="ctr"/>
            <a:r>
              <a:rPr lang="en-US" sz="2800" kern="1200" dirty="0" err="1">
                <a:solidFill>
                  <a:schemeClr val="bg1"/>
                </a:solidFill>
                <a:latin typeface="+mj-lt"/>
                <a:ea typeface="+mj-ea"/>
                <a:cs typeface="+mj-cs"/>
              </a:rPr>
              <a:t>Lisä</a:t>
            </a:r>
            <a:r>
              <a:rPr lang="en-US" sz="2800" kern="1200" dirty="0">
                <a:solidFill>
                  <a:schemeClr val="bg1"/>
                </a:solidFill>
                <a:latin typeface="+mj-lt"/>
                <a:ea typeface="+mj-ea"/>
                <a:cs typeface="+mj-cs"/>
              </a:rPr>
              <a:t> </a:t>
            </a:r>
            <a:r>
              <a:rPr lang="en-US" sz="2800" kern="1200" dirty="0" err="1">
                <a:solidFill>
                  <a:schemeClr val="bg1"/>
                </a:solidFill>
                <a:latin typeface="+mj-lt"/>
                <a:ea typeface="+mj-ea"/>
                <a:cs typeface="+mj-cs"/>
              </a:rPr>
              <a:t>syitä</a:t>
            </a:r>
            <a:r>
              <a:rPr lang="en-US" sz="2800" kern="1200" dirty="0">
                <a:solidFill>
                  <a:schemeClr val="bg1"/>
                </a:solidFill>
                <a:latin typeface="+mj-lt"/>
                <a:ea typeface="+mj-ea"/>
                <a:cs typeface="+mj-cs"/>
              </a:rPr>
              <a:t> </a:t>
            </a:r>
            <a:r>
              <a:rPr lang="en-US" sz="2800" kern="1200" dirty="0" err="1">
                <a:solidFill>
                  <a:schemeClr val="bg1"/>
                </a:solidFill>
                <a:latin typeface="+mj-lt"/>
                <a:ea typeface="+mj-ea"/>
                <a:cs typeface="+mj-cs"/>
              </a:rPr>
              <a:t>lähteä</a:t>
            </a:r>
            <a:r>
              <a:rPr lang="en-US" sz="2800" kern="1200" dirty="0">
                <a:solidFill>
                  <a:schemeClr val="bg1"/>
                </a:solidFill>
                <a:latin typeface="+mj-lt"/>
                <a:ea typeface="+mj-ea"/>
                <a:cs typeface="+mj-cs"/>
              </a:rPr>
              <a:t> ja </a:t>
            </a:r>
            <a:r>
              <a:rPr lang="en-US" sz="2800" kern="1200" dirty="0" err="1">
                <a:solidFill>
                  <a:schemeClr val="bg1"/>
                </a:solidFill>
                <a:latin typeface="+mj-lt"/>
                <a:ea typeface="+mj-ea"/>
                <a:cs typeface="+mj-cs"/>
              </a:rPr>
              <a:t>vinkkejä</a:t>
            </a:r>
            <a:r>
              <a:rPr lang="en-US" sz="2800" kern="1200" dirty="0">
                <a:solidFill>
                  <a:schemeClr val="bg1"/>
                </a:solidFill>
                <a:latin typeface="+mj-lt"/>
                <a:ea typeface="+mj-ea"/>
                <a:cs typeface="+mj-cs"/>
              </a:rPr>
              <a:t>;)</a:t>
            </a:r>
            <a:br>
              <a:rPr lang="en-US" sz="2000" kern="1200" dirty="0"/>
            </a:br>
            <a:r>
              <a:rPr lang="en-US" sz="2000" kern="1200" dirty="0">
                <a:solidFill>
                  <a:schemeClr val="bg1"/>
                </a:solidFill>
                <a:latin typeface="+mj-lt"/>
                <a:ea typeface="+mj-ea"/>
                <a:cs typeface="+mj-cs"/>
              </a:rPr>
              <a:t>-</a:t>
            </a:r>
            <a:r>
              <a:rPr lang="en-US" sz="2000" kern="1200" dirty="0" err="1">
                <a:solidFill>
                  <a:schemeClr val="bg1"/>
                </a:solidFill>
                <a:latin typeface="+mj-lt"/>
                <a:ea typeface="+mj-ea"/>
                <a:cs typeface="+mj-cs"/>
              </a:rPr>
              <a:t>motivoi</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meillä</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ainakin</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opiskelua</a:t>
            </a:r>
            <a:r>
              <a:rPr lang="en-US" sz="2000" kern="1200" dirty="0">
                <a:solidFill>
                  <a:schemeClr val="bg1"/>
                </a:solidFill>
                <a:latin typeface="+mj-lt"/>
                <a:ea typeface="+mj-ea"/>
                <a:cs typeface="+mj-cs"/>
              </a:rPr>
              <a:t> ja </a:t>
            </a:r>
            <a:r>
              <a:rPr lang="en-US" sz="2000" kern="1200" dirty="0" err="1">
                <a:solidFill>
                  <a:schemeClr val="bg1"/>
                </a:solidFill>
                <a:latin typeface="+mj-lt"/>
                <a:ea typeface="+mj-ea"/>
                <a:cs typeface="+mj-cs"/>
              </a:rPr>
              <a:t>tuli</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tosi</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hyvä</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onnistumisen</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fiilis</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kotiin</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palatessa</a:t>
            </a:r>
            <a:br>
              <a:rPr lang="en-US" sz="2000" kern="1200" dirty="0"/>
            </a:br>
            <a:r>
              <a:rPr lang="en-US" sz="2000" kern="1200" dirty="0">
                <a:solidFill>
                  <a:schemeClr val="bg1"/>
                </a:solidFill>
                <a:latin typeface="+mj-lt"/>
                <a:ea typeface="+mj-ea"/>
                <a:cs typeface="+mj-cs"/>
              </a:rPr>
              <a:t>-</a:t>
            </a:r>
            <a:r>
              <a:rPr lang="en-US" sz="2000" kern="1200" dirty="0" err="1">
                <a:solidFill>
                  <a:schemeClr val="bg1"/>
                </a:solidFill>
                <a:latin typeface="+mj-lt"/>
                <a:ea typeface="+mj-ea"/>
                <a:cs typeface="+mj-cs"/>
              </a:rPr>
              <a:t>koska</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olet</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vaihdossa</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vaan</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kerran</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suosittelemme</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ottamaan</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siitä</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kaiken</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irti</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eli</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vaikka</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paljon</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katsottiinkin</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leffoja</a:t>
            </a:r>
            <a:r>
              <a:rPr lang="en-US" sz="2000" kern="1200" dirty="0">
                <a:solidFill>
                  <a:schemeClr val="bg1"/>
                </a:solidFill>
                <a:latin typeface="+mj-lt"/>
                <a:ea typeface="+mj-ea"/>
                <a:cs typeface="+mj-cs"/>
              </a:rPr>
              <a:t> ja </a:t>
            </a:r>
            <a:r>
              <a:rPr lang="en-US" sz="2000" kern="1200" dirty="0" err="1">
                <a:solidFill>
                  <a:schemeClr val="bg1"/>
                </a:solidFill>
                <a:latin typeface="+mj-lt"/>
                <a:ea typeface="+mj-ea"/>
                <a:cs typeface="+mj-cs"/>
              </a:rPr>
              <a:t>tehtiin</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palapeliä</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silti</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kaupungissa</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ihan</a:t>
            </a:r>
            <a:r>
              <a:rPr lang="en-US" sz="2000" kern="1200" dirty="0">
                <a:solidFill>
                  <a:schemeClr val="bg1"/>
                </a:solidFill>
                <a:latin typeface="+mj-lt"/>
                <a:ea typeface="+mj-ea"/>
                <a:cs typeface="+mj-cs"/>
              </a:rPr>
              <a:t> vain </a:t>
            </a:r>
            <a:r>
              <a:rPr lang="en-US" sz="2000" kern="1200" dirty="0" err="1">
                <a:solidFill>
                  <a:schemeClr val="bg1"/>
                </a:solidFill>
                <a:latin typeface="+mj-lt"/>
                <a:ea typeface="+mj-ea"/>
                <a:cs typeface="+mj-cs"/>
              </a:rPr>
              <a:t>arki</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iltapäivinä</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pyöriminen</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oli</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siistiä</a:t>
            </a:r>
            <a:br>
              <a:rPr lang="en-US" sz="2000" kern="1200" dirty="0">
                <a:cs typeface="Calibri Light"/>
              </a:rPr>
            </a:br>
            <a:r>
              <a:rPr lang="en-US" sz="2000" dirty="0">
                <a:solidFill>
                  <a:schemeClr val="bg1"/>
                </a:solidFill>
                <a:cs typeface="Calibri Light"/>
              </a:rPr>
              <a:t>-</a:t>
            </a:r>
            <a:r>
              <a:rPr lang="en-US" sz="2000" dirty="0" err="1">
                <a:solidFill>
                  <a:schemeClr val="bg1"/>
                </a:solidFill>
                <a:cs typeface="Calibri Light"/>
              </a:rPr>
              <a:t>koska</a:t>
            </a:r>
            <a:r>
              <a:rPr lang="en-US" sz="2000" dirty="0">
                <a:solidFill>
                  <a:schemeClr val="bg1"/>
                </a:solidFill>
                <a:cs typeface="Calibri Light"/>
              </a:rPr>
              <a:t> </a:t>
            </a:r>
            <a:r>
              <a:rPr lang="en-US" sz="2000" dirty="0" err="1">
                <a:solidFill>
                  <a:schemeClr val="bg1"/>
                </a:solidFill>
                <a:cs typeface="Calibri Light"/>
              </a:rPr>
              <a:t>olet</a:t>
            </a:r>
            <a:r>
              <a:rPr lang="en-US" sz="2000" dirty="0">
                <a:solidFill>
                  <a:schemeClr val="bg1"/>
                </a:solidFill>
                <a:cs typeface="Calibri Light"/>
              </a:rPr>
              <a:t> </a:t>
            </a:r>
            <a:r>
              <a:rPr lang="en-US" sz="2000" dirty="0" err="1">
                <a:solidFill>
                  <a:schemeClr val="bg1"/>
                </a:solidFill>
                <a:cs typeface="Calibri Light"/>
              </a:rPr>
              <a:t>vasta</a:t>
            </a:r>
            <a:r>
              <a:rPr lang="en-US" sz="2000" dirty="0">
                <a:solidFill>
                  <a:schemeClr val="bg1"/>
                </a:solidFill>
                <a:cs typeface="Calibri Light"/>
              </a:rPr>
              <a:t> </a:t>
            </a:r>
            <a:r>
              <a:rPr lang="en-US" sz="2000" dirty="0" err="1">
                <a:solidFill>
                  <a:schemeClr val="bg1"/>
                </a:solidFill>
                <a:cs typeface="Calibri Light"/>
              </a:rPr>
              <a:t>opiskelija</a:t>
            </a:r>
            <a:r>
              <a:rPr lang="en-US" sz="2000" dirty="0">
                <a:solidFill>
                  <a:schemeClr val="bg1"/>
                </a:solidFill>
                <a:cs typeface="Calibri Light"/>
              </a:rPr>
              <a:t> </a:t>
            </a:r>
            <a:r>
              <a:rPr lang="en-US" sz="2000" dirty="0" err="1">
                <a:solidFill>
                  <a:schemeClr val="bg1"/>
                </a:solidFill>
                <a:cs typeface="Calibri Light"/>
              </a:rPr>
              <a:t>ei</a:t>
            </a:r>
            <a:r>
              <a:rPr lang="en-US" sz="2000" dirty="0">
                <a:solidFill>
                  <a:schemeClr val="bg1"/>
                </a:solidFill>
                <a:cs typeface="Calibri Light"/>
              </a:rPr>
              <a:t> </a:t>
            </a:r>
            <a:r>
              <a:rPr lang="en-US" sz="2000" dirty="0" err="1">
                <a:solidFill>
                  <a:schemeClr val="bg1"/>
                </a:solidFill>
                <a:cs typeface="Calibri Light"/>
              </a:rPr>
              <a:t>sinun</a:t>
            </a:r>
            <a:r>
              <a:rPr lang="en-US" sz="2000" dirty="0">
                <a:solidFill>
                  <a:schemeClr val="bg1"/>
                </a:solidFill>
                <a:cs typeface="Calibri Light"/>
              </a:rPr>
              <a:t> </a:t>
            </a:r>
            <a:r>
              <a:rPr lang="en-US" sz="2000" dirty="0" err="1">
                <a:solidFill>
                  <a:schemeClr val="bg1"/>
                </a:solidFill>
                <a:cs typeface="Calibri Light"/>
              </a:rPr>
              <a:t>tarvitse</a:t>
            </a:r>
            <a:r>
              <a:rPr lang="en-US" sz="2000" dirty="0">
                <a:solidFill>
                  <a:schemeClr val="bg1"/>
                </a:solidFill>
                <a:cs typeface="Calibri Light"/>
              </a:rPr>
              <a:t> </a:t>
            </a:r>
            <a:r>
              <a:rPr lang="en-US" sz="2000" dirty="0" err="1">
                <a:solidFill>
                  <a:schemeClr val="bg1"/>
                </a:solidFill>
                <a:cs typeface="Calibri Light"/>
              </a:rPr>
              <a:t>saman</a:t>
            </a:r>
            <a:r>
              <a:rPr lang="en-US" sz="2000" dirty="0">
                <a:solidFill>
                  <a:schemeClr val="bg1"/>
                </a:solidFill>
                <a:cs typeface="Calibri Light"/>
              </a:rPr>
              <a:t> </a:t>
            </a:r>
            <a:r>
              <a:rPr lang="en-US" sz="2000" dirty="0" err="1">
                <a:solidFill>
                  <a:schemeClr val="bg1"/>
                </a:solidFill>
                <a:cs typeface="Calibri Light"/>
              </a:rPr>
              <a:t>lailla</a:t>
            </a:r>
            <a:r>
              <a:rPr lang="en-US" sz="2000" dirty="0">
                <a:solidFill>
                  <a:schemeClr val="bg1"/>
                </a:solidFill>
                <a:cs typeface="Calibri Light"/>
              </a:rPr>
              <a:t> </a:t>
            </a:r>
            <a:r>
              <a:rPr lang="en-US" sz="2000" dirty="0" err="1">
                <a:solidFill>
                  <a:schemeClr val="bg1"/>
                </a:solidFill>
                <a:cs typeface="Calibri Light"/>
              </a:rPr>
              <a:t>osata</a:t>
            </a:r>
            <a:r>
              <a:rPr lang="en-US" sz="2000" dirty="0">
                <a:solidFill>
                  <a:schemeClr val="bg1"/>
                </a:solidFill>
                <a:cs typeface="Calibri Light"/>
              </a:rPr>
              <a:t> </a:t>
            </a:r>
            <a:r>
              <a:rPr lang="en-US" sz="2000" dirty="0" err="1">
                <a:solidFill>
                  <a:schemeClr val="bg1"/>
                </a:solidFill>
                <a:cs typeface="Calibri Light"/>
              </a:rPr>
              <a:t>vieraassa</a:t>
            </a:r>
            <a:r>
              <a:rPr lang="en-US" sz="2000" dirty="0">
                <a:solidFill>
                  <a:schemeClr val="bg1"/>
                </a:solidFill>
                <a:cs typeface="Calibri Light"/>
              </a:rPr>
              <a:t> </a:t>
            </a:r>
            <a:r>
              <a:rPr lang="en-US" sz="2000" dirty="0" err="1">
                <a:solidFill>
                  <a:schemeClr val="bg1"/>
                </a:solidFill>
                <a:cs typeface="Calibri Light"/>
              </a:rPr>
              <a:t>maassa</a:t>
            </a:r>
            <a:r>
              <a:rPr lang="en-US" sz="2000" dirty="0">
                <a:solidFill>
                  <a:schemeClr val="bg1"/>
                </a:solidFill>
                <a:cs typeface="Calibri Light"/>
              </a:rPr>
              <a:t> </a:t>
            </a:r>
            <a:r>
              <a:rPr lang="en-US" sz="2000" dirty="0" err="1">
                <a:solidFill>
                  <a:schemeClr val="bg1"/>
                </a:solidFill>
                <a:cs typeface="Calibri Light"/>
              </a:rPr>
              <a:t>työskennellä</a:t>
            </a:r>
            <a:r>
              <a:rPr lang="en-US" sz="2000" dirty="0">
                <a:solidFill>
                  <a:schemeClr val="bg1"/>
                </a:solidFill>
                <a:cs typeface="Calibri Light"/>
              </a:rPr>
              <a:t> </a:t>
            </a:r>
            <a:r>
              <a:rPr lang="en-US" sz="2000" dirty="0" err="1">
                <a:solidFill>
                  <a:schemeClr val="bg1"/>
                </a:solidFill>
                <a:cs typeface="Calibri Light"/>
              </a:rPr>
              <a:t>kuin</a:t>
            </a:r>
            <a:r>
              <a:rPr lang="en-US" sz="2000" dirty="0">
                <a:solidFill>
                  <a:schemeClr val="bg1"/>
                </a:solidFill>
                <a:cs typeface="Calibri Light"/>
              </a:rPr>
              <a:t> </a:t>
            </a:r>
            <a:r>
              <a:rPr lang="en-US" sz="2000" dirty="0" err="1">
                <a:solidFill>
                  <a:schemeClr val="bg1"/>
                </a:solidFill>
                <a:cs typeface="Calibri Light"/>
              </a:rPr>
              <a:t>jos</a:t>
            </a:r>
            <a:r>
              <a:rPr lang="en-US" sz="2000" dirty="0">
                <a:solidFill>
                  <a:schemeClr val="bg1"/>
                </a:solidFill>
                <a:cs typeface="Calibri Light"/>
              </a:rPr>
              <a:t> </a:t>
            </a:r>
            <a:r>
              <a:rPr lang="en-US" sz="2000" dirty="0" err="1">
                <a:solidFill>
                  <a:schemeClr val="bg1"/>
                </a:solidFill>
                <a:cs typeface="Calibri Light"/>
              </a:rPr>
              <a:t>muutenvain</a:t>
            </a:r>
            <a:r>
              <a:rPr lang="en-US" sz="2000" dirty="0">
                <a:solidFill>
                  <a:schemeClr val="bg1"/>
                </a:solidFill>
                <a:cs typeface="Calibri Light"/>
              </a:rPr>
              <a:t> </a:t>
            </a:r>
            <a:r>
              <a:rPr lang="en-US" sz="2000" dirty="0" err="1">
                <a:solidFill>
                  <a:schemeClr val="bg1"/>
                </a:solidFill>
                <a:cs typeface="Calibri Light"/>
              </a:rPr>
              <a:t>menisit</a:t>
            </a:r>
            <a:r>
              <a:rPr lang="en-US" sz="2000" dirty="0">
                <a:solidFill>
                  <a:schemeClr val="bg1"/>
                </a:solidFill>
                <a:cs typeface="Calibri Light"/>
              </a:rPr>
              <a:t> </a:t>
            </a:r>
            <a:r>
              <a:rPr lang="en-US" sz="2000" dirty="0" err="1">
                <a:solidFill>
                  <a:schemeClr val="bg1"/>
                </a:solidFill>
                <a:cs typeface="Calibri Light"/>
              </a:rPr>
              <a:t>ulkomaille</a:t>
            </a:r>
            <a:r>
              <a:rPr lang="en-US" sz="2000" dirty="0">
                <a:solidFill>
                  <a:schemeClr val="bg1"/>
                </a:solidFill>
                <a:cs typeface="Calibri Light"/>
              </a:rPr>
              <a:t> </a:t>
            </a:r>
            <a:r>
              <a:rPr lang="en-US" sz="2000" dirty="0" err="1">
                <a:solidFill>
                  <a:schemeClr val="bg1"/>
                </a:solidFill>
                <a:cs typeface="Calibri Light"/>
              </a:rPr>
              <a:t>töihin</a:t>
            </a:r>
            <a:r>
              <a:rPr lang="en-US" sz="2000" dirty="0">
                <a:solidFill>
                  <a:schemeClr val="bg1"/>
                </a:solidFill>
                <a:cs typeface="Calibri Light"/>
              </a:rPr>
              <a:t>!</a:t>
            </a:r>
            <a:br>
              <a:rPr lang="en-US" sz="1400" kern="1200" dirty="0"/>
            </a:br>
            <a:br>
              <a:rPr lang="en-US" sz="1400" kern="1200" dirty="0"/>
            </a:br>
            <a:br>
              <a:rPr lang="en-US" sz="1400" dirty="0"/>
            </a:br>
            <a:endParaRPr lang="en-US" sz="1400" kern="1200" dirty="0">
              <a:solidFill>
                <a:schemeClr val="bg1"/>
              </a:solidFill>
              <a:latin typeface="+mj-lt"/>
              <a:ea typeface="+mj-ea"/>
              <a:cs typeface="+mj-cs"/>
            </a:endParaRPr>
          </a:p>
        </p:txBody>
      </p:sp>
      <p:pic>
        <p:nvPicPr>
          <p:cNvPr id="7" name="Kuva 6" descr="Kuva, joka sisältää kohteen ruoka, pöytäastiasto, sisä-, lautanen&#10;&#10;Kuvaus luotu automaattisesti">
            <a:extLst>
              <a:ext uri="{FF2B5EF4-FFF2-40B4-BE49-F238E27FC236}">
                <a16:creationId xmlns:a16="http://schemas.microsoft.com/office/drawing/2014/main" id="{F66E869C-AE09-11DD-8CF9-3F73D23C236F}"/>
              </a:ext>
            </a:extLst>
          </p:cNvPr>
          <p:cNvPicPr>
            <a:picLocks noChangeAspect="1"/>
          </p:cNvPicPr>
          <p:nvPr/>
        </p:nvPicPr>
        <p:blipFill rotWithShape="1">
          <a:blip r:embed="rId2"/>
          <a:srcRect l="5069" t="6362" r="-5070" b="44364"/>
          <a:stretch/>
        </p:blipFill>
        <p:spPr>
          <a:xfrm>
            <a:off x="20" y="2"/>
            <a:ext cx="3834650" cy="3333747"/>
          </a:xfrm>
          <a:custGeom>
            <a:avLst/>
            <a:gdLst/>
            <a:ahLst/>
            <a:cxnLst/>
            <a:rect l="l" t="t" r="r" b="b"/>
            <a:pathLst>
              <a:path w="3834670" h="3333747">
                <a:moveTo>
                  <a:pt x="0" y="0"/>
                </a:moveTo>
                <a:lnTo>
                  <a:pt x="3066495" y="0"/>
                </a:lnTo>
                <a:lnTo>
                  <a:pt x="3427241" y="1211943"/>
                </a:lnTo>
                <a:lnTo>
                  <a:pt x="3834670" y="3333747"/>
                </a:lnTo>
                <a:lnTo>
                  <a:pt x="0" y="3333747"/>
                </a:lnTo>
                <a:close/>
              </a:path>
            </a:pathLst>
          </a:custGeom>
        </p:spPr>
      </p:pic>
      <p:pic>
        <p:nvPicPr>
          <p:cNvPr id="5" name="Kuva 4" descr="Kuva, joka sisältää kohteen teksti, sisä-, pöytäastiasto, juoma&#10;&#10;Kuvaus luotu automaattisesti">
            <a:extLst>
              <a:ext uri="{FF2B5EF4-FFF2-40B4-BE49-F238E27FC236}">
                <a16:creationId xmlns:a16="http://schemas.microsoft.com/office/drawing/2014/main" id="{650CCD03-4ADF-AE30-FAED-483AB6ABD159}"/>
              </a:ext>
            </a:extLst>
          </p:cNvPr>
          <p:cNvPicPr>
            <a:picLocks noChangeAspect="1"/>
          </p:cNvPicPr>
          <p:nvPr/>
        </p:nvPicPr>
        <p:blipFill rotWithShape="1">
          <a:blip r:embed="rId3"/>
          <a:srcRect l="-782" t="50271" r="784" b="3222"/>
          <a:stretch/>
        </p:blipFill>
        <p:spPr>
          <a:xfrm>
            <a:off x="1" y="3562350"/>
            <a:ext cx="3986041" cy="3295650"/>
          </a:xfrm>
          <a:custGeom>
            <a:avLst/>
            <a:gdLst/>
            <a:ahLst/>
            <a:cxnLst/>
            <a:rect l="l" t="t" r="r" b="b"/>
            <a:pathLst>
              <a:path w="3986041" h="3295650">
                <a:moveTo>
                  <a:pt x="3878566" y="0"/>
                </a:moveTo>
                <a:lnTo>
                  <a:pt x="3986041" y="559707"/>
                </a:lnTo>
                <a:lnTo>
                  <a:pt x="3751724" y="3295650"/>
                </a:lnTo>
                <a:lnTo>
                  <a:pt x="0" y="3295650"/>
                </a:lnTo>
                <a:lnTo>
                  <a:pt x="0" y="1"/>
                </a:lnTo>
                <a:close/>
              </a:path>
            </a:pathLst>
          </a:custGeom>
        </p:spPr>
      </p:pic>
      <p:grpSp>
        <p:nvGrpSpPr>
          <p:cNvPr id="21" name="Group 13">
            <a:extLst>
              <a:ext uri="{FF2B5EF4-FFF2-40B4-BE49-F238E27FC236}">
                <a16:creationId xmlns:a16="http://schemas.microsoft.com/office/drawing/2014/main" id="{C27F758D-B23C-459E-AD21-6621782C72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48588" y="0"/>
            <a:ext cx="1339053" cy="6858000"/>
            <a:chOff x="2748588" y="0"/>
            <a:chExt cx="1339053" cy="6858000"/>
          </a:xfrm>
          <a:effectLst>
            <a:outerShdw blurRad="381000" dist="152400" algn="ctr" rotWithShape="0">
              <a:srgbClr val="000000">
                <a:alpha val="10000"/>
              </a:srgbClr>
            </a:outerShdw>
          </a:effectLst>
        </p:grpSpPr>
        <p:sp>
          <p:nvSpPr>
            <p:cNvPr id="15" name="Freeform: Shape 14">
              <a:extLst>
                <a:ext uri="{FF2B5EF4-FFF2-40B4-BE49-F238E27FC236}">
                  <a16:creationId xmlns:a16="http://schemas.microsoft.com/office/drawing/2014/main" id="{08DD5D69-A882-48D7-ACFB-68E2DC6B04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15">
              <a:extLst>
                <a:ext uri="{FF2B5EF4-FFF2-40B4-BE49-F238E27FC236}">
                  <a16:creationId xmlns:a16="http://schemas.microsoft.com/office/drawing/2014/main" id="{A2432BD6-3DCC-4397-BD7F-3FE84F3210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6" name="Sisällön paikkamerkki 5" descr="Kuva, joka sisältää kohteen pöytäastiasto, ruoka, virvoke, sisä-&#10;&#10;Kuvaus luotu automaattisesti">
            <a:extLst>
              <a:ext uri="{FF2B5EF4-FFF2-40B4-BE49-F238E27FC236}">
                <a16:creationId xmlns:a16="http://schemas.microsoft.com/office/drawing/2014/main" id="{1342069A-FA0C-B7A3-1FB6-0FD3DAA390D9}"/>
              </a:ext>
            </a:extLst>
          </p:cNvPr>
          <p:cNvPicPr>
            <a:picLocks noGrp="1" noChangeAspect="1"/>
          </p:cNvPicPr>
          <p:nvPr>
            <p:ph idx="1"/>
          </p:nvPr>
        </p:nvPicPr>
        <p:blipFill rotWithShape="1">
          <a:blip r:embed="rId5"/>
          <a:srcRect t="1644" r="-1" b="-1"/>
          <a:stretch/>
        </p:blipFill>
        <p:spPr>
          <a:xfrm>
            <a:off x="8240079" y="-1"/>
            <a:ext cx="3951921" cy="6858000"/>
          </a:xfrm>
          <a:custGeom>
            <a:avLst/>
            <a:gdLst/>
            <a:ahLst/>
            <a:cxnLst/>
            <a:rect l="l" t="t" r="r" b="b"/>
            <a:pathLst>
              <a:path w="3951921" h="6858000">
                <a:moveTo>
                  <a:pt x="224707" y="0"/>
                </a:moveTo>
                <a:lnTo>
                  <a:pt x="3951921" y="0"/>
                </a:lnTo>
                <a:lnTo>
                  <a:pt x="3951921" y="6858000"/>
                </a:lnTo>
                <a:lnTo>
                  <a:pt x="886146" y="6858000"/>
                </a:lnTo>
                <a:lnTo>
                  <a:pt x="558800" y="5721062"/>
                </a:lnTo>
                <a:lnTo>
                  <a:pt x="0" y="2712496"/>
                </a:lnTo>
                <a:close/>
              </a:path>
            </a:pathLst>
          </a:custGeom>
        </p:spPr>
      </p:pic>
      <p:grpSp>
        <p:nvGrpSpPr>
          <p:cNvPr id="18" name="Group 17">
            <a:extLst>
              <a:ext uri="{FF2B5EF4-FFF2-40B4-BE49-F238E27FC236}">
                <a16:creationId xmlns:a16="http://schemas.microsoft.com/office/drawing/2014/main" id="{57B65906-47BE-4CEA-9E50-301890FFE47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8104360" y="0"/>
            <a:ext cx="1339053" cy="6858000"/>
            <a:chOff x="2748588" y="0"/>
            <a:chExt cx="1339053" cy="6858000"/>
          </a:xfrm>
          <a:effectLst>
            <a:outerShdw blurRad="381000" dist="152400" dir="10800000" algn="ctr" rotWithShape="0">
              <a:srgbClr val="000000">
                <a:alpha val="10000"/>
              </a:srgbClr>
            </a:outerShdw>
          </a:effectLst>
        </p:grpSpPr>
        <p:sp>
          <p:nvSpPr>
            <p:cNvPr id="19" name="Freeform: Shape 18">
              <a:extLst>
                <a:ext uri="{FF2B5EF4-FFF2-40B4-BE49-F238E27FC236}">
                  <a16:creationId xmlns:a16="http://schemas.microsoft.com/office/drawing/2014/main" id="{E9C1A977-5AC1-49DC-B315-CAB53CF6FF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2AEEAD2A-AA94-4108-8639-95E861AED1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9220091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Slide Background">
            <a:extLst>
              <a:ext uri="{FF2B5EF4-FFF2-40B4-BE49-F238E27FC236}">
                <a16:creationId xmlns:a16="http://schemas.microsoft.com/office/drawing/2014/main" id="{5CC50F2E-EF04-4D7A-A09C-5AEF6E5EAD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Rectangle 21">
            <a:extLst>
              <a:ext uri="{FF2B5EF4-FFF2-40B4-BE49-F238E27FC236}">
                <a16:creationId xmlns:a16="http://schemas.microsoft.com/office/drawing/2014/main" id="{A8760E64-5A41-72D1-579F-DC5F0A170A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4507" y="18087"/>
            <a:ext cx="4617491" cy="5468314"/>
          </a:xfrm>
          <a:prstGeom prst="rect">
            <a:avLst/>
          </a:prstGeom>
          <a:ln>
            <a:noFill/>
          </a:ln>
          <a:effectLst>
            <a:outerShdw blurRad="635000" dist="254000" dir="5460000" sx="90000" sy="90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D03622AE-308E-BB2F-6B97-81BEA22198BB}"/>
              </a:ext>
            </a:extLst>
          </p:cNvPr>
          <p:cNvSpPr>
            <a:spLocks noGrp="1"/>
          </p:cNvSpPr>
          <p:nvPr>
            <p:ph type="title"/>
          </p:nvPr>
        </p:nvSpPr>
        <p:spPr>
          <a:xfrm>
            <a:off x="8079475" y="684945"/>
            <a:ext cx="3520854" cy="4311383"/>
          </a:xfrm>
        </p:spPr>
        <p:txBody>
          <a:bodyPr vert="horz" lIns="91440" tIns="45720" rIns="91440" bIns="45720" rtlCol="0" anchor="ctr">
            <a:normAutofit fontScale="90000"/>
          </a:bodyPr>
          <a:lstStyle/>
          <a:p>
            <a:r>
              <a:rPr lang="en-US" sz="2000" err="1"/>
              <a:t>Vaihtokokemus</a:t>
            </a:r>
            <a:r>
              <a:rPr lang="en-US" sz="2000"/>
              <a:t> </a:t>
            </a:r>
            <a:r>
              <a:rPr lang="en-US" sz="2000" err="1"/>
              <a:t>yhteenvetona</a:t>
            </a:r>
            <a:r>
              <a:rPr lang="en-US" sz="2000"/>
              <a:t>&lt;3</a:t>
            </a:r>
            <a:br>
              <a:rPr lang="en-US" sz="2000"/>
            </a:br>
            <a:br>
              <a:rPr lang="en-US" sz="2000"/>
            </a:br>
            <a:r>
              <a:rPr lang="en-US" sz="2000"/>
              <a:t>Oona: "Olen </a:t>
            </a:r>
            <a:r>
              <a:rPr lang="en-US" sz="2000" err="1"/>
              <a:t>onnellinen</a:t>
            </a:r>
            <a:r>
              <a:rPr lang="en-US" sz="2000"/>
              <a:t> </a:t>
            </a:r>
            <a:r>
              <a:rPr lang="en-US" sz="2000" err="1"/>
              <a:t>että</a:t>
            </a:r>
            <a:r>
              <a:rPr lang="en-US" sz="2000"/>
              <a:t> </a:t>
            </a:r>
            <a:r>
              <a:rPr lang="en-US" sz="2000" err="1"/>
              <a:t>uskalsin</a:t>
            </a:r>
            <a:r>
              <a:rPr lang="en-US" sz="2000"/>
              <a:t> </a:t>
            </a:r>
            <a:r>
              <a:rPr lang="en-US" sz="2000" err="1"/>
              <a:t>lähteä</a:t>
            </a:r>
            <a:r>
              <a:rPr lang="en-US" sz="2000"/>
              <a:t> </a:t>
            </a:r>
            <a:r>
              <a:rPr lang="en-US" sz="2000" err="1"/>
              <a:t>alun</a:t>
            </a:r>
            <a:r>
              <a:rPr lang="en-US" sz="2000"/>
              <a:t> </a:t>
            </a:r>
            <a:r>
              <a:rPr lang="en-US" sz="2000" err="1"/>
              <a:t>epäröinnistä</a:t>
            </a:r>
            <a:r>
              <a:rPr lang="en-US" sz="2000"/>
              <a:t> </a:t>
            </a:r>
            <a:r>
              <a:rPr lang="en-US" sz="2000" err="1"/>
              <a:t>huolimatta</a:t>
            </a:r>
            <a:r>
              <a:rPr lang="en-US" sz="2000"/>
              <a:t>, </a:t>
            </a:r>
            <a:r>
              <a:rPr lang="en-US" sz="2000" err="1"/>
              <a:t>matka</a:t>
            </a:r>
            <a:r>
              <a:rPr lang="en-US" sz="2000"/>
              <a:t> </a:t>
            </a:r>
            <a:r>
              <a:rPr lang="en-US" sz="2000" err="1"/>
              <a:t>oli</a:t>
            </a:r>
            <a:r>
              <a:rPr lang="en-US" sz="2000"/>
              <a:t> </a:t>
            </a:r>
            <a:r>
              <a:rPr lang="en-US" sz="2000" err="1"/>
              <a:t>opettavainen</a:t>
            </a:r>
            <a:r>
              <a:rPr lang="en-US" sz="2000"/>
              <a:t> ja </a:t>
            </a:r>
            <a:r>
              <a:rPr lang="en-US" sz="2000" err="1"/>
              <a:t>antoisa</a:t>
            </a:r>
            <a:r>
              <a:rPr lang="en-US" sz="2000"/>
              <a:t>. </a:t>
            </a:r>
            <a:r>
              <a:rPr lang="en-US" sz="2000" err="1"/>
              <a:t>Viihdyin</a:t>
            </a:r>
            <a:r>
              <a:rPr lang="en-US" sz="2000"/>
              <a:t> </a:t>
            </a:r>
            <a:r>
              <a:rPr lang="en-US" sz="2000" err="1"/>
              <a:t>erittäin</a:t>
            </a:r>
            <a:r>
              <a:rPr lang="en-US" sz="2000"/>
              <a:t> </a:t>
            </a:r>
            <a:r>
              <a:rPr lang="en-US" sz="2000" err="1"/>
              <a:t>hyvin</a:t>
            </a:r>
            <a:r>
              <a:rPr lang="en-US" sz="2000"/>
              <a:t> ja </a:t>
            </a:r>
            <a:r>
              <a:rPr lang="en-US" sz="2000" err="1"/>
              <a:t>lähtisin</a:t>
            </a:r>
            <a:r>
              <a:rPr lang="en-US" sz="2000"/>
              <a:t> </a:t>
            </a:r>
            <a:r>
              <a:rPr lang="en-US" sz="2000" err="1"/>
              <a:t>mielelläni</a:t>
            </a:r>
            <a:r>
              <a:rPr lang="en-US" sz="2000"/>
              <a:t> </a:t>
            </a:r>
            <a:r>
              <a:rPr lang="en-US" sz="2000" err="1"/>
              <a:t>uudestaan</a:t>
            </a:r>
            <a:r>
              <a:rPr lang="en-US" sz="2000"/>
              <a:t> </a:t>
            </a:r>
            <a:r>
              <a:rPr lang="en-US" sz="2000" err="1"/>
              <a:t>jos</a:t>
            </a:r>
            <a:r>
              <a:rPr lang="en-US" sz="2000"/>
              <a:t> </a:t>
            </a:r>
            <a:r>
              <a:rPr lang="en-US" sz="2000" err="1"/>
              <a:t>olisi</a:t>
            </a:r>
            <a:r>
              <a:rPr lang="en-US" sz="2000"/>
              <a:t> vain </a:t>
            </a:r>
            <a:r>
              <a:rPr lang="en-US" sz="2000" err="1"/>
              <a:t>mahdollista</a:t>
            </a:r>
            <a:r>
              <a:rPr lang="en-US" sz="2000"/>
              <a:t>!"</a:t>
            </a:r>
            <a:br>
              <a:rPr lang="en-US" sz="2000"/>
            </a:br>
            <a:br>
              <a:rPr lang="en-US" sz="2000"/>
            </a:br>
            <a:r>
              <a:rPr lang="en-US" sz="2000"/>
              <a:t>Kaisla: "</a:t>
            </a:r>
            <a:r>
              <a:rPr lang="en-US" sz="2000" err="1"/>
              <a:t>Todella</a:t>
            </a:r>
            <a:r>
              <a:rPr lang="en-US" sz="2000"/>
              <a:t> </a:t>
            </a:r>
            <a:r>
              <a:rPr lang="en-US" sz="2000" err="1"/>
              <a:t>mielenkiintoinen</a:t>
            </a:r>
            <a:r>
              <a:rPr lang="en-US" sz="2000"/>
              <a:t> ja </a:t>
            </a:r>
            <a:r>
              <a:rPr lang="en-US" sz="2000" err="1"/>
              <a:t>opettavainen</a:t>
            </a:r>
            <a:r>
              <a:rPr lang="en-US" sz="2000"/>
              <a:t> </a:t>
            </a:r>
            <a:r>
              <a:rPr lang="en-US" sz="2000" err="1"/>
              <a:t>kokemus</a:t>
            </a:r>
            <a:r>
              <a:rPr lang="en-US" sz="2000"/>
              <a:t>, </a:t>
            </a:r>
            <a:r>
              <a:rPr lang="en-US" sz="2000" err="1"/>
              <a:t>en</a:t>
            </a:r>
            <a:r>
              <a:rPr lang="en-US" sz="2000"/>
              <a:t> </a:t>
            </a:r>
            <a:r>
              <a:rPr lang="en-US" sz="2000" err="1"/>
              <a:t>kadu</a:t>
            </a:r>
            <a:r>
              <a:rPr lang="en-US" sz="2000"/>
              <a:t> </a:t>
            </a:r>
            <a:r>
              <a:rPr lang="en-US" sz="2000" err="1"/>
              <a:t>että</a:t>
            </a:r>
            <a:r>
              <a:rPr lang="en-US" sz="2000"/>
              <a:t> </a:t>
            </a:r>
            <a:r>
              <a:rPr lang="en-US" sz="2000" err="1"/>
              <a:t>suostuttelin</a:t>
            </a:r>
            <a:r>
              <a:rPr lang="en-US" sz="2000"/>
              <a:t> Oonan </a:t>
            </a:r>
            <a:r>
              <a:rPr lang="en-US" sz="2000" err="1"/>
              <a:t>lähtemään</a:t>
            </a:r>
            <a:r>
              <a:rPr lang="en-US" sz="2000"/>
              <a:t>! </a:t>
            </a:r>
            <a:r>
              <a:rPr lang="en-US" sz="2000" err="1"/>
              <a:t>Suosittelen</a:t>
            </a:r>
            <a:r>
              <a:rPr lang="en-US" sz="2000"/>
              <a:t> </a:t>
            </a:r>
            <a:r>
              <a:rPr lang="en-US" sz="2000" err="1"/>
              <a:t>ehdottomasti</a:t>
            </a:r>
            <a:r>
              <a:rPr lang="en-US" sz="2000"/>
              <a:t>!"</a:t>
            </a:r>
            <a:br>
              <a:rPr lang="en-US" sz="1900"/>
            </a:br>
            <a:endParaRPr lang="en-US" sz="1900"/>
          </a:p>
        </p:txBody>
      </p:sp>
      <p:pic>
        <p:nvPicPr>
          <p:cNvPr id="3" name="Sisällön paikkamerkki 2" descr="Kuva, joka sisältää kohteen Ihmisen kasvot, henkilö, vaate, hymy&#10;&#10;Kuvaus luotu automaattisesti">
            <a:extLst>
              <a:ext uri="{FF2B5EF4-FFF2-40B4-BE49-F238E27FC236}">
                <a16:creationId xmlns:a16="http://schemas.microsoft.com/office/drawing/2014/main" id="{D000E9EF-AFB3-CD08-4411-524979EB61C0}"/>
              </a:ext>
            </a:extLst>
          </p:cNvPr>
          <p:cNvPicPr>
            <a:picLocks noGrp="1" noChangeAspect="1"/>
          </p:cNvPicPr>
          <p:nvPr>
            <p:ph idx="1"/>
          </p:nvPr>
        </p:nvPicPr>
        <p:blipFill rotWithShape="1">
          <a:blip r:embed="rId2"/>
          <a:srcRect t="8433" r="6013" b="-3858"/>
          <a:stretch/>
        </p:blipFill>
        <p:spPr>
          <a:xfrm rot="-10800000" flipH="1" flipV="1">
            <a:off x="-3" y="9"/>
            <a:ext cx="6982841" cy="7139450"/>
          </a:xfrm>
          <a:prstGeom prst="rect">
            <a:avLst/>
          </a:prstGeom>
        </p:spPr>
      </p:pic>
    </p:spTree>
    <p:extLst>
      <p:ext uri="{BB962C8B-B14F-4D97-AF65-F5344CB8AC3E}">
        <p14:creationId xmlns:p14="http://schemas.microsoft.com/office/powerpoint/2010/main" val="2176983604"/>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09FF726532124DB69E041EE6F9F158" ma:contentTypeVersion="17" ma:contentTypeDescription="Create a new document." ma:contentTypeScope="" ma:versionID="dae167fa484a55054f60c187409d7673">
  <xsd:schema xmlns:xsd="http://www.w3.org/2001/XMLSchema" xmlns:xs="http://www.w3.org/2001/XMLSchema" xmlns:p="http://schemas.microsoft.com/office/2006/metadata/properties" xmlns:ns2="b94f0ea4-1378-4443-81c2-6750b6312211" xmlns:ns3="2a06f0db-dbf8-46f9-a525-66c6095d9d9f" targetNamespace="http://schemas.microsoft.com/office/2006/metadata/properties" ma:root="true" ma:fieldsID="f5326d582b3e83d5555c4d137e901263" ns2:_="" ns3:_="">
    <xsd:import namespace="b94f0ea4-1378-4443-81c2-6750b6312211"/>
    <xsd:import namespace="2a06f0db-dbf8-46f9-a525-66c6095d9d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4f0ea4-1378-4443-81c2-6750b631221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a06f0db-dbf8-46f9-a525-66c6095d9d9f"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154dbb5c-1c34-4195-9eee-cd4dd44282ec}" ma:internalName="TaxCatchAll" ma:showField="CatchAllData" ma:web="2a06f0db-dbf8-46f9-a525-66c6095d9d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94f0ea4-1378-4443-81c2-6750b6312211">
      <Terms xmlns="http://schemas.microsoft.com/office/infopath/2007/PartnerControls"/>
    </lcf76f155ced4ddcb4097134ff3c332f>
    <TaxCatchAll xmlns="2a06f0db-dbf8-46f9-a525-66c6095d9d9f" xsi:nil="true"/>
  </documentManagement>
</p:properties>
</file>

<file path=customXml/itemProps1.xml><?xml version="1.0" encoding="utf-8"?>
<ds:datastoreItem xmlns:ds="http://schemas.openxmlformats.org/officeDocument/2006/customXml" ds:itemID="{692D7754-1D93-4B55-ACB1-2F8FC397681D}"/>
</file>

<file path=customXml/itemProps2.xml><?xml version="1.0" encoding="utf-8"?>
<ds:datastoreItem xmlns:ds="http://schemas.openxmlformats.org/officeDocument/2006/customXml" ds:itemID="{F1E78029-1D48-4084-902D-E07F2B9A3A7D}"/>
</file>

<file path=customXml/itemProps3.xml><?xml version="1.0" encoding="utf-8"?>
<ds:datastoreItem xmlns:ds="http://schemas.openxmlformats.org/officeDocument/2006/customXml" ds:itemID="{241BE081-8AAA-4F93-A2D4-57BEEAA0ED0D}"/>
</file>

<file path=docProps/app.xml><?xml version="1.0" encoding="utf-8"?>
<Properties xmlns="http://schemas.openxmlformats.org/officeDocument/2006/extended-properties" xmlns:vt="http://schemas.openxmlformats.org/officeDocument/2006/docPropsVTypes">
  <Application>Microsoft Office PowerPoint</Application>
  <PresentationFormat>Laajakuva</PresentationFormat>
  <Slides>14</Slides>
  <Notes>0</Notes>
  <HiddenSlides>0</HiddenSlides>
  <ScaleCrop>false</ScaleCrop>
  <HeadingPairs>
    <vt:vector size="4" baseType="variant">
      <vt:variant>
        <vt:lpstr>Teema</vt:lpstr>
      </vt:variant>
      <vt:variant>
        <vt:i4>1</vt:i4>
      </vt:variant>
      <vt:variant>
        <vt:lpstr>Dian otsikot</vt:lpstr>
      </vt:variant>
      <vt:variant>
        <vt:i4>14</vt:i4>
      </vt:variant>
    </vt:vector>
  </HeadingPairs>
  <TitlesOfParts>
    <vt:vector size="15" baseType="lpstr">
      <vt:lpstr>Office-teema</vt:lpstr>
      <vt:lpstr>Matkaraportti Ruotsi 2023 </vt:lpstr>
      <vt:lpstr>Hej jag heter Kaisla!</vt:lpstr>
      <vt:lpstr>Hej jag heter Oona!</vt:lpstr>
      <vt:lpstr>Ruotsi Valittiin matkakohteeksi ruotsi, ruotsissa ei ollut valmiiksi kv-vaihtokohteita joten haettiin paikka itse laittamalla sinne työhakemukset. Muita kohteita oli vamiina mutta ne ei tuntuneet yhtä hyviltä, sillä esim espaniaa ei osata ja ajateltiin että ruotsi on terveydenhuollolta kuitenkin korkeatasoinen myös. Ruotsi on pohjoismaa norjan ja suomen välissä. Ruotsin kymmenen miljoonan väestöstä lähes miljoona on ruotsinsuomalaisa. Iso osa ruotsinsuomalaisista on alun perin esim. Sotaa pakoon muuttaneita suomalaisia joiden äidinkieli on siis suomi.  Ruotsissa on siis myös muutama ruotsinsuomalainen hoitokoti, joissa suomalainen kulttuuri on tärkeä osa työtä. Asukkaat arvostivat kovasti suomenkielen taitoa, vaikka osa puhuikin sekaisin paljon molempia kieliä.  </vt:lpstr>
      <vt:lpstr>Kv vaihto valmistautuminen</vt:lpstr>
      <vt:lpstr>Matkustus</vt:lpstr>
      <vt:lpstr>Työpaikka</vt:lpstr>
      <vt:lpstr>Työkulttuuri erot Isoin ero suomalaiseen hoitokulttuuriin ehdottomasti oli, ettei ruotsissa kirjata läheskään samalla tavalla. Suomalaisissa hoivakodeissa ollaan totuttu kirjaamaan kaikki lääkkeiden annosta, kuivituksista aina laitojen nostoon. Ruotsissa asukkailla oli hoitosuunnitelmat kyllä tehty johon eri avuntarpeet, kognitiiviset ja toinnalliset, inkontinenssit yms. Oli kirjattu. Näitä suunnitelmia myös päiviteltiin aina kun tarve. Lähihoitajat ruotsissa ei ottaneet verinäytteitä, eikä jakaneet lääkkeitä, vaan se oli sairaanhoitajien tehtävää. Sairaanhoitajat ei myöskään tehneet perushoitoa. Ruotsissa ainakin kyseisessä finskt älrecentrumissa asukkaiden toimintakyky oli paljon parempi, kuin suomen vanhainkodeissa. Hoitajia oli myös paljon enemmän verrattuna asiakasmäärään, eli toiminnallista tekemistä oli enemmän, niin muisteluita kuin vanhojen suomalaisten ja ruotsalaisten laulujen laulua. Asukkaiden huoneet olivat myös huomattavasti tilavempia ja erittäin kodin omaisia. Myös yleiset tilat oli sisustettu kauniilla tauluilla, nojatuoleilla, vanhoilla kaappikelloilla yms. Ruotsissa myös suojavarusteita käytettiin enemmän, mikä kammotti muovintuhlauksena. Myös koko talon yhteisiä tilaisuuksia oli enemmän asukkaille, kahvilatilaisuuksia ja kauneuskerhoja.</vt:lpstr>
      <vt:lpstr>Asuminen</vt:lpstr>
      <vt:lpstr>  Lähimmälle metroasemalle oli noin kilometri. Ruotsin tunnelbana reitit tuli yllättävän tutuksi ja sl-niminen sovellus on paljon helppokäyttöisempi kuin suomen hsl-sovellus. </vt:lpstr>
      <vt:lpstr>Ongelmat ja haasteet Kielimuuri tietyissä tilanteissa taisi olla ainoa haastava tekijä, vaikka perus tason ruotsin puhuminen ja ymmärrys onnistuu, vanhuksilla puheen änkytys ja kahden kielen sekoittuminen samassa lauseessa plus huonontunut nykyhetkeen orientoituminen saattoi tuottaa hankaluuksia. Monien asukkaiden lapset ja muut omaiset puhui myös vain ruotsia joten joissain tilanteissa englanti oli kommunikaatiokieli. Yllättävän vaikeaa oli myös luetella oma puhelinumero vieraalla kielellä, vaikka kaikki numerot tietää ja numeron muistaa ulkoa.  Kruunun ja euron ero oli helppo tottua, vaikeampaa oli käsittää asioiden hintoja suomeen takaisin palatessa.</vt:lpstr>
      <vt:lpstr>Vinkit tuleville vaihtoon lähtijöille - Suorittakaa koulu hyvin ja ytot mahdollisimman ajoissa - Opetelkaa vaihtomaan kieltä ainakin perusteet ja hoitotermejä, myös englanti kannattaa olla hyvällä tasolla - Omilta mukavuusalueilta poistuminen on joskus todella hyvästä - Vaihdossa käynti on hyvä tapa kokeilla omillaan elämässä pärjäämistä - Vaihtoon saa tukirahaa yllättävän paljon, joten se ei ole syy olla lähtemättä - Työkokemus ulkomailta kasvattaa omaa ammattiosaamista ja yleisellä tasolla erittäin hieno kokemus - Vaihtoon voi lähteä minne vain euroopan sisällä, vaihtoehtoja kohdemaahan on siis paljon - Monet työnantajat varmasti arvostaa kokemusta ja on kiinostuneita   </vt:lpstr>
      <vt:lpstr>Lisä syitä lähteä ja vinkkejä;) -motivoi meillä ainakin opiskelua ja tuli tosi hyvä onnistumisen fiilis kotiin palatessa -koska olet vaihdossa vaan kerran suosittelemme ottamaan siitä kaiken irti, eli vaikka paljon katsottiinkin leffoja ja tehtiin palapeliä, silti kaupungissa ihan vain arki iltapäivinä pyöriminen oli siistiä -koska olet vasta opiskelija ei sinun tarvitse saman lailla osata vieraassa maassa työskennellä kuin jos muutenvain menisit ulkomaille töihin!   </vt:lpstr>
      <vt:lpstr>Vaihtokokemus yhteenvetona&lt;3  Oona: "Olen onnellinen että uskalsin lähteä alun epäröinnistä huolimatta, matka oli opettavainen ja antoisa. Viihdyin erittäin hyvin ja lähtisin mielelläni uudestaan jos olisi vain mahdollista!"  Kaisla: "Todella mielenkiintoinen ja opettavainen kokemus, en kadu että suostuttelin Oonan lähtemään! Suosittelen ehdottomasti!"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
  <cp:lastModifiedBy>kaisla.miettinen</cp:lastModifiedBy>
  <cp:revision>3</cp:revision>
  <dcterms:created xsi:type="dcterms:W3CDTF">2023-12-12T15:50:22Z</dcterms:created>
  <dcterms:modified xsi:type="dcterms:W3CDTF">2023-12-14T11:05:14Z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0x010100C309FF726532124DB69E041EE6F9F158</vt:lpwstr>
  </property>
</Properties>
</file>