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entation.xml" ContentType="application/vnd.openxmlformats-officedocument.presentationml.presentation.main+xml"/>
  <Override PartName="/ppt/notesSlides/notesSlide7.xml" ContentType="application/vnd.openxmlformats-officedocument.presentationml.notesSlide+xml"/>
  <Override PartName="/ppt/notesSlides/notesSlide3.xml" ContentType="application/vnd.openxmlformats-officedocument.presentationml.notesSlide+xml"/>
  <Override PartName="/ppt/notesSlides/notesSlide13.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notesSlides/notesSlide15.xml" ContentType="application/vnd.openxmlformats-officedocument.presentationml.notesSlide+xml"/>
  <Override PartName="/ppt/notesSlides/notesSlide5.xml" ContentType="application/vnd.openxmlformats-officedocument.presentationml.notesSlide+xml"/>
  <Override PartName="/ppt/notesSlides/notesSlide10.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4.xml" ContentType="application/vnd.openxmlformats-officedocument.presentationml.notesSlide+xml"/>
  <Override PartName="/ppt/notesSlides/notesSlide16.xml" ContentType="application/vnd.openxmlformats-officedocument.presentationml.notesSlide+xml"/>
  <Override PartName="/ppt/slideLayouts/slideLayout1.xml" ContentType="application/vnd.openxmlformats-officedocument.presentationml.slideLayout+xml"/>
  <Override PartName="/ppt/notesSlides/notesSlide26.xml" ContentType="application/vnd.openxmlformats-officedocument.presentationml.notes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6.xml" ContentType="application/vnd.openxmlformats-officedocument.presentationml.notesSlide+xml"/>
  <Override PartName="/ppt/notesSlides/notesSlide1.xml" ContentType="application/vnd.openxmlformats-officedocument.presentationml.notesSlide+xml"/>
  <Override PartName="/ppt/notesSlides/notesSlide23.xml" ContentType="application/vnd.openxmlformats-officedocument.presentationml.notesSlide+xml"/>
  <Override PartName="/ppt/notesSlides/notesSlide2.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embeddedFontLst>
    <p:embeddedFont>
      <p:font typeface="Georgia" panose="02040502050405020303" pitchFamily="18" charset="0"/>
      <p:regular r:id="rId29"/>
      <p:bold r:id="rId30"/>
      <p:italic r:id="rId31"/>
      <p:boldItalic r:id="rId32"/>
    </p:embeddedFont>
    <p:embeddedFont>
      <p:font typeface="Playfair Display" panose="00000500000000000000" pitchFamily="2"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114"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a5498714cf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a5498714cf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a5498714cf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a5498714cf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a5498714cf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2a5498714cf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a5498714cf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a5498714cf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a5498714cf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a5498714cf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a7b0e5f3bb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a7b0e5f3bb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a61ea2ed44_0_3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2a61ea2ed44_0_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a7b0e5f3bb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a7b0e5f3bb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a7b0e5f3bb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2a7b0e5f3bb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a61ea2ed44_0_4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a61ea2ed44_0_4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a7b0e5f3bb_0_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2a7b0e5f3bb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a6ec59e029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2a6ec59e029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a6ec59e029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2a6ec59e029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2a7b0e5f3bb_0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2a7b0e5f3bb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a6ec59e029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a6ec59e029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a6ec59e029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2a6ec59e029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2a6ec59e029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2a6ec59e029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a7b0e5f3bb_0_1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2a7b0e5f3bb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2a6ec59e02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2a6ec59e02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a6ec59e029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2a6ec59e029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2a61ea2ed44_0_4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2a61ea2ed44_0_4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2a61ea2ed44_0_4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2a61ea2ed44_0_4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2a61ea2ed44_0_4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2a61ea2ed44_0_4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a61ea2ed44_0_4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2a61ea2ed44_0_4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a7b0e5f3bb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a7b0e5f3b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fi"/>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14.jpg"/><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1.jpg"/><Relationship Id="rId7" Type="http://schemas.openxmlformats.org/officeDocument/2006/relationships/image" Target="../media/image25.jp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_rels/slide13.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35.jp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_rels/slide14.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36.jpg"/><Relationship Id="rId7" Type="http://schemas.openxmlformats.org/officeDocument/2006/relationships/image" Target="../media/image40.jpg"/><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image" Target="../media/image39.jpg"/><Relationship Id="rId11" Type="http://schemas.openxmlformats.org/officeDocument/2006/relationships/image" Target="../media/image44.jpg"/><Relationship Id="rId5" Type="http://schemas.openxmlformats.org/officeDocument/2006/relationships/image" Target="../media/image38.jpg"/><Relationship Id="rId10" Type="http://schemas.openxmlformats.org/officeDocument/2006/relationships/image" Target="../media/image43.jpg"/><Relationship Id="rId4" Type="http://schemas.openxmlformats.org/officeDocument/2006/relationships/image" Target="../media/image37.jpg"/><Relationship Id="rId9" Type="http://schemas.openxmlformats.org/officeDocument/2006/relationships/image" Target="../media/image42.jpg"/></Relationships>
</file>

<file path=ppt/slides/_rels/slide15.xml.rels><?xml version="1.0" encoding="UTF-8" standalone="yes"?>
<Relationships xmlns="http://schemas.openxmlformats.org/package/2006/relationships"><Relationship Id="rId8" Type="http://schemas.openxmlformats.org/officeDocument/2006/relationships/image" Target="../media/image50.jpg"/><Relationship Id="rId3" Type="http://schemas.openxmlformats.org/officeDocument/2006/relationships/image" Target="../media/image45.jpg"/><Relationship Id="rId7" Type="http://schemas.openxmlformats.org/officeDocument/2006/relationships/image" Target="../media/image49.jp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48.jpg"/><Relationship Id="rId5" Type="http://schemas.openxmlformats.org/officeDocument/2006/relationships/image" Target="../media/image47.jpg"/><Relationship Id="rId4" Type="http://schemas.openxmlformats.org/officeDocument/2006/relationships/image" Target="../media/image46.jpg"/><Relationship Id="rId9" Type="http://schemas.openxmlformats.org/officeDocument/2006/relationships/image" Target="../media/image51.jpg"/></Relationships>
</file>

<file path=ppt/slides/_rels/slide1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6.xml"/><Relationship Id="rId1" Type="http://schemas.openxmlformats.org/officeDocument/2006/relationships/slideLayout" Target="../slideLayouts/slideLayout11.xml"/><Relationship Id="rId5" Type="http://schemas.openxmlformats.org/officeDocument/2006/relationships/image" Target="../media/image54.jpg"/><Relationship Id="rId4" Type="http://schemas.openxmlformats.org/officeDocument/2006/relationships/image" Target="../media/image53.jpg"/></Relationships>
</file>

<file path=ppt/slides/_rels/slide1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56.jpg"/></Relationships>
</file>

<file path=ppt/slides/_rels/slide1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58.jpg"/></Relationships>
</file>

<file path=ppt/slides/_rels/slide1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image" Target="../media/image62.jpg"/><Relationship Id="rId5" Type="http://schemas.openxmlformats.org/officeDocument/2006/relationships/image" Target="../media/image61.jpg"/><Relationship Id="rId4" Type="http://schemas.openxmlformats.org/officeDocument/2006/relationships/image" Target="../media/image60.jpg"/></Relationships>
</file>

<file path=ppt/slides/_rels/slide2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image" Target="../media/image67.jpg"/><Relationship Id="rId5" Type="http://schemas.openxmlformats.org/officeDocument/2006/relationships/image" Target="../media/image66.jpg"/><Relationship Id="rId4" Type="http://schemas.openxmlformats.org/officeDocument/2006/relationships/image" Target="../media/image65.jpg"/></Relationships>
</file>

<file path=ppt/slides/_rels/slide2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23.xml"/><Relationship Id="rId1" Type="http://schemas.openxmlformats.org/officeDocument/2006/relationships/slideLayout" Target="../slideLayouts/slideLayout11.xml"/><Relationship Id="rId6" Type="http://schemas.openxmlformats.org/officeDocument/2006/relationships/image" Target="../media/image71.jpg"/><Relationship Id="rId5" Type="http://schemas.openxmlformats.org/officeDocument/2006/relationships/image" Target="../media/image70.jpg"/><Relationship Id="rId4" Type="http://schemas.openxmlformats.org/officeDocument/2006/relationships/image" Target="../media/image69.jpg"/></Relationships>
</file>

<file path=ppt/slides/_rels/slide2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74.jpg"/><Relationship Id="rId4" Type="http://schemas.openxmlformats.org/officeDocument/2006/relationships/image" Target="../media/image73.jpg"/></Relationships>
</file>

<file path=ppt/slides/_rels/slide25.xml.rels><?xml version="1.0" encoding="UTF-8" standalone="yes"?>
<Relationships xmlns="http://schemas.openxmlformats.org/package/2006/relationships"><Relationship Id="rId8" Type="http://schemas.openxmlformats.org/officeDocument/2006/relationships/image" Target="../media/image80.jpg"/><Relationship Id="rId3" Type="http://schemas.openxmlformats.org/officeDocument/2006/relationships/image" Target="../media/image75.jpg"/><Relationship Id="rId7" Type="http://schemas.openxmlformats.org/officeDocument/2006/relationships/image" Target="../media/image79.jpg"/><Relationship Id="rId2" Type="http://schemas.openxmlformats.org/officeDocument/2006/relationships/notesSlide" Target="../notesSlides/notesSlide25.xml"/><Relationship Id="rId1" Type="http://schemas.openxmlformats.org/officeDocument/2006/relationships/slideLayout" Target="../slideLayouts/slideLayout11.xml"/><Relationship Id="rId6" Type="http://schemas.openxmlformats.org/officeDocument/2006/relationships/image" Target="../media/image78.jpg"/><Relationship Id="rId5" Type="http://schemas.openxmlformats.org/officeDocument/2006/relationships/image" Target="../media/image77.jpg"/><Relationship Id="rId4" Type="http://schemas.openxmlformats.org/officeDocument/2006/relationships/image" Target="../media/image76.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Clr>
                <a:schemeClr val="dk1"/>
              </a:buClr>
              <a:buSzPts val="990"/>
              <a:buFont typeface="Arial"/>
              <a:buNone/>
            </a:pPr>
            <a:r>
              <a:rPr lang="fi" sz="8433">
                <a:solidFill>
                  <a:srgbClr val="0D0D0D"/>
                </a:solidFill>
              </a:rPr>
              <a:t>Matkaraportti </a:t>
            </a:r>
            <a:endParaRPr sz="8433">
              <a:solidFill>
                <a:srgbClr val="0D0D0D"/>
              </a:solidFill>
            </a:endParaRPr>
          </a:p>
          <a:p>
            <a:pPr marL="0" lvl="0" indent="0" algn="ctr" rtl="0">
              <a:spcBef>
                <a:spcPts val="0"/>
              </a:spcBef>
              <a:spcAft>
                <a:spcPts val="0"/>
              </a:spcAft>
              <a:buNone/>
            </a:pPr>
            <a:r>
              <a:rPr lang="fi"/>
              <a:t>Ranska Nimes</a:t>
            </a: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9D2E9"/>
        </a:solid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body" idx="4294967295"/>
          </p:nvPr>
        </p:nvSpPr>
        <p:spPr>
          <a:xfrm>
            <a:off x="703275" y="1146175"/>
            <a:ext cx="2808000" cy="3179400"/>
          </a:xfrm>
          <a:prstGeom prst="rect">
            <a:avLst/>
          </a:prstGeom>
        </p:spPr>
        <p:txBody>
          <a:bodyPr spcFirstLastPara="1" wrap="square" lIns="91425" tIns="91425" rIns="91425" bIns="91425" anchor="t" anchorCtr="0">
            <a:normAutofit fontScale="47500" lnSpcReduction="10000"/>
          </a:bodyPr>
          <a:lstStyle/>
          <a:p>
            <a:pPr marL="0" lvl="0" indent="0" algn="l" rtl="0">
              <a:spcBef>
                <a:spcPts val="0"/>
              </a:spcBef>
              <a:spcAft>
                <a:spcPts val="0"/>
              </a:spcAft>
              <a:buClr>
                <a:schemeClr val="dk1"/>
              </a:buClr>
              <a:buSzPct val="39285"/>
              <a:buFont typeface="Arial"/>
              <a:buNone/>
            </a:pPr>
            <a:r>
              <a:rPr lang="fi" sz="2800">
                <a:solidFill>
                  <a:schemeClr val="dk1"/>
                </a:solidFill>
              </a:rPr>
              <a:t>Oma nimi: Raisa Heiskanen</a:t>
            </a:r>
            <a:endParaRPr sz="2800">
              <a:solidFill>
                <a:schemeClr val="dk1"/>
              </a:solidFill>
            </a:endParaRPr>
          </a:p>
          <a:p>
            <a:pPr marL="0" lvl="0" indent="0" algn="l" rtl="0">
              <a:spcBef>
                <a:spcPts val="1200"/>
              </a:spcBef>
              <a:spcAft>
                <a:spcPts val="0"/>
              </a:spcAft>
              <a:buClr>
                <a:schemeClr val="dk1"/>
              </a:buClr>
              <a:buSzPct val="39285"/>
              <a:buFont typeface="Arial"/>
              <a:buNone/>
            </a:pPr>
            <a:r>
              <a:rPr lang="fi" sz="2800">
                <a:solidFill>
                  <a:schemeClr val="dk1"/>
                </a:solidFill>
              </a:rPr>
              <a:t>Opiskeltava ala: Elintarvikealan perustutkinto</a:t>
            </a:r>
            <a:endParaRPr sz="2800">
              <a:solidFill>
                <a:schemeClr val="dk1"/>
              </a:solidFill>
            </a:endParaRPr>
          </a:p>
          <a:p>
            <a:pPr marL="0" lvl="0" indent="0" algn="l" rtl="0">
              <a:spcBef>
                <a:spcPts val="1200"/>
              </a:spcBef>
              <a:spcAft>
                <a:spcPts val="0"/>
              </a:spcAft>
              <a:buClr>
                <a:schemeClr val="dk1"/>
              </a:buClr>
              <a:buSzPct val="39285"/>
              <a:buFont typeface="Arial"/>
              <a:buNone/>
            </a:pPr>
            <a:r>
              <a:rPr lang="fi" sz="2800">
                <a:solidFill>
                  <a:schemeClr val="dk1"/>
                </a:solidFill>
              </a:rPr>
              <a:t>Kv-vaihdon ajankohta: 4.9 – 4.12.2023</a:t>
            </a:r>
            <a:endParaRPr sz="2800">
              <a:solidFill>
                <a:schemeClr val="dk1"/>
              </a:solidFill>
            </a:endParaRPr>
          </a:p>
          <a:p>
            <a:pPr marL="0" lvl="0" indent="0" algn="l" rtl="0">
              <a:spcBef>
                <a:spcPts val="1200"/>
              </a:spcBef>
              <a:spcAft>
                <a:spcPts val="0"/>
              </a:spcAft>
              <a:buClr>
                <a:schemeClr val="dk1"/>
              </a:buClr>
              <a:buSzPct val="39285"/>
              <a:buFont typeface="Arial"/>
              <a:buNone/>
            </a:pPr>
            <a:r>
              <a:rPr lang="fi" sz="2800">
                <a:solidFill>
                  <a:schemeClr val="dk1"/>
                </a:solidFill>
              </a:rPr>
              <a:t>Kaupunki ja maa: Nimes Ranska</a:t>
            </a:r>
            <a:endParaRPr sz="2800">
              <a:solidFill>
                <a:schemeClr val="dk1"/>
              </a:solidFill>
            </a:endParaRPr>
          </a:p>
          <a:p>
            <a:pPr marL="0" lvl="0" indent="0" algn="l" rtl="0">
              <a:spcBef>
                <a:spcPts val="1200"/>
              </a:spcBef>
              <a:spcAft>
                <a:spcPts val="0"/>
              </a:spcAft>
              <a:buClr>
                <a:schemeClr val="dk1"/>
              </a:buClr>
              <a:buSzPct val="39285"/>
              <a:buFont typeface="Arial"/>
              <a:buNone/>
            </a:pPr>
            <a:r>
              <a:rPr lang="fi" sz="2800">
                <a:solidFill>
                  <a:schemeClr val="dk1"/>
                </a:solidFill>
              </a:rPr>
              <a:t>Työpaikan nimi: Le Petrin Nimois</a:t>
            </a:r>
            <a:endParaRPr sz="2800">
              <a:solidFill>
                <a:schemeClr val="dk1"/>
              </a:solidFill>
            </a:endParaRPr>
          </a:p>
          <a:p>
            <a:pPr marL="0" lvl="0" indent="0" algn="l" rtl="0">
              <a:spcBef>
                <a:spcPts val="1200"/>
              </a:spcBef>
              <a:spcAft>
                <a:spcPts val="0"/>
              </a:spcAft>
              <a:buClr>
                <a:schemeClr val="dk1"/>
              </a:buClr>
              <a:buSzPct val="39285"/>
              <a:buFont typeface="Arial"/>
              <a:buNone/>
            </a:pPr>
            <a:r>
              <a:rPr lang="fi" sz="2800">
                <a:solidFill>
                  <a:schemeClr val="dk1"/>
                </a:solidFill>
              </a:rPr>
              <a:t>Työpaikan osoite ja/tai nettisivut: lepetrinnimois (instagram)</a:t>
            </a:r>
            <a:endParaRPr sz="2800">
              <a:solidFill>
                <a:schemeClr val="dk1"/>
              </a:solidFill>
            </a:endParaRPr>
          </a:p>
          <a:p>
            <a:pPr marL="0" lvl="0" indent="0" algn="l" rtl="0">
              <a:spcBef>
                <a:spcPts val="1200"/>
              </a:spcBef>
              <a:spcAft>
                <a:spcPts val="1200"/>
              </a:spcAft>
              <a:buNone/>
            </a:pPr>
            <a:endParaRPr/>
          </a:p>
        </p:txBody>
      </p:sp>
      <p:pic>
        <p:nvPicPr>
          <p:cNvPr id="61" name="Google Shape;61;p14"/>
          <p:cNvPicPr preferRelativeResize="0"/>
          <p:nvPr/>
        </p:nvPicPr>
        <p:blipFill>
          <a:blip r:embed="rId3">
            <a:alphaModFix/>
          </a:blip>
          <a:stretch>
            <a:fillRect/>
          </a:stretch>
        </p:blipFill>
        <p:spPr>
          <a:xfrm>
            <a:off x="4416800" y="0"/>
            <a:ext cx="4494349" cy="58205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9D2E9"/>
        </a:solidFill>
        <a:effectLst/>
      </p:bgPr>
    </p:bg>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i"/>
              <a:t>Jaksolle hakeutuminen</a:t>
            </a:r>
            <a:endParaRPr/>
          </a:p>
        </p:txBody>
      </p:sp>
      <p:sp>
        <p:nvSpPr>
          <p:cNvPr id="67" name="Google Shape;67;p15"/>
          <p:cNvSpPr txBox="1">
            <a:spLocks noGrp="1"/>
          </p:cNvSpPr>
          <p:nvPr>
            <p:ph type="body" idx="1"/>
          </p:nvPr>
        </p:nvSpPr>
        <p:spPr>
          <a:xfrm>
            <a:off x="53700" y="446425"/>
            <a:ext cx="4778700" cy="4509000"/>
          </a:xfrm>
          <a:prstGeom prst="rect">
            <a:avLst/>
          </a:prstGeom>
        </p:spPr>
        <p:txBody>
          <a:bodyPr spcFirstLastPara="1" wrap="square" lIns="91425" tIns="91425" rIns="91425" bIns="91425" anchor="t" anchorCtr="0">
            <a:noAutofit/>
          </a:bodyPr>
          <a:lstStyle/>
          <a:p>
            <a:pPr marL="0" lvl="0" indent="0" algn="l" rtl="0">
              <a:lnSpc>
                <a:spcPct val="110000"/>
              </a:lnSpc>
              <a:spcBef>
                <a:spcPts val="1200"/>
              </a:spcBef>
              <a:spcAft>
                <a:spcPts val="0"/>
              </a:spcAft>
              <a:buClr>
                <a:schemeClr val="dk1"/>
              </a:buClr>
              <a:buSzPts val="1100"/>
              <a:buFont typeface="Arial"/>
              <a:buNone/>
            </a:pPr>
            <a:r>
              <a:rPr lang="fi" sz="1600" b="1">
                <a:solidFill>
                  <a:srgbClr val="1CADE4"/>
                </a:solidFill>
                <a:latin typeface="Georgia"/>
                <a:ea typeface="Georgia"/>
                <a:cs typeface="Georgia"/>
                <a:sym typeface="Georgia"/>
              </a:rPr>
              <a:t> </a:t>
            </a:r>
            <a:r>
              <a:rPr lang="fi" b="1">
                <a:solidFill>
                  <a:schemeClr val="dk1"/>
                </a:solidFill>
                <a:latin typeface="Georgia"/>
                <a:ea typeface="Georgia"/>
                <a:cs typeface="Georgia"/>
                <a:sym typeface="Georgia"/>
              </a:rPr>
              <a:t>Kuinka päädyit / innostuit hakemaan kv-jaksolle?</a:t>
            </a:r>
            <a:endParaRPr b="1">
              <a:solidFill>
                <a:schemeClr val="dk1"/>
              </a:solidFill>
              <a:latin typeface="Georgia"/>
              <a:ea typeface="Georgia"/>
              <a:cs typeface="Georgia"/>
              <a:sym typeface="Georgia"/>
            </a:endParaRPr>
          </a:p>
          <a:p>
            <a:pPr marL="0" lvl="0" indent="0" algn="l" rtl="0">
              <a:lnSpc>
                <a:spcPct val="110000"/>
              </a:lnSpc>
              <a:spcBef>
                <a:spcPts val="1200"/>
              </a:spcBef>
              <a:spcAft>
                <a:spcPts val="0"/>
              </a:spcAft>
              <a:buClr>
                <a:schemeClr val="dk1"/>
              </a:buClr>
              <a:buSzPts val="1100"/>
              <a:buFont typeface="Arial"/>
              <a:buNone/>
            </a:pPr>
            <a:r>
              <a:rPr lang="fi">
                <a:solidFill>
                  <a:srgbClr val="1CADE4"/>
                </a:solidFill>
                <a:latin typeface="Georgia"/>
                <a:ea typeface="Georgia"/>
                <a:cs typeface="Georgia"/>
                <a:sym typeface="Georgia"/>
              </a:rPr>
              <a:t> </a:t>
            </a:r>
            <a:r>
              <a:rPr lang="fi">
                <a:solidFill>
                  <a:schemeClr val="dk1"/>
                </a:solidFill>
                <a:latin typeface="Georgia"/>
                <a:ea typeface="Georgia"/>
                <a:cs typeface="Georgia"/>
                <a:sym typeface="Georgia"/>
              </a:rPr>
              <a:t>Kun kuulin ensimmäisen kerran että on mahdollista lähteä ulkomaille opiskelemaan.</a:t>
            </a:r>
            <a:endParaRPr>
              <a:solidFill>
                <a:schemeClr val="dk1"/>
              </a:solidFill>
              <a:latin typeface="Georgia"/>
              <a:ea typeface="Georgia"/>
              <a:cs typeface="Georgia"/>
              <a:sym typeface="Georgia"/>
            </a:endParaRPr>
          </a:p>
          <a:p>
            <a:pPr marL="0" lvl="0" indent="0" algn="l" rtl="0">
              <a:lnSpc>
                <a:spcPct val="110000"/>
              </a:lnSpc>
              <a:spcBef>
                <a:spcPts val="1200"/>
              </a:spcBef>
              <a:spcAft>
                <a:spcPts val="0"/>
              </a:spcAft>
              <a:buClr>
                <a:schemeClr val="dk1"/>
              </a:buClr>
              <a:buSzPts val="1100"/>
              <a:buFont typeface="Arial"/>
              <a:buNone/>
            </a:pPr>
            <a:r>
              <a:rPr lang="fi" b="1">
                <a:solidFill>
                  <a:srgbClr val="1CADE4"/>
                </a:solidFill>
                <a:latin typeface="Georgia"/>
                <a:ea typeface="Georgia"/>
                <a:cs typeface="Georgia"/>
                <a:sym typeface="Georgia"/>
              </a:rPr>
              <a:t> </a:t>
            </a:r>
            <a:r>
              <a:rPr lang="fi" b="1">
                <a:solidFill>
                  <a:schemeClr val="dk1"/>
                </a:solidFill>
                <a:latin typeface="Georgia"/>
                <a:ea typeface="Georgia"/>
                <a:cs typeface="Georgia"/>
                <a:sym typeface="Georgia"/>
              </a:rPr>
              <a:t>Mistä / keneltä kuulit / luit ensimmäisen kerran, että sinulla on mahdollista lähteä kv-jaksolle Keudassa?</a:t>
            </a:r>
            <a:endParaRPr b="1">
              <a:solidFill>
                <a:schemeClr val="dk1"/>
              </a:solidFill>
              <a:latin typeface="Georgia"/>
              <a:ea typeface="Georgia"/>
              <a:cs typeface="Georgia"/>
              <a:sym typeface="Georgia"/>
            </a:endParaRPr>
          </a:p>
          <a:p>
            <a:pPr marL="0" lvl="0" indent="0" algn="l" rtl="0">
              <a:lnSpc>
                <a:spcPct val="110000"/>
              </a:lnSpc>
              <a:spcBef>
                <a:spcPts val="1200"/>
              </a:spcBef>
              <a:spcAft>
                <a:spcPts val="0"/>
              </a:spcAft>
              <a:buClr>
                <a:schemeClr val="dk1"/>
              </a:buClr>
              <a:buSzPts val="1100"/>
              <a:buFont typeface="Arial"/>
              <a:buNone/>
            </a:pPr>
            <a:r>
              <a:rPr lang="fi">
                <a:solidFill>
                  <a:srgbClr val="1CADE4"/>
                </a:solidFill>
                <a:latin typeface="Georgia"/>
                <a:ea typeface="Georgia"/>
                <a:cs typeface="Georgia"/>
                <a:sym typeface="Georgia"/>
              </a:rPr>
              <a:t> </a:t>
            </a:r>
            <a:r>
              <a:rPr lang="fi">
                <a:solidFill>
                  <a:schemeClr val="dk1"/>
                </a:solidFill>
                <a:latin typeface="Georgia"/>
                <a:ea typeface="Georgia"/>
                <a:cs typeface="Georgia"/>
                <a:sym typeface="Georgia"/>
              </a:rPr>
              <a:t>Kuulin tästä omalta vastuu opettajalta.</a:t>
            </a:r>
            <a:endParaRPr>
              <a:solidFill>
                <a:schemeClr val="dk1"/>
              </a:solidFill>
              <a:latin typeface="Georgia"/>
              <a:ea typeface="Georgia"/>
              <a:cs typeface="Georgia"/>
              <a:sym typeface="Georgia"/>
            </a:endParaRPr>
          </a:p>
          <a:p>
            <a:pPr marL="0" lvl="0" indent="0" algn="l" rtl="0">
              <a:lnSpc>
                <a:spcPct val="110000"/>
              </a:lnSpc>
              <a:spcBef>
                <a:spcPts val="1200"/>
              </a:spcBef>
              <a:spcAft>
                <a:spcPts val="0"/>
              </a:spcAft>
              <a:buClr>
                <a:schemeClr val="dk1"/>
              </a:buClr>
              <a:buSzPts val="1100"/>
              <a:buFont typeface="Arial"/>
              <a:buNone/>
            </a:pPr>
            <a:r>
              <a:rPr lang="fi" b="1">
                <a:solidFill>
                  <a:srgbClr val="1CADE4"/>
                </a:solidFill>
                <a:latin typeface="Georgia"/>
                <a:ea typeface="Georgia"/>
                <a:cs typeface="Georgia"/>
                <a:sym typeface="Georgia"/>
              </a:rPr>
              <a:t> </a:t>
            </a:r>
            <a:r>
              <a:rPr lang="fi" b="1">
                <a:solidFill>
                  <a:schemeClr val="dk1"/>
                </a:solidFill>
                <a:latin typeface="Georgia"/>
                <a:ea typeface="Georgia"/>
                <a:cs typeface="Georgia"/>
                <a:sym typeface="Georgia"/>
              </a:rPr>
              <a:t>Oliko valmistautumisesi kv-jaksolle riittävää? Vastasiko odotukset jakson todellisuutta?</a:t>
            </a:r>
            <a:endParaRPr b="1">
              <a:solidFill>
                <a:schemeClr val="dk1"/>
              </a:solidFill>
              <a:latin typeface="Georgia"/>
              <a:ea typeface="Georgia"/>
              <a:cs typeface="Georgia"/>
              <a:sym typeface="Georgia"/>
            </a:endParaRPr>
          </a:p>
          <a:p>
            <a:pPr marL="0" lvl="0" indent="0" algn="l" rtl="0">
              <a:lnSpc>
                <a:spcPct val="110000"/>
              </a:lnSpc>
              <a:spcBef>
                <a:spcPts val="1200"/>
              </a:spcBef>
              <a:spcAft>
                <a:spcPts val="0"/>
              </a:spcAft>
              <a:buClr>
                <a:schemeClr val="dk1"/>
              </a:buClr>
              <a:buSzPts val="1100"/>
              <a:buFont typeface="Arial"/>
              <a:buNone/>
            </a:pPr>
            <a:r>
              <a:rPr lang="fi">
                <a:solidFill>
                  <a:schemeClr val="dk1"/>
                </a:solidFill>
                <a:latin typeface="Georgia"/>
                <a:ea typeface="Georgia"/>
                <a:cs typeface="Georgia"/>
                <a:sym typeface="Georgia"/>
              </a:rPr>
              <a:t>  Valmistautuminen jaksolle oli riittävä. Leipomo oli tosi pieni, mutta pääsin monipuolisesti tekemään kaikkea.</a:t>
            </a:r>
            <a:endParaRPr>
              <a:solidFill>
                <a:schemeClr val="dk1"/>
              </a:solidFill>
              <a:latin typeface="Georgia"/>
              <a:ea typeface="Georgia"/>
              <a:cs typeface="Georgia"/>
              <a:sym typeface="Georgia"/>
            </a:endParaRPr>
          </a:p>
          <a:p>
            <a:pPr marL="0" lvl="0" indent="0" algn="l" rtl="0">
              <a:lnSpc>
                <a:spcPct val="110000"/>
              </a:lnSpc>
              <a:spcBef>
                <a:spcPts val="1200"/>
              </a:spcBef>
              <a:spcAft>
                <a:spcPts val="200"/>
              </a:spcAft>
              <a:buClr>
                <a:schemeClr val="dk1"/>
              </a:buClr>
              <a:buSzPts val="1100"/>
              <a:buFont typeface="Arial"/>
              <a:buNone/>
            </a:pPr>
            <a:r>
              <a:rPr lang="fi">
                <a:solidFill>
                  <a:srgbClr val="1CADE4"/>
                </a:solidFill>
                <a:latin typeface="Georgia"/>
                <a:ea typeface="Georgia"/>
                <a:cs typeface="Georgia"/>
                <a:sym typeface="Georgia"/>
              </a:rPr>
              <a:t> </a:t>
            </a:r>
            <a:endParaRPr>
              <a:latin typeface="Georgia"/>
              <a:ea typeface="Georgia"/>
              <a:cs typeface="Georgia"/>
              <a:sym typeface="Georgia"/>
            </a:endParaRPr>
          </a:p>
        </p:txBody>
      </p:sp>
      <p:sp>
        <p:nvSpPr>
          <p:cNvPr id="68" name="Google Shape;68;p15"/>
          <p:cNvSpPr txBox="1">
            <a:spLocks noGrp="1"/>
          </p:cNvSpPr>
          <p:nvPr>
            <p:ph type="body" idx="2"/>
          </p:nvPr>
        </p:nvSpPr>
        <p:spPr>
          <a:xfrm>
            <a:off x="4832400" y="157750"/>
            <a:ext cx="3999900" cy="3416400"/>
          </a:xfrm>
          <a:prstGeom prst="rect">
            <a:avLst/>
          </a:prstGeom>
        </p:spPr>
        <p:txBody>
          <a:bodyPr spcFirstLastPara="1" wrap="square" lIns="91425" tIns="91425" rIns="91425" bIns="91425" anchor="t" anchorCtr="0">
            <a:normAutofit/>
          </a:bodyPr>
          <a:lstStyle/>
          <a:p>
            <a:pPr marL="0" lvl="0" indent="0" algn="l" rtl="0">
              <a:lnSpc>
                <a:spcPct val="110000"/>
              </a:lnSpc>
              <a:spcBef>
                <a:spcPts val="1200"/>
              </a:spcBef>
              <a:spcAft>
                <a:spcPts val="0"/>
              </a:spcAft>
              <a:buClr>
                <a:schemeClr val="dk1"/>
              </a:buClr>
              <a:buSzPts val="1100"/>
              <a:buFont typeface="Arial"/>
              <a:buNone/>
            </a:pPr>
            <a:r>
              <a:rPr lang="fi" b="1">
                <a:solidFill>
                  <a:schemeClr val="dk1"/>
                </a:solidFill>
                <a:latin typeface="Georgia"/>
                <a:ea typeface="Georgia"/>
                <a:cs typeface="Georgia"/>
                <a:sym typeface="Georgia"/>
              </a:rPr>
              <a:t>Mitä mieltä olit Keudan antamasta valmennuksesta? Oliko se riittävää?</a:t>
            </a:r>
            <a:endParaRPr b="1">
              <a:solidFill>
                <a:schemeClr val="dk1"/>
              </a:solidFill>
              <a:latin typeface="Georgia"/>
              <a:ea typeface="Georgia"/>
              <a:cs typeface="Georgia"/>
              <a:sym typeface="Georgia"/>
            </a:endParaRPr>
          </a:p>
          <a:p>
            <a:pPr marL="0" lvl="0" indent="0" algn="l" rtl="0">
              <a:lnSpc>
                <a:spcPct val="110000"/>
              </a:lnSpc>
              <a:spcBef>
                <a:spcPts val="1200"/>
              </a:spcBef>
              <a:spcAft>
                <a:spcPts val="0"/>
              </a:spcAft>
              <a:buClr>
                <a:schemeClr val="dk1"/>
              </a:buClr>
              <a:buSzPts val="1100"/>
              <a:buFont typeface="Arial"/>
              <a:buNone/>
            </a:pPr>
            <a:r>
              <a:rPr lang="fi">
                <a:solidFill>
                  <a:srgbClr val="1CADE4"/>
                </a:solidFill>
                <a:latin typeface="Georgia"/>
                <a:ea typeface="Georgia"/>
                <a:cs typeface="Georgia"/>
                <a:sym typeface="Georgia"/>
              </a:rPr>
              <a:t> </a:t>
            </a:r>
            <a:r>
              <a:rPr lang="fi">
                <a:solidFill>
                  <a:schemeClr val="dk1"/>
                </a:solidFill>
                <a:latin typeface="Georgia"/>
                <a:ea typeface="Georgia"/>
                <a:cs typeface="Georgia"/>
                <a:sym typeface="Georgia"/>
              </a:rPr>
              <a:t>Valmennus oli oikein hyvä ja riittävä</a:t>
            </a:r>
            <a:endParaRPr>
              <a:solidFill>
                <a:schemeClr val="dk1"/>
              </a:solidFill>
              <a:latin typeface="Georgia"/>
              <a:ea typeface="Georgia"/>
              <a:cs typeface="Georgia"/>
              <a:sym typeface="Georgia"/>
            </a:endParaRPr>
          </a:p>
          <a:p>
            <a:pPr marL="0" lvl="0" indent="0" algn="l" rtl="0">
              <a:lnSpc>
                <a:spcPct val="110000"/>
              </a:lnSpc>
              <a:spcBef>
                <a:spcPts val="1200"/>
              </a:spcBef>
              <a:spcAft>
                <a:spcPts val="0"/>
              </a:spcAft>
              <a:buClr>
                <a:schemeClr val="dk1"/>
              </a:buClr>
              <a:buSzPts val="1100"/>
              <a:buFont typeface="Arial"/>
              <a:buNone/>
            </a:pPr>
            <a:r>
              <a:rPr lang="fi" b="1">
                <a:solidFill>
                  <a:schemeClr val="dk1"/>
                </a:solidFill>
                <a:latin typeface="Georgia"/>
                <a:ea typeface="Georgia"/>
                <a:cs typeface="Georgia"/>
                <a:sym typeface="Georgia"/>
              </a:rPr>
              <a:t>Tuleeko mieleesi kv-jaksoon liittyviä asioita, joista olisi ollut hyvä kuulla kv-valmennuksessa tai joista olisit halunnut tietää etukäteen?</a:t>
            </a:r>
            <a:endParaRPr b="1">
              <a:solidFill>
                <a:schemeClr val="dk1"/>
              </a:solidFill>
              <a:latin typeface="Georgia"/>
              <a:ea typeface="Georgia"/>
              <a:cs typeface="Georgia"/>
              <a:sym typeface="Georgia"/>
            </a:endParaRPr>
          </a:p>
          <a:p>
            <a:pPr marL="0" lvl="0" indent="0" algn="l" rtl="0">
              <a:lnSpc>
                <a:spcPct val="110000"/>
              </a:lnSpc>
              <a:spcBef>
                <a:spcPts val="1200"/>
              </a:spcBef>
              <a:spcAft>
                <a:spcPts val="0"/>
              </a:spcAft>
              <a:buClr>
                <a:schemeClr val="dk1"/>
              </a:buClr>
              <a:buSzPts val="1100"/>
              <a:buFont typeface="Arial"/>
              <a:buNone/>
            </a:pPr>
            <a:r>
              <a:rPr lang="fi">
                <a:solidFill>
                  <a:schemeClr val="dk1"/>
                </a:solidFill>
                <a:latin typeface="Georgia"/>
                <a:ea typeface="Georgia"/>
                <a:cs typeface="Georgia"/>
                <a:sym typeface="Georgia"/>
              </a:rPr>
              <a:t>Ei tuu mitään mieleen.</a:t>
            </a:r>
            <a:endParaRPr>
              <a:solidFill>
                <a:schemeClr val="dk1"/>
              </a:solidFill>
              <a:latin typeface="Georgia"/>
              <a:ea typeface="Georgia"/>
              <a:cs typeface="Georgia"/>
              <a:sym typeface="Georgia"/>
            </a:endParaRPr>
          </a:p>
          <a:p>
            <a:pPr marL="0" lvl="0" indent="0" algn="l" rtl="0">
              <a:spcBef>
                <a:spcPts val="200"/>
              </a:spcBef>
              <a:spcAft>
                <a:spcPts val="0"/>
              </a:spcAft>
              <a:buClr>
                <a:schemeClr val="dk1"/>
              </a:buClr>
              <a:buSzPts val="1100"/>
              <a:buFont typeface="Arial"/>
              <a:buNone/>
            </a:pPr>
            <a:endParaRPr>
              <a:latin typeface="Georgia"/>
              <a:ea typeface="Georgia"/>
              <a:cs typeface="Georgia"/>
              <a:sym typeface="Georgia"/>
            </a:endParaRPr>
          </a:p>
          <a:p>
            <a:pPr marL="0" lvl="0" indent="0" algn="l" rtl="0">
              <a:spcBef>
                <a:spcPts val="1200"/>
              </a:spcBef>
              <a:spcAft>
                <a:spcPts val="1200"/>
              </a:spcAft>
              <a:buNone/>
            </a:pPr>
            <a:endParaRPr sz="1800">
              <a:solidFill>
                <a:schemeClr val="dk1"/>
              </a:solidFill>
              <a:latin typeface="Georgia"/>
              <a:ea typeface="Georgia"/>
              <a:cs typeface="Georgia"/>
              <a:sym typeface="Georgia"/>
            </a:endParaRPr>
          </a:p>
        </p:txBody>
      </p:sp>
      <p:pic>
        <p:nvPicPr>
          <p:cNvPr id="69" name="Google Shape;69;p15"/>
          <p:cNvPicPr preferRelativeResize="0"/>
          <p:nvPr/>
        </p:nvPicPr>
        <p:blipFill rotWithShape="1">
          <a:blip r:embed="rId3">
            <a:alphaModFix/>
          </a:blip>
          <a:srcRect t="12444" b="4924"/>
          <a:stretch/>
        </p:blipFill>
        <p:spPr>
          <a:xfrm>
            <a:off x="6730625" y="2484450"/>
            <a:ext cx="2413376" cy="26590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3"/>
        <p:cNvGrpSpPr/>
        <p:nvPr/>
      </p:nvGrpSpPr>
      <p:grpSpPr>
        <a:xfrm>
          <a:off x="0" y="0"/>
          <a:ext cx="0" cy="0"/>
          <a:chOff x="0" y="0"/>
          <a:chExt cx="0" cy="0"/>
        </a:xfrm>
      </p:grpSpPr>
      <p:sp>
        <p:nvSpPr>
          <p:cNvPr id="74" name="Google Shape;74;p16"/>
          <p:cNvSpPr txBox="1">
            <a:spLocks noGrp="1"/>
          </p:cNvSpPr>
          <p:nvPr>
            <p:ph type="body" idx="4294967295"/>
          </p:nvPr>
        </p:nvSpPr>
        <p:spPr>
          <a:xfrm>
            <a:off x="68300" y="1088975"/>
            <a:ext cx="82395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fi" b="1">
                <a:solidFill>
                  <a:schemeClr val="dk1"/>
                </a:solidFill>
              </a:rPr>
              <a:t>Millaista työpaikalla oli?</a:t>
            </a:r>
            <a:endParaRPr b="1">
              <a:solidFill>
                <a:schemeClr val="dk1"/>
              </a:solidFill>
            </a:endParaRPr>
          </a:p>
          <a:p>
            <a:pPr marL="0" lvl="0" indent="0" algn="l" rtl="0">
              <a:spcBef>
                <a:spcPts val="0"/>
              </a:spcBef>
              <a:spcAft>
                <a:spcPts val="0"/>
              </a:spcAft>
              <a:buClr>
                <a:schemeClr val="dk1"/>
              </a:buClr>
              <a:buSzPts val="1100"/>
              <a:buFont typeface="Arial"/>
              <a:buNone/>
            </a:pPr>
            <a:r>
              <a:rPr lang="fi">
                <a:solidFill>
                  <a:schemeClr val="dk1"/>
                </a:solidFill>
              </a:rPr>
              <a:t>Työpäivät oli tosi rentoja, ilmapiiri oli hyvä. Syys-lokakuussa vielä tosi lämmin.</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fi" b="1">
                <a:solidFill>
                  <a:schemeClr val="dk1"/>
                </a:solidFill>
              </a:rPr>
              <a:t>Millaisia työpäiväsi olivat?</a:t>
            </a:r>
            <a:endParaRPr b="1">
              <a:solidFill>
                <a:schemeClr val="dk1"/>
              </a:solidFill>
            </a:endParaRPr>
          </a:p>
          <a:p>
            <a:pPr marL="0" lvl="0" indent="0" algn="l" rtl="0">
              <a:spcBef>
                <a:spcPts val="0"/>
              </a:spcBef>
              <a:spcAft>
                <a:spcPts val="0"/>
              </a:spcAft>
              <a:buClr>
                <a:schemeClr val="dk1"/>
              </a:buClr>
              <a:buSzPts val="1100"/>
              <a:buFont typeface="Arial"/>
              <a:buNone/>
            </a:pPr>
            <a:r>
              <a:rPr lang="fi">
                <a:solidFill>
                  <a:schemeClr val="dk1"/>
                </a:solidFill>
              </a:rPr>
              <a:t>Työt aloitin joka päivä klo 6.00 (muut klo 4). Aamulla kaulattiin voit croissant ja fugassi taikinoihin. Tein myös erilaisia piirakoita, leivoksia, leipä taikinoita ja briocheja.</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fi" b="1">
                <a:solidFill>
                  <a:schemeClr val="dk1"/>
                </a:solidFill>
              </a:rPr>
              <a:t>Millaisia eroja tai samankaltaisuuksia työkulttuurissa huomasit? </a:t>
            </a:r>
            <a:endParaRPr b="1">
              <a:solidFill>
                <a:schemeClr val="dk1"/>
              </a:solidFill>
            </a:endParaRPr>
          </a:p>
          <a:p>
            <a:pPr marL="0" lvl="0" indent="0" algn="l" rtl="0">
              <a:spcBef>
                <a:spcPts val="0"/>
              </a:spcBef>
              <a:spcAft>
                <a:spcPts val="1200"/>
              </a:spcAft>
              <a:buNone/>
            </a:pPr>
            <a:r>
              <a:rPr lang="fi"/>
              <a:t> Suomessa on paljon hygienisempää. Tauot pidettiin kun siihen oli sopiva hetki.</a:t>
            </a:r>
            <a:endParaRPr/>
          </a:p>
        </p:txBody>
      </p:sp>
      <p:sp>
        <p:nvSpPr>
          <p:cNvPr id="75" name="Google Shape;75;p16"/>
          <p:cNvSpPr txBox="1"/>
          <p:nvPr/>
        </p:nvSpPr>
        <p:spPr>
          <a:xfrm>
            <a:off x="5048250" y="1873225"/>
            <a:ext cx="44661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pic>
        <p:nvPicPr>
          <p:cNvPr id="80" name="Google Shape;80;p17"/>
          <p:cNvPicPr preferRelativeResize="0"/>
          <p:nvPr/>
        </p:nvPicPr>
        <p:blipFill>
          <a:blip r:embed="rId3">
            <a:alphaModFix/>
          </a:blip>
          <a:stretch>
            <a:fillRect/>
          </a:stretch>
        </p:blipFill>
        <p:spPr>
          <a:xfrm>
            <a:off x="-4" y="0"/>
            <a:ext cx="2748300" cy="3664400"/>
          </a:xfrm>
          <a:prstGeom prst="rect">
            <a:avLst/>
          </a:prstGeom>
          <a:noFill/>
          <a:ln>
            <a:noFill/>
          </a:ln>
        </p:spPr>
      </p:pic>
      <p:pic>
        <p:nvPicPr>
          <p:cNvPr id="81" name="Google Shape;81;p17"/>
          <p:cNvPicPr preferRelativeResize="0"/>
          <p:nvPr/>
        </p:nvPicPr>
        <p:blipFill>
          <a:blip r:embed="rId4">
            <a:alphaModFix/>
          </a:blip>
          <a:stretch>
            <a:fillRect/>
          </a:stretch>
        </p:blipFill>
        <p:spPr>
          <a:xfrm>
            <a:off x="4933250" y="0"/>
            <a:ext cx="3857637" cy="5143500"/>
          </a:xfrm>
          <a:prstGeom prst="rect">
            <a:avLst/>
          </a:prstGeom>
          <a:noFill/>
          <a:ln>
            <a:noFill/>
          </a:ln>
        </p:spPr>
      </p:pic>
      <p:pic>
        <p:nvPicPr>
          <p:cNvPr id="82" name="Google Shape;82;p17"/>
          <p:cNvPicPr preferRelativeResize="0"/>
          <p:nvPr/>
        </p:nvPicPr>
        <p:blipFill>
          <a:blip r:embed="rId5">
            <a:alphaModFix/>
          </a:blip>
          <a:stretch>
            <a:fillRect/>
          </a:stretch>
        </p:blipFill>
        <p:spPr>
          <a:xfrm>
            <a:off x="2748300" y="-100969"/>
            <a:ext cx="2088724" cy="2785044"/>
          </a:xfrm>
          <a:prstGeom prst="rect">
            <a:avLst/>
          </a:prstGeom>
          <a:noFill/>
          <a:ln>
            <a:noFill/>
          </a:ln>
        </p:spPr>
      </p:pic>
      <p:pic>
        <p:nvPicPr>
          <p:cNvPr id="83" name="Google Shape;83;p17"/>
          <p:cNvPicPr preferRelativeResize="0"/>
          <p:nvPr/>
        </p:nvPicPr>
        <p:blipFill>
          <a:blip r:embed="rId6">
            <a:alphaModFix/>
          </a:blip>
          <a:stretch>
            <a:fillRect/>
          </a:stretch>
        </p:blipFill>
        <p:spPr>
          <a:xfrm>
            <a:off x="0" y="2798275"/>
            <a:ext cx="1758926" cy="2345226"/>
          </a:xfrm>
          <a:prstGeom prst="rect">
            <a:avLst/>
          </a:prstGeom>
          <a:noFill/>
          <a:ln>
            <a:noFill/>
          </a:ln>
        </p:spPr>
      </p:pic>
      <p:pic>
        <p:nvPicPr>
          <p:cNvPr id="84" name="Google Shape;84;p17"/>
          <p:cNvPicPr preferRelativeResize="0"/>
          <p:nvPr/>
        </p:nvPicPr>
        <p:blipFill>
          <a:blip r:embed="rId7">
            <a:alphaModFix/>
          </a:blip>
          <a:stretch>
            <a:fillRect/>
          </a:stretch>
        </p:blipFill>
        <p:spPr>
          <a:xfrm>
            <a:off x="3354274" y="2662550"/>
            <a:ext cx="1860701" cy="2480950"/>
          </a:xfrm>
          <a:prstGeom prst="rect">
            <a:avLst/>
          </a:prstGeom>
          <a:noFill/>
          <a:ln>
            <a:noFill/>
          </a:ln>
        </p:spPr>
      </p:pic>
      <p:pic>
        <p:nvPicPr>
          <p:cNvPr id="85" name="Google Shape;85;p17"/>
          <p:cNvPicPr preferRelativeResize="0"/>
          <p:nvPr/>
        </p:nvPicPr>
        <p:blipFill>
          <a:blip r:embed="rId8">
            <a:alphaModFix/>
          </a:blip>
          <a:stretch>
            <a:fillRect/>
          </a:stretch>
        </p:blipFill>
        <p:spPr>
          <a:xfrm>
            <a:off x="1758924" y="2571750"/>
            <a:ext cx="1928812" cy="25717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9"/>
        <p:cNvGrpSpPr/>
        <p:nvPr/>
      </p:nvGrpSpPr>
      <p:grpSpPr>
        <a:xfrm>
          <a:off x="0" y="0"/>
          <a:ext cx="0" cy="0"/>
          <a:chOff x="0" y="0"/>
          <a:chExt cx="0" cy="0"/>
        </a:xfrm>
      </p:grpSpPr>
      <p:sp>
        <p:nvSpPr>
          <p:cNvPr id="90" name="Google Shape;90;p18"/>
          <p:cNvSpPr txBox="1">
            <a:spLocks noGrp="1"/>
          </p:cNvSpPr>
          <p:nvPr>
            <p:ph type="title" idx="4294967295"/>
          </p:nvPr>
        </p:nvSpPr>
        <p:spPr>
          <a:xfrm>
            <a:off x="311700" y="0"/>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0"/>
              </a:spcAft>
              <a:buNone/>
            </a:pPr>
            <a:r>
              <a:rPr lang="fi" sz="3200">
                <a:solidFill>
                  <a:srgbClr val="0D0D0D"/>
                </a:solidFill>
              </a:rPr>
              <a:t>Oppiminen ja ongelmanratkaisu</a:t>
            </a:r>
            <a:endParaRPr/>
          </a:p>
        </p:txBody>
      </p:sp>
      <p:sp>
        <p:nvSpPr>
          <p:cNvPr id="91" name="Google Shape;91;p18"/>
          <p:cNvSpPr txBox="1">
            <a:spLocks noGrp="1"/>
          </p:cNvSpPr>
          <p:nvPr>
            <p:ph type="body" idx="4294967295"/>
          </p:nvPr>
        </p:nvSpPr>
        <p:spPr>
          <a:xfrm>
            <a:off x="0" y="572700"/>
            <a:ext cx="9011100" cy="4570800"/>
          </a:xfrm>
          <a:prstGeom prst="rect">
            <a:avLst/>
          </a:prstGeom>
        </p:spPr>
        <p:txBody>
          <a:bodyPr spcFirstLastPara="1" wrap="square" lIns="91425" tIns="91425" rIns="91425" bIns="91425" anchor="t" anchorCtr="0">
            <a:normAutofit fontScale="25000" lnSpcReduction="20000"/>
          </a:bodyPr>
          <a:lstStyle/>
          <a:p>
            <a:pPr marL="0" lvl="0" indent="0" algn="l" rtl="0">
              <a:lnSpc>
                <a:spcPct val="90000"/>
              </a:lnSpc>
              <a:spcBef>
                <a:spcPts val="1200"/>
              </a:spcBef>
              <a:spcAft>
                <a:spcPts val="0"/>
              </a:spcAft>
              <a:buClr>
                <a:schemeClr val="dk1"/>
              </a:buClr>
              <a:buSzPts val="275"/>
              <a:buFont typeface="Arial"/>
              <a:buNone/>
            </a:pPr>
            <a:r>
              <a:rPr lang="fi" sz="4665" b="1">
                <a:solidFill>
                  <a:srgbClr val="1CADE4"/>
                </a:solidFill>
                <a:latin typeface="Georgia"/>
                <a:ea typeface="Georgia"/>
                <a:cs typeface="Georgia"/>
                <a:sym typeface="Georgia"/>
              </a:rPr>
              <a:t> </a:t>
            </a:r>
            <a:r>
              <a:rPr lang="fi" sz="5465" b="1">
                <a:solidFill>
                  <a:schemeClr val="dk1"/>
                </a:solidFill>
                <a:latin typeface="Georgia"/>
                <a:ea typeface="Georgia"/>
                <a:cs typeface="Georgia"/>
                <a:sym typeface="Georgia"/>
              </a:rPr>
              <a:t>Minkälaisia ongelmia kv-jaksolla kohtasin ja miten ratkaisin ne</a:t>
            </a:r>
            <a:endParaRPr sz="7101" b="1">
              <a:solidFill>
                <a:schemeClr val="dk1"/>
              </a:solidFill>
              <a:latin typeface="Georgia"/>
              <a:ea typeface="Georgia"/>
              <a:cs typeface="Georgia"/>
              <a:sym typeface="Georgia"/>
            </a:endParaRPr>
          </a:p>
          <a:p>
            <a:pPr marL="0" lvl="0" indent="0" algn="l" rtl="0">
              <a:lnSpc>
                <a:spcPct val="90000"/>
              </a:lnSpc>
              <a:spcBef>
                <a:spcPts val="200"/>
              </a:spcBef>
              <a:spcAft>
                <a:spcPts val="0"/>
              </a:spcAft>
              <a:buClr>
                <a:schemeClr val="dk1"/>
              </a:buClr>
              <a:buSzPts val="275"/>
              <a:buFont typeface="Arial"/>
              <a:buNone/>
            </a:pPr>
            <a:r>
              <a:rPr lang="fi" sz="5265">
                <a:solidFill>
                  <a:srgbClr val="1CADE4"/>
                </a:solidFill>
                <a:latin typeface="Georgia"/>
                <a:ea typeface="Georgia"/>
                <a:cs typeface="Georgia"/>
                <a:sym typeface="Georgia"/>
              </a:rPr>
              <a:t>­</a:t>
            </a:r>
            <a:r>
              <a:rPr lang="fi" sz="5265">
                <a:solidFill>
                  <a:schemeClr val="dk1"/>
                </a:solidFill>
                <a:latin typeface="Georgia"/>
                <a:ea typeface="Georgia"/>
                <a:cs typeface="Georgia"/>
                <a:sym typeface="Georgia"/>
              </a:rPr>
              <a:t> Varsinaisia ongelmia ei ollut</a:t>
            </a:r>
            <a:endParaRPr sz="5265">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r>
              <a:rPr lang="fi" sz="5465" b="1">
                <a:solidFill>
                  <a:srgbClr val="1CADE4"/>
                </a:solidFill>
                <a:latin typeface="Georgia"/>
                <a:ea typeface="Georgia"/>
                <a:cs typeface="Georgia"/>
                <a:sym typeface="Georgia"/>
              </a:rPr>
              <a:t> </a:t>
            </a:r>
            <a:r>
              <a:rPr lang="fi" sz="5465" b="1">
                <a:solidFill>
                  <a:schemeClr val="dk1"/>
                </a:solidFill>
                <a:latin typeface="Georgia"/>
                <a:ea typeface="Georgia"/>
                <a:cs typeface="Georgia"/>
                <a:sym typeface="Georgia"/>
              </a:rPr>
              <a:t>Mitä tulevien kohteeseen lähtevien Keudan opiskelijoiden olisi hyvä tietää kohteen kulttuurista ja elintavoista?</a:t>
            </a:r>
            <a:endParaRPr sz="5465" b="1">
              <a:solidFill>
                <a:schemeClr val="dk1"/>
              </a:solidFill>
              <a:latin typeface="Georgia"/>
              <a:ea typeface="Georgia"/>
              <a:cs typeface="Georgia"/>
              <a:sym typeface="Georgia"/>
            </a:endParaRPr>
          </a:p>
          <a:p>
            <a:pPr marL="0" lvl="0" indent="0" algn="l" rtl="0">
              <a:lnSpc>
                <a:spcPct val="90000"/>
              </a:lnSpc>
              <a:spcBef>
                <a:spcPts val="1200"/>
              </a:spcBef>
              <a:spcAft>
                <a:spcPts val="0"/>
              </a:spcAft>
              <a:buClr>
                <a:schemeClr val="dk1"/>
              </a:buClr>
              <a:buSzPts val="275"/>
              <a:buFont typeface="Arial"/>
              <a:buNone/>
            </a:pPr>
            <a:r>
              <a:rPr lang="fi" sz="5465">
                <a:solidFill>
                  <a:schemeClr val="dk1"/>
                </a:solidFill>
                <a:latin typeface="Georgia"/>
                <a:ea typeface="Georgia"/>
                <a:cs typeface="Georgia"/>
                <a:sym typeface="Georgia"/>
              </a:rPr>
              <a:t>Mihin tahansa kauppaan mentäessä tervehditään ja samoin poistuessa. Ihmiset ovat todella ystävällisiä ja juttelevat mielellään.</a:t>
            </a:r>
            <a:endParaRPr sz="5465">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r>
              <a:rPr lang="fi" sz="5465" b="1">
                <a:solidFill>
                  <a:srgbClr val="1CADE4"/>
                </a:solidFill>
                <a:latin typeface="Georgia"/>
                <a:ea typeface="Georgia"/>
                <a:cs typeface="Georgia"/>
                <a:sym typeface="Georgia"/>
              </a:rPr>
              <a:t> </a:t>
            </a:r>
            <a:r>
              <a:rPr lang="fi" sz="5465" b="1">
                <a:solidFill>
                  <a:schemeClr val="dk1"/>
                </a:solidFill>
                <a:latin typeface="Georgia"/>
                <a:ea typeface="Georgia"/>
                <a:cs typeface="Georgia"/>
                <a:sym typeface="Georgia"/>
              </a:rPr>
              <a:t>Mitä kannattaa ottaa huomioon / tekisit eri lailla seuraavalla kerralla lähtiessäsi ulkomaille?</a:t>
            </a:r>
            <a:endParaRPr sz="5465" b="1">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r>
              <a:rPr lang="fi" sz="5465">
                <a:solidFill>
                  <a:schemeClr val="dk1"/>
                </a:solidFill>
                <a:latin typeface="Georgia"/>
                <a:ea typeface="Georgia"/>
                <a:cs typeface="Georgia"/>
                <a:sym typeface="Georgia"/>
              </a:rPr>
              <a:t>Ehkä opettelisin puhumaan vähän enemmän ranskaa, etelä-ranskassa puhutaan tosi vähän englantia.</a:t>
            </a:r>
            <a:endParaRPr sz="5465">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r>
              <a:rPr lang="fi" sz="5465" b="1">
                <a:solidFill>
                  <a:srgbClr val="1CADE4"/>
                </a:solidFill>
                <a:latin typeface="Georgia"/>
                <a:ea typeface="Georgia"/>
                <a:cs typeface="Georgia"/>
                <a:sym typeface="Georgia"/>
              </a:rPr>
              <a:t> </a:t>
            </a:r>
            <a:r>
              <a:rPr lang="fi" sz="5465" b="1">
                <a:solidFill>
                  <a:schemeClr val="dk1"/>
                </a:solidFill>
                <a:latin typeface="Georgia"/>
                <a:ea typeface="Georgia"/>
                <a:cs typeface="Georgia"/>
                <a:sym typeface="Georgia"/>
              </a:rPr>
              <a:t>Jos lähtisit vaihdon jälkeen uudestaan matkalle niin, miten suunnittelisit matkabudjettisi toisin?</a:t>
            </a:r>
            <a:endParaRPr sz="5465" b="1">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r>
              <a:rPr lang="fi" sz="5465">
                <a:solidFill>
                  <a:schemeClr val="dk1"/>
                </a:solidFill>
                <a:latin typeface="Georgia"/>
                <a:ea typeface="Georgia"/>
                <a:cs typeface="Georgia"/>
                <a:sym typeface="Georgia"/>
              </a:rPr>
              <a:t>Matkabudjetti oli sopiva.</a:t>
            </a:r>
            <a:endParaRPr sz="5465">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r>
              <a:rPr lang="fi" sz="5465" b="1">
                <a:solidFill>
                  <a:srgbClr val="1CADE4"/>
                </a:solidFill>
                <a:latin typeface="Georgia"/>
                <a:ea typeface="Georgia"/>
                <a:cs typeface="Georgia"/>
                <a:sym typeface="Georgia"/>
              </a:rPr>
              <a:t> </a:t>
            </a:r>
            <a:r>
              <a:rPr lang="fi" sz="5465" b="1">
                <a:solidFill>
                  <a:schemeClr val="dk1"/>
                </a:solidFill>
                <a:latin typeface="Georgia"/>
                <a:ea typeface="Georgia"/>
                <a:cs typeface="Georgia"/>
                <a:sym typeface="Georgia"/>
              </a:rPr>
              <a:t>Asioita, joista et pitänyt kohdemaassa ja sen kulttuurissa?</a:t>
            </a:r>
            <a:endParaRPr sz="5465" b="1">
              <a:solidFill>
                <a:schemeClr val="dk1"/>
              </a:solidFill>
              <a:latin typeface="Georgia"/>
              <a:ea typeface="Georgia"/>
              <a:cs typeface="Georgia"/>
              <a:sym typeface="Georgia"/>
            </a:endParaRPr>
          </a:p>
          <a:p>
            <a:pPr marL="0" lvl="0" indent="0" algn="l" rtl="0">
              <a:lnSpc>
                <a:spcPct val="90000"/>
              </a:lnSpc>
              <a:spcBef>
                <a:spcPts val="1200"/>
              </a:spcBef>
              <a:spcAft>
                <a:spcPts val="0"/>
              </a:spcAft>
              <a:buClr>
                <a:schemeClr val="dk1"/>
              </a:buClr>
              <a:buSzPts val="275"/>
              <a:buFont typeface="Arial"/>
              <a:buNone/>
            </a:pPr>
            <a:r>
              <a:rPr lang="fi" sz="5465">
                <a:solidFill>
                  <a:schemeClr val="dk1"/>
                </a:solidFill>
                <a:latin typeface="Georgia"/>
                <a:ea typeface="Georgia"/>
                <a:cs typeface="Georgia"/>
                <a:sym typeface="Georgia"/>
              </a:rPr>
              <a:t>Asuntojen huono eristys, lattiat oli kylmät ja käytävältä kuului kaikki äänet. </a:t>
            </a:r>
            <a:endParaRPr sz="5465">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r>
              <a:rPr lang="fi" sz="5465" b="1">
                <a:solidFill>
                  <a:srgbClr val="1CADE4"/>
                </a:solidFill>
                <a:latin typeface="Georgia"/>
                <a:ea typeface="Georgia"/>
                <a:cs typeface="Georgia"/>
                <a:sym typeface="Georgia"/>
              </a:rPr>
              <a:t> </a:t>
            </a:r>
            <a:r>
              <a:rPr lang="fi" sz="5465" b="1">
                <a:solidFill>
                  <a:schemeClr val="dk1"/>
                </a:solidFill>
                <a:latin typeface="Georgia"/>
                <a:ea typeface="Georgia"/>
                <a:cs typeface="Georgia"/>
                <a:sym typeface="Georgia"/>
              </a:rPr>
              <a:t>Asioita, joista pidit kohdemaassa ja sen kulttuurissa?</a:t>
            </a:r>
            <a:endParaRPr sz="5465" b="1">
              <a:solidFill>
                <a:schemeClr val="dk1"/>
              </a:solidFill>
              <a:latin typeface="Georgia"/>
              <a:ea typeface="Georgia"/>
              <a:cs typeface="Georgia"/>
              <a:sym typeface="Georgia"/>
            </a:endParaRPr>
          </a:p>
          <a:p>
            <a:pPr marL="0" lvl="0" indent="0" algn="l" rtl="0">
              <a:lnSpc>
                <a:spcPct val="90000"/>
              </a:lnSpc>
              <a:spcBef>
                <a:spcPts val="1200"/>
              </a:spcBef>
              <a:spcAft>
                <a:spcPts val="0"/>
              </a:spcAft>
              <a:buClr>
                <a:schemeClr val="dk1"/>
              </a:buClr>
              <a:buSzPts val="275"/>
              <a:buFont typeface="Arial"/>
              <a:buNone/>
            </a:pPr>
            <a:r>
              <a:rPr lang="fi" sz="5465">
                <a:solidFill>
                  <a:schemeClr val="dk1"/>
                </a:solidFill>
                <a:latin typeface="Georgia"/>
                <a:ea typeface="Georgia"/>
                <a:cs typeface="Georgia"/>
                <a:sym typeface="Georgia"/>
              </a:rPr>
              <a:t>Ihmiset oli tosi ystävällisiä ja helposti lähestyttäviä. </a:t>
            </a:r>
            <a:endParaRPr sz="5465">
              <a:solidFill>
                <a:schemeClr val="dk1"/>
              </a:solidFill>
              <a:latin typeface="Georgia"/>
              <a:ea typeface="Georgia"/>
              <a:cs typeface="Georgia"/>
              <a:sym typeface="Georgia"/>
            </a:endParaRPr>
          </a:p>
          <a:p>
            <a:pPr marL="0" lvl="0" indent="0" algn="l" rtl="0">
              <a:lnSpc>
                <a:spcPct val="90000"/>
              </a:lnSpc>
              <a:spcBef>
                <a:spcPts val="1200"/>
              </a:spcBef>
              <a:spcAft>
                <a:spcPts val="0"/>
              </a:spcAft>
              <a:buClr>
                <a:schemeClr val="dk1"/>
              </a:buClr>
              <a:buSzPct val="61111"/>
              <a:buFont typeface="Arial"/>
              <a:buNone/>
            </a:pPr>
            <a:r>
              <a:rPr lang="fi">
                <a:solidFill>
                  <a:srgbClr val="1CADE4"/>
                </a:solidFill>
                <a:latin typeface="Playfair Display"/>
                <a:ea typeface="Playfair Display"/>
                <a:cs typeface="Playfair Display"/>
                <a:sym typeface="Playfair Display"/>
              </a:rPr>
              <a:t> </a:t>
            </a:r>
            <a:endParaRPr>
              <a:solidFill>
                <a:srgbClr val="1CADE4"/>
              </a:solidFill>
              <a:latin typeface="Playfair Display"/>
              <a:ea typeface="Playfair Display"/>
              <a:cs typeface="Playfair Display"/>
              <a:sym typeface="Playfair Display"/>
            </a:endParaRPr>
          </a:p>
          <a:p>
            <a:pPr marL="0" lvl="0" indent="0" algn="l" rtl="0">
              <a:lnSpc>
                <a:spcPct val="90000"/>
              </a:lnSpc>
              <a:spcBef>
                <a:spcPts val="1200"/>
              </a:spcBef>
              <a:spcAft>
                <a:spcPts val="0"/>
              </a:spcAft>
              <a:buClr>
                <a:schemeClr val="dk1"/>
              </a:buClr>
              <a:buSzPct val="61111"/>
              <a:buFont typeface="Arial"/>
              <a:buNone/>
            </a:pPr>
            <a:r>
              <a:rPr lang="fi">
                <a:solidFill>
                  <a:srgbClr val="1CADE4"/>
                </a:solidFill>
                <a:latin typeface="Playfair Display"/>
                <a:ea typeface="Playfair Display"/>
                <a:cs typeface="Playfair Display"/>
                <a:sym typeface="Playfair Display"/>
              </a:rPr>
              <a:t> </a:t>
            </a:r>
            <a:endParaRPr>
              <a:solidFill>
                <a:srgbClr val="1CADE4"/>
              </a:solidFill>
              <a:latin typeface="Playfair Display"/>
              <a:ea typeface="Playfair Display"/>
              <a:cs typeface="Playfair Display"/>
              <a:sym typeface="Playfair Display"/>
            </a:endParaRPr>
          </a:p>
          <a:p>
            <a:pPr marL="0" lvl="0" indent="0" algn="l" rtl="0">
              <a:spcBef>
                <a:spcPts val="200"/>
              </a:spcBef>
              <a:spcAft>
                <a:spcPts val="1200"/>
              </a:spcAft>
              <a:buNone/>
            </a:pPr>
            <a:endParaRPr>
              <a:latin typeface="Playfair Display"/>
              <a:ea typeface="Playfair Display"/>
              <a:cs typeface="Playfair Display"/>
              <a:sym typeface="Playfair Display"/>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Google Shape;96;p19"/>
          <p:cNvPicPr preferRelativeResize="0"/>
          <p:nvPr/>
        </p:nvPicPr>
        <p:blipFill>
          <a:blip r:embed="rId3">
            <a:alphaModFix/>
          </a:blip>
          <a:stretch>
            <a:fillRect/>
          </a:stretch>
        </p:blipFill>
        <p:spPr>
          <a:xfrm>
            <a:off x="3929075" y="-2"/>
            <a:ext cx="6858012" cy="5143500"/>
          </a:xfrm>
          <a:prstGeom prst="rect">
            <a:avLst/>
          </a:prstGeom>
          <a:noFill/>
          <a:ln>
            <a:noFill/>
          </a:ln>
        </p:spPr>
      </p:pic>
      <p:pic>
        <p:nvPicPr>
          <p:cNvPr id="97" name="Google Shape;97;p19"/>
          <p:cNvPicPr preferRelativeResize="0"/>
          <p:nvPr/>
        </p:nvPicPr>
        <p:blipFill>
          <a:blip r:embed="rId4">
            <a:alphaModFix/>
          </a:blip>
          <a:stretch>
            <a:fillRect/>
          </a:stretch>
        </p:blipFill>
        <p:spPr>
          <a:xfrm>
            <a:off x="8916019" y="0"/>
            <a:ext cx="1871051" cy="2494750"/>
          </a:xfrm>
          <a:prstGeom prst="rect">
            <a:avLst/>
          </a:prstGeom>
          <a:noFill/>
          <a:ln>
            <a:noFill/>
          </a:ln>
        </p:spPr>
      </p:pic>
      <p:pic>
        <p:nvPicPr>
          <p:cNvPr id="98" name="Google Shape;98;p19"/>
          <p:cNvPicPr preferRelativeResize="0"/>
          <p:nvPr/>
        </p:nvPicPr>
        <p:blipFill>
          <a:blip r:embed="rId5">
            <a:alphaModFix/>
          </a:blip>
          <a:stretch>
            <a:fillRect/>
          </a:stretch>
        </p:blipFill>
        <p:spPr>
          <a:xfrm>
            <a:off x="71438" y="0"/>
            <a:ext cx="3857625"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9D2E9"/>
        </a:solidFill>
        <a:effectLst/>
      </p:bgPr>
    </p:bg>
    <p:spTree>
      <p:nvGrpSpPr>
        <p:cNvPr id="1" name="Shape 102"/>
        <p:cNvGrpSpPr/>
        <p:nvPr/>
      </p:nvGrpSpPr>
      <p:grpSpPr>
        <a:xfrm>
          <a:off x="0" y="0"/>
          <a:ext cx="0" cy="0"/>
          <a:chOff x="0" y="0"/>
          <a:chExt cx="0" cy="0"/>
        </a:xfrm>
      </p:grpSpPr>
      <p:sp>
        <p:nvSpPr>
          <p:cNvPr id="103" name="Google Shape;103;p20"/>
          <p:cNvSpPr txBox="1"/>
          <p:nvPr/>
        </p:nvSpPr>
        <p:spPr>
          <a:xfrm>
            <a:off x="0" y="0"/>
            <a:ext cx="77892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i" sz="3200">
                <a:solidFill>
                  <a:schemeClr val="dk1"/>
                </a:solidFill>
              </a:rPr>
              <a:t>Oppiminen ja ongelmanratkaisu</a:t>
            </a:r>
            <a:endParaRPr/>
          </a:p>
        </p:txBody>
      </p:sp>
      <p:sp>
        <p:nvSpPr>
          <p:cNvPr id="104" name="Google Shape;104;p20"/>
          <p:cNvSpPr txBox="1"/>
          <p:nvPr/>
        </p:nvSpPr>
        <p:spPr>
          <a:xfrm>
            <a:off x="0" y="599625"/>
            <a:ext cx="4572000" cy="44175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000"/>
              </a:spcBef>
              <a:spcAft>
                <a:spcPts val="0"/>
              </a:spcAft>
              <a:buNone/>
            </a:pPr>
            <a:r>
              <a:rPr lang="fi" sz="1500" b="1">
                <a:solidFill>
                  <a:schemeClr val="dk1"/>
                </a:solidFill>
                <a:latin typeface="Georgia"/>
                <a:ea typeface="Georgia"/>
                <a:cs typeface="Georgia"/>
                <a:sym typeface="Georgia"/>
              </a:rPr>
              <a:t>Millaisten asioiden koet olevan paremmin Suomessa kuin kohdemaassasi?</a:t>
            </a:r>
            <a:endParaRPr sz="1500" b="1">
              <a:solidFill>
                <a:schemeClr val="dk1"/>
              </a:solidFill>
              <a:latin typeface="Georgia"/>
              <a:ea typeface="Georgia"/>
              <a:cs typeface="Georgia"/>
              <a:sym typeface="Georgia"/>
            </a:endParaRPr>
          </a:p>
          <a:p>
            <a:pPr marL="0" lvl="0" indent="0" algn="l" rtl="0">
              <a:lnSpc>
                <a:spcPct val="90000"/>
              </a:lnSpc>
              <a:spcBef>
                <a:spcPts val="1000"/>
              </a:spcBef>
              <a:spcAft>
                <a:spcPts val="0"/>
              </a:spcAft>
              <a:buNone/>
            </a:pPr>
            <a:r>
              <a:rPr lang="fi" sz="1500">
                <a:solidFill>
                  <a:schemeClr val="dk1"/>
                </a:solidFill>
                <a:latin typeface="Georgia"/>
                <a:ea typeface="Georgia"/>
                <a:cs typeface="Georgia"/>
                <a:sym typeface="Georgia"/>
              </a:rPr>
              <a:t>Jätteiden lajittelu. Paremmin eristetyt talot, kaikki äänet käytävältä kuului asuntoon. Hygienia on suomessa parempi. </a:t>
            </a:r>
            <a:endParaRPr sz="1500">
              <a:solidFill>
                <a:schemeClr val="dk1"/>
              </a:solidFill>
              <a:latin typeface="Georgia"/>
              <a:ea typeface="Georgia"/>
              <a:cs typeface="Georgia"/>
              <a:sym typeface="Georgia"/>
            </a:endParaRPr>
          </a:p>
          <a:p>
            <a:pPr marL="0" lvl="0" indent="0" algn="l" rtl="0">
              <a:lnSpc>
                <a:spcPct val="90000"/>
              </a:lnSpc>
              <a:spcBef>
                <a:spcPts val="1000"/>
              </a:spcBef>
              <a:spcAft>
                <a:spcPts val="0"/>
              </a:spcAft>
              <a:buNone/>
            </a:pPr>
            <a:r>
              <a:rPr lang="fi" sz="1500" b="1">
                <a:solidFill>
                  <a:schemeClr val="dk1"/>
                </a:solidFill>
                <a:latin typeface="Georgia"/>
                <a:ea typeface="Georgia"/>
                <a:cs typeface="Georgia"/>
                <a:sym typeface="Georgia"/>
              </a:rPr>
              <a:t>Millaisia vahvuuksia Suomella ja sen kulttuurilla on?</a:t>
            </a:r>
            <a:endParaRPr sz="1500" b="1">
              <a:solidFill>
                <a:schemeClr val="dk1"/>
              </a:solidFill>
              <a:latin typeface="Georgia"/>
              <a:ea typeface="Georgia"/>
              <a:cs typeface="Georgia"/>
              <a:sym typeface="Georgia"/>
            </a:endParaRPr>
          </a:p>
          <a:p>
            <a:pPr marL="0" lvl="0" indent="0" algn="l" rtl="0">
              <a:lnSpc>
                <a:spcPct val="90000"/>
              </a:lnSpc>
              <a:spcBef>
                <a:spcPts val="1000"/>
              </a:spcBef>
              <a:spcAft>
                <a:spcPts val="0"/>
              </a:spcAft>
              <a:buNone/>
            </a:pPr>
            <a:r>
              <a:rPr lang="fi" sz="1500">
                <a:solidFill>
                  <a:schemeClr val="dk1"/>
                </a:solidFill>
                <a:latin typeface="Georgia"/>
                <a:ea typeface="Georgia"/>
                <a:cs typeface="Georgia"/>
                <a:sym typeface="Georgia"/>
              </a:rPr>
              <a:t>Suomessa on paremmin rakennetut talot.</a:t>
            </a:r>
            <a:endParaRPr sz="1500">
              <a:solidFill>
                <a:schemeClr val="dk1"/>
              </a:solidFill>
              <a:latin typeface="Georgia"/>
              <a:ea typeface="Georgia"/>
              <a:cs typeface="Georgia"/>
              <a:sym typeface="Georgia"/>
            </a:endParaRPr>
          </a:p>
          <a:p>
            <a:pPr marL="0" lvl="0" indent="0" algn="l" rtl="0">
              <a:lnSpc>
                <a:spcPct val="90000"/>
              </a:lnSpc>
              <a:spcBef>
                <a:spcPts val="1000"/>
              </a:spcBef>
              <a:spcAft>
                <a:spcPts val="0"/>
              </a:spcAft>
              <a:buNone/>
            </a:pPr>
            <a:r>
              <a:rPr lang="fi" sz="1500" b="1">
                <a:solidFill>
                  <a:schemeClr val="dk1"/>
                </a:solidFill>
                <a:latin typeface="Georgia"/>
                <a:ea typeface="Georgia"/>
                <a:cs typeface="Georgia"/>
                <a:sym typeface="Georgia"/>
              </a:rPr>
              <a:t>Millaisten asioiden koet olevan paremmin kohdemaassa kuin Suomessa? Millaisia vahvuuksia kohdemaalla on? </a:t>
            </a:r>
            <a:r>
              <a:rPr lang="fi" sz="1500">
                <a:solidFill>
                  <a:schemeClr val="dk1"/>
                </a:solidFill>
                <a:latin typeface="Georgia"/>
                <a:ea typeface="Georgia"/>
                <a:cs typeface="Georgia"/>
                <a:sym typeface="Georgia"/>
              </a:rPr>
              <a:t>Lämpötila oli kohdillaan. Ihmiset ovat enemmän ulospäin suuntautuvia. </a:t>
            </a:r>
            <a:endParaRPr sz="1500">
              <a:solidFill>
                <a:schemeClr val="dk1"/>
              </a:solidFill>
              <a:latin typeface="Georgia"/>
              <a:ea typeface="Georgia"/>
              <a:cs typeface="Georgia"/>
              <a:sym typeface="Georgia"/>
            </a:endParaRPr>
          </a:p>
          <a:p>
            <a:pPr marL="0" lvl="0" indent="0" algn="l" rtl="0">
              <a:lnSpc>
                <a:spcPct val="90000"/>
              </a:lnSpc>
              <a:spcBef>
                <a:spcPts val="1000"/>
              </a:spcBef>
              <a:spcAft>
                <a:spcPts val="0"/>
              </a:spcAft>
              <a:buNone/>
            </a:pPr>
            <a:endParaRPr sz="1500">
              <a:solidFill>
                <a:schemeClr val="dk1"/>
              </a:solidFill>
              <a:latin typeface="Georgia"/>
              <a:ea typeface="Georgia"/>
              <a:cs typeface="Georgia"/>
              <a:sym typeface="Georgia"/>
            </a:endParaRPr>
          </a:p>
          <a:p>
            <a:pPr marL="0" lvl="0" indent="0" algn="l" rtl="0">
              <a:lnSpc>
                <a:spcPct val="90000"/>
              </a:lnSpc>
              <a:spcBef>
                <a:spcPts val="1000"/>
              </a:spcBef>
              <a:spcAft>
                <a:spcPts val="0"/>
              </a:spcAft>
              <a:buNone/>
            </a:pPr>
            <a:endParaRPr sz="1500">
              <a:solidFill>
                <a:schemeClr val="dk1"/>
              </a:solidFill>
              <a:latin typeface="Georgia"/>
              <a:ea typeface="Georgia"/>
              <a:cs typeface="Georgia"/>
              <a:sym typeface="Georgia"/>
            </a:endParaRPr>
          </a:p>
        </p:txBody>
      </p:sp>
      <p:sp>
        <p:nvSpPr>
          <p:cNvPr id="105" name="Google Shape;105;p20"/>
          <p:cNvSpPr txBox="1"/>
          <p:nvPr/>
        </p:nvSpPr>
        <p:spPr>
          <a:xfrm>
            <a:off x="4690450" y="677100"/>
            <a:ext cx="4453500" cy="44682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1000"/>
              </a:spcBef>
              <a:spcAft>
                <a:spcPts val="0"/>
              </a:spcAft>
              <a:buNone/>
            </a:pPr>
            <a:r>
              <a:rPr lang="fi" sz="1500" b="1">
                <a:solidFill>
                  <a:schemeClr val="dk1"/>
                </a:solidFill>
                <a:latin typeface="Georgia"/>
                <a:ea typeface="Georgia"/>
                <a:cs typeface="Georgia"/>
                <a:sym typeface="Georgia"/>
              </a:rPr>
              <a:t>Mitä meidän suomalaisten olisi hyvä oppia kohdemaan ihmisistä tai kulttuurista?</a:t>
            </a:r>
            <a:r>
              <a:rPr lang="fi" sz="1500">
                <a:solidFill>
                  <a:schemeClr val="dk1"/>
                </a:solidFill>
                <a:latin typeface="Georgia"/>
                <a:ea typeface="Georgia"/>
                <a:cs typeface="Georgia"/>
                <a:sym typeface="Georgia"/>
              </a:rPr>
              <a:t> </a:t>
            </a:r>
            <a:endParaRPr sz="1500">
              <a:solidFill>
                <a:schemeClr val="dk1"/>
              </a:solidFill>
              <a:latin typeface="Georgia"/>
              <a:ea typeface="Georgia"/>
              <a:cs typeface="Georgia"/>
              <a:sym typeface="Georgia"/>
            </a:endParaRPr>
          </a:p>
          <a:p>
            <a:pPr marL="0" lvl="0" indent="0" algn="l" rtl="0">
              <a:lnSpc>
                <a:spcPct val="90000"/>
              </a:lnSpc>
              <a:spcBef>
                <a:spcPts val="1000"/>
              </a:spcBef>
              <a:spcAft>
                <a:spcPts val="0"/>
              </a:spcAft>
              <a:buNone/>
            </a:pPr>
            <a:r>
              <a:rPr lang="fi" sz="1500">
                <a:solidFill>
                  <a:schemeClr val="dk1"/>
                </a:solidFill>
                <a:latin typeface="Georgia"/>
                <a:ea typeface="Georgia"/>
                <a:cs typeface="Georgia"/>
                <a:sym typeface="Georgia"/>
              </a:rPr>
              <a:t>Ihmiset olivat todella ystävällisiä joka puolella</a:t>
            </a:r>
            <a:endParaRPr sz="1700">
              <a:solidFill>
                <a:schemeClr val="dk1"/>
              </a:solidFill>
              <a:latin typeface="Georgia"/>
              <a:ea typeface="Georgia"/>
              <a:cs typeface="Georgia"/>
              <a:sym typeface="Georgia"/>
            </a:endParaRPr>
          </a:p>
        </p:txBody>
      </p:sp>
      <p:pic>
        <p:nvPicPr>
          <p:cNvPr id="106" name="Google Shape;106;p20"/>
          <p:cNvPicPr preferRelativeResize="0"/>
          <p:nvPr/>
        </p:nvPicPr>
        <p:blipFill rotWithShape="1">
          <a:blip r:embed="rId3">
            <a:alphaModFix/>
          </a:blip>
          <a:srcRect t="15101" b="36941"/>
          <a:stretch/>
        </p:blipFill>
        <p:spPr>
          <a:xfrm>
            <a:off x="4503900" y="2105350"/>
            <a:ext cx="4355475" cy="27849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9D2E9"/>
        </a:solidFill>
        <a:effectLst/>
      </p:bgPr>
    </p:bg>
    <p:spTree>
      <p:nvGrpSpPr>
        <p:cNvPr id="1" name="Shape 110"/>
        <p:cNvGrpSpPr/>
        <p:nvPr/>
      </p:nvGrpSpPr>
      <p:grpSpPr>
        <a:xfrm>
          <a:off x="0" y="0"/>
          <a:ext cx="0" cy="0"/>
          <a:chOff x="0" y="0"/>
          <a:chExt cx="0" cy="0"/>
        </a:xfrm>
      </p:grpSpPr>
      <p:sp>
        <p:nvSpPr>
          <p:cNvPr id="111" name="Google Shape;111;p21"/>
          <p:cNvSpPr txBox="1"/>
          <p:nvPr/>
        </p:nvSpPr>
        <p:spPr>
          <a:xfrm>
            <a:off x="93275" y="612950"/>
            <a:ext cx="8621400" cy="31656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000"/>
              </a:spcBef>
              <a:spcAft>
                <a:spcPts val="0"/>
              </a:spcAft>
              <a:buNone/>
            </a:pPr>
            <a:r>
              <a:rPr lang="fi" sz="1500" b="1">
                <a:solidFill>
                  <a:schemeClr val="dk1"/>
                </a:solidFill>
                <a:latin typeface="Georgia"/>
                <a:ea typeface="Georgia"/>
                <a:cs typeface="Georgia"/>
                <a:sym typeface="Georgia"/>
              </a:rPr>
              <a:t>Mitä opit jaksolla? Pohdi mitä opit sekä ammatillisesti että työ/koulupäivien ulkopuolella? </a:t>
            </a:r>
            <a:endParaRPr sz="1500" b="1">
              <a:solidFill>
                <a:schemeClr val="dk1"/>
              </a:solidFill>
              <a:latin typeface="Georgia"/>
              <a:ea typeface="Georgia"/>
              <a:cs typeface="Georgia"/>
              <a:sym typeface="Georgia"/>
            </a:endParaRPr>
          </a:p>
          <a:p>
            <a:pPr marL="0" lvl="0" indent="0" algn="l" rtl="0">
              <a:lnSpc>
                <a:spcPct val="90000"/>
              </a:lnSpc>
              <a:spcBef>
                <a:spcPts val="1000"/>
              </a:spcBef>
              <a:spcAft>
                <a:spcPts val="0"/>
              </a:spcAft>
              <a:buNone/>
            </a:pPr>
            <a:r>
              <a:rPr lang="fi" sz="1500">
                <a:solidFill>
                  <a:schemeClr val="dk1"/>
                </a:solidFill>
                <a:latin typeface="Georgia"/>
                <a:ea typeface="Georgia"/>
                <a:cs typeface="Georgia"/>
                <a:sym typeface="Georgia"/>
              </a:rPr>
              <a:t>Opin tosi paljon uusia asioita, leipien ja erilaisten leivonnaisten valmistuksesta.</a:t>
            </a:r>
            <a:endParaRPr sz="1500">
              <a:solidFill>
                <a:schemeClr val="dk1"/>
              </a:solidFill>
              <a:latin typeface="Georgia"/>
              <a:ea typeface="Georgia"/>
              <a:cs typeface="Georgia"/>
              <a:sym typeface="Georgia"/>
            </a:endParaRPr>
          </a:p>
          <a:p>
            <a:pPr marL="0" lvl="0" indent="0" algn="l" rtl="0">
              <a:lnSpc>
                <a:spcPct val="90000"/>
              </a:lnSpc>
              <a:spcBef>
                <a:spcPts val="1000"/>
              </a:spcBef>
              <a:spcAft>
                <a:spcPts val="0"/>
              </a:spcAft>
              <a:buNone/>
            </a:pPr>
            <a:r>
              <a:rPr lang="fi" sz="1500" b="1">
                <a:solidFill>
                  <a:schemeClr val="dk1"/>
                </a:solidFill>
                <a:latin typeface="Georgia"/>
                <a:ea typeface="Georgia"/>
                <a:cs typeface="Georgia"/>
                <a:sym typeface="Georgia"/>
              </a:rPr>
              <a:t>Mitä sellaista erityisosaamista opit, mitä meillä ei ole Suomessa?</a:t>
            </a:r>
            <a:endParaRPr sz="1500" b="1">
              <a:solidFill>
                <a:schemeClr val="dk1"/>
              </a:solidFill>
              <a:latin typeface="Georgia"/>
              <a:ea typeface="Georgia"/>
              <a:cs typeface="Georgia"/>
              <a:sym typeface="Georgia"/>
            </a:endParaRPr>
          </a:p>
          <a:p>
            <a:pPr marL="0" lvl="0" indent="0" algn="l" rtl="0">
              <a:lnSpc>
                <a:spcPct val="90000"/>
              </a:lnSpc>
              <a:spcBef>
                <a:spcPts val="1000"/>
              </a:spcBef>
              <a:spcAft>
                <a:spcPts val="0"/>
              </a:spcAft>
              <a:buNone/>
            </a:pPr>
            <a:r>
              <a:rPr lang="fi" sz="1500">
                <a:solidFill>
                  <a:schemeClr val="dk1"/>
                </a:solidFill>
                <a:latin typeface="Georgia"/>
                <a:ea typeface="Georgia"/>
                <a:cs typeface="Georgia"/>
                <a:sym typeface="Georgia"/>
              </a:rPr>
              <a:t> Opin valmistamaan sellaisia leivonnaisia mitä ei täällä suomessa tehdä.</a:t>
            </a:r>
            <a:endParaRPr sz="1500">
              <a:solidFill>
                <a:schemeClr val="dk1"/>
              </a:solidFill>
              <a:latin typeface="Georgia"/>
              <a:ea typeface="Georgia"/>
              <a:cs typeface="Georgia"/>
              <a:sym typeface="Georgia"/>
            </a:endParaRPr>
          </a:p>
          <a:p>
            <a:pPr marL="0" lvl="0" indent="0" algn="l" rtl="0">
              <a:lnSpc>
                <a:spcPct val="90000"/>
              </a:lnSpc>
              <a:spcBef>
                <a:spcPts val="1000"/>
              </a:spcBef>
              <a:spcAft>
                <a:spcPts val="0"/>
              </a:spcAft>
              <a:buNone/>
            </a:pPr>
            <a:r>
              <a:rPr lang="fi" sz="1500" b="1">
                <a:solidFill>
                  <a:schemeClr val="dk1"/>
                </a:solidFill>
                <a:latin typeface="Georgia"/>
                <a:ea typeface="Georgia"/>
                <a:cs typeface="Georgia"/>
                <a:sym typeface="Georgia"/>
              </a:rPr>
              <a:t>Koitko vaihtojakson vaikuttaneen sinuun (itsetunto/käytös/kielitaito/rohkeus puhua/omaksuitko paikallisia tapoja…)</a:t>
            </a:r>
            <a:endParaRPr sz="1500" b="1">
              <a:solidFill>
                <a:schemeClr val="dk1"/>
              </a:solidFill>
              <a:latin typeface="Georgia"/>
              <a:ea typeface="Georgia"/>
              <a:cs typeface="Georgia"/>
              <a:sym typeface="Georgia"/>
            </a:endParaRPr>
          </a:p>
          <a:p>
            <a:pPr marL="0" lvl="0" indent="0" algn="l" rtl="0">
              <a:lnSpc>
                <a:spcPct val="90000"/>
              </a:lnSpc>
              <a:spcBef>
                <a:spcPts val="1000"/>
              </a:spcBef>
              <a:spcAft>
                <a:spcPts val="0"/>
              </a:spcAft>
              <a:buNone/>
            </a:pPr>
            <a:r>
              <a:rPr lang="fi" sz="1500">
                <a:solidFill>
                  <a:schemeClr val="dk1"/>
                </a:solidFill>
                <a:latin typeface="Georgia"/>
                <a:ea typeface="Georgia"/>
                <a:cs typeface="Georgia"/>
                <a:sym typeface="Georgia"/>
              </a:rPr>
              <a:t> Varmaan kielitaito kehittyi lisää, en muuten koe mitenkään erityisesti tämän vaikuttaneen omiin tapoihin tai käytökseen. </a:t>
            </a:r>
            <a:endParaRPr sz="1500">
              <a:solidFill>
                <a:schemeClr val="dk1"/>
              </a:solidFill>
              <a:latin typeface="Georgia"/>
              <a:ea typeface="Georgia"/>
              <a:cs typeface="Georgia"/>
              <a:sym typeface="Georgia"/>
            </a:endParaRPr>
          </a:p>
          <a:p>
            <a:pPr marL="0" lvl="0" indent="0" algn="l" rtl="0">
              <a:spcBef>
                <a:spcPts val="0"/>
              </a:spcBef>
              <a:spcAft>
                <a:spcPts val="0"/>
              </a:spcAft>
              <a:buNone/>
            </a:pPr>
            <a:endParaRPr sz="1700">
              <a:solidFill>
                <a:schemeClr val="dk1"/>
              </a:solidFill>
              <a:latin typeface="Georgia"/>
              <a:ea typeface="Georgia"/>
              <a:cs typeface="Georgia"/>
              <a:sym typeface="Georgia"/>
            </a:endParaRPr>
          </a:p>
        </p:txBody>
      </p:sp>
      <p:pic>
        <p:nvPicPr>
          <p:cNvPr id="112" name="Google Shape;112;p21"/>
          <p:cNvPicPr preferRelativeResize="0"/>
          <p:nvPr/>
        </p:nvPicPr>
        <p:blipFill>
          <a:blip r:embed="rId3">
            <a:alphaModFix/>
          </a:blip>
          <a:stretch>
            <a:fillRect/>
          </a:stretch>
        </p:blipFill>
        <p:spPr>
          <a:xfrm>
            <a:off x="7195424" y="3242975"/>
            <a:ext cx="1656350" cy="1791074"/>
          </a:xfrm>
          <a:prstGeom prst="rect">
            <a:avLst/>
          </a:prstGeom>
          <a:noFill/>
          <a:ln>
            <a:noFill/>
          </a:ln>
        </p:spPr>
      </p:pic>
      <p:pic>
        <p:nvPicPr>
          <p:cNvPr id="113" name="Google Shape;113;p21"/>
          <p:cNvPicPr preferRelativeResize="0"/>
          <p:nvPr/>
        </p:nvPicPr>
        <p:blipFill>
          <a:blip r:embed="rId4">
            <a:alphaModFix/>
          </a:blip>
          <a:stretch>
            <a:fillRect/>
          </a:stretch>
        </p:blipFill>
        <p:spPr>
          <a:xfrm>
            <a:off x="5554175" y="3242963"/>
            <a:ext cx="1425424" cy="1900524"/>
          </a:xfrm>
          <a:prstGeom prst="rect">
            <a:avLst/>
          </a:prstGeom>
          <a:noFill/>
          <a:ln>
            <a:noFill/>
          </a:ln>
        </p:spPr>
      </p:pic>
      <p:pic>
        <p:nvPicPr>
          <p:cNvPr id="114" name="Google Shape;114;p21"/>
          <p:cNvPicPr preferRelativeResize="0"/>
          <p:nvPr/>
        </p:nvPicPr>
        <p:blipFill>
          <a:blip r:embed="rId5">
            <a:alphaModFix/>
          </a:blip>
          <a:stretch>
            <a:fillRect/>
          </a:stretch>
        </p:blipFill>
        <p:spPr>
          <a:xfrm>
            <a:off x="3859287" y="3242954"/>
            <a:ext cx="1425425" cy="1900558"/>
          </a:xfrm>
          <a:prstGeom prst="rect">
            <a:avLst/>
          </a:prstGeom>
          <a:noFill/>
          <a:ln>
            <a:noFill/>
          </a:ln>
        </p:spPr>
      </p:pic>
      <p:pic>
        <p:nvPicPr>
          <p:cNvPr id="115" name="Google Shape;115;p21"/>
          <p:cNvPicPr preferRelativeResize="0"/>
          <p:nvPr/>
        </p:nvPicPr>
        <p:blipFill rotWithShape="1">
          <a:blip r:embed="rId6">
            <a:alphaModFix/>
          </a:blip>
          <a:srcRect t="22872" b="10906"/>
          <a:stretch/>
        </p:blipFill>
        <p:spPr>
          <a:xfrm>
            <a:off x="1670275" y="3448600"/>
            <a:ext cx="1919525" cy="1694900"/>
          </a:xfrm>
          <a:prstGeom prst="rect">
            <a:avLst/>
          </a:prstGeom>
          <a:noFill/>
          <a:ln>
            <a:noFill/>
          </a:ln>
        </p:spPr>
      </p:pic>
      <p:pic>
        <p:nvPicPr>
          <p:cNvPr id="116" name="Google Shape;116;p21"/>
          <p:cNvPicPr preferRelativeResize="0"/>
          <p:nvPr/>
        </p:nvPicPr>
        <p:blipFill>
          <a:blip r:embed="rId7">
            <a:alphaModFix/>
          </a:blip>
          <a:stretch>
            <a:fillRect/>
          </a:stretch>
        </p:blipFill>
        <p:spPr>
          <a:xfrm>
            <a:off x="277642" y="3448600"/>
            <a:ext cx="1271175" cy="16949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22"/>
          <p:cNvPicPr preferRelativeResize="0"/>
          <p:nvPr/>
        </p:nvPicPr>
        <p:blipFill>
          <a:blip r:embed="rId3">
            <a:alphaModFix/>
          </a:blip>
          <a:stretch>
            <a:fillRect/>
          </a:stretch>
        </p:blipFill>
        <p:spPr>
          <a:xfrm>
            <a:off x="-150475" y="2403000"/>
            <a:ext cx="3171724" cy="3135274"/>
          </a:xfrm>
          <a:prstGeom prst="rect">
            <a:avLst/>
          </a:prstGeom>
          <a:noFill/>
          <a:ln>
            <a:noFill/>
          </a:ln>
        </p:spPr>
      </p:pic>
      <p:pic>
        <p:nvPicPr>
          <p:cNvPr id="122" name="Google Shape;122;p22"/>
          <p:cNvPicPr preferRelativeResize="0"/>
          <p:nvPr/>
        </p:nvPicPr>
        <p:blipFill>
          <a:blip r:embed="rId4">
            <a:alphaModFix/>
          </a:blip>
          <a:stretch>
            <a:fillRect/>
          </a:stretch>
        </p:blipFill>
        <p:spPr>
          <a:xfrm>
            <a:off x="2773162" y="2403000"/>
            <a:ext cx="2722225" cy="3629626"/>
          </a:xfrm>
          <a:prstGeom prst="rect">
            <a:avLst/>
          </a:prstGeom>
          <a:noFill/>
          <a:ln>
            <a:noFill/>
          </a:ln>
        </p:spPr>
      </p:pic>
      <p:pic>
        <p:nvPicPr>
          <p:cNvPr id="123" name="Google Shape;123;p22"/>
          <p:cNvPicPr preferRelativeResize="0"/>
          <p:nvPr/>
        </p:nvPicPr>
        <p:blipFill>
          <a:blip r:embed="rId5">
            <a:alphaModFix/>
          </a:blip>
          <a:stretch>
            <a:fillRect/>
          </a:stretch>
        </p:blipFill>
        <p:spPr>
          <a:xfrm>
            <a:off x="-6" y="0"/>
            <a:ext cx="2007825" cy="2677126"/>
          </a:xfrm>
          <a:prstGeom prst="rect">
            <a:avLst/>
          </a:prstGeom>
          <a:noFill/>
          <a:ln>
            <a:noFill/>
          </a:ln>
        </p:spPr>
      </p:pic>
      <p:pic>
        <p:nvPicPr>
          <p:cNvPr id="124" name="Google Shape;124;p22"/>
          <p:cNvPicPr preferRelativeResize="0"/>
          <p:nvPr/>
        </p:nvPicPr>
        <p:blipFill>
          <a:blip r:embed="rId6">
            <a:alphaModFix/>
          </a:blip>
          <a:stretch>
            <a:fillRect/>
          </a:stretch>
        </p:blipFill>
        <p:spPr>
          <a:xfrm>
            <a:off x="2007819" y="52700"/>
            <a:ext cx="1928801" cy="2571734"/>
          </a:xfrm>
          <a:prstGeom prst="rect">
            <a:avLst/>
          </a:prstGeom>
          <a:noFill/>
          <a:ln>
            <a:noFill/>
          </a:ln>
        </p:spPr>
      </p:pic>
      <p:pic>
        <p:nvPicPr>
          <p:cNvPr id="125" name="Google Shape;125;p22"/>
          <p:cNvPicPr preferRelativeResize="0"/>
          <p:nvPr/>
        </p:nvPicPr>
        <p:blipFill>
          <a:blip r:embed="rId7">
            <a:alphaModFix/>
          </a:blip>
          <a:stretch>
            <a:fillRect/>
          </a:stretch>
        </p:blipFill>
        <p:spPr>
          <a:xfrm>
            <a:off x="5522636" y="0"/>
            <a:ext cx="3857640" cy="5143500"/>
          </a:xfrm>
          <a:prstGeom prst="rect">
            <a:avLst/>
          </a:prstGeom>
          <a:noFill/>
          <a:ln>
            <a:noFill/>
          </a:ln>
        </p:spPr>
      </p:pic>
      <p:pic>
        <p:nvPicPr>
          <p:cNvPr id="126" name="Google Shape;126;p22"/>
          <p:cNvPicPr preferRelativeResize="0"/>
          <p:nvPr/>
        </p:nvPicPr>
        <p:blipFill>
          <a:blip r:embed="rId8">
            <a:alphaModFix/>
          </a:blip>
          <a:stretch>
            <a:fillRect/>
          </a:stretch>
        </p:blipFill>
        <p:spPr>
          <a:xfrm>
            <a:off x="3936625" y="0"/>
            <a:ext cx="2410676" cy="32142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9D2E9"/>
        </a:solidFill>
        <a:effectLst/>
      </p:bgPr>
    </p:bg>
    <p:spTree>
      <p:nvGrpSpPr>
        <p:cNvPr id="1" name="Shape 130"/>
        <p:cNvGrpSpPr/>
        <p:nvPr/>
      </p:nvGrpSpPr>
      <p:grpSpPr>
        <a:xfrm>
          <a:off x="0" y="0"/>
          <a:ext cx="0" cy="0"/>
          <a:chOff x="0" y="0"/>
          <a:chExt cx="0" cy="0"/>
        </a:xfrm>
      </p:grpSpPr>
      <p:sp>
        <p:nvSpPr>
          <p:cNvPr id="131" name="Google Shape;131;p23"/>
          <p:cNvSpPr txBox="1"/>
          <p:nvPr/>
        </p:nvSpPr>
        <p:spPr>
          <a:xfrm>
            <a:off x="87150" y="0"/>
            <a:ext cx="76302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i" sz="3200">
                <a:solidFill>
                  <a:schemeClr val="dk1"/>
                </a:solidFill>
                <a:latin typeface="Georgia"/>
                <a:ea typeface="Georgia"/>
                <a:cs typeface="Georgia"/>
                <a:sym typeface="Georgia"/>
              </a:rPr>
              <a:t>Vapaa-aika ja majoitus</a:t>
            </a:r>
            <a:endParaRPr>
              <a:latin typeface="Georgia"/>
              <a:ea typeface="Georgia"/>
              <a:cs typeface="Georgia"/>
              <a:sym typeface="Georgia"/>
            </a:endParaRPr>
          </a:p>
        </p:txBody>
      </p:sp>
      <p:sp>
        <p:nvSpPr>
          <p:cNvPr id="132" name="Google Shape;132;p23"/>
          <p:cNvSpPr txBox="1"/>
          <p:nvPr/>
        </p:nvSpPr>
        <p:spPr>
          <a:xfrm>
            <a:off x="0" y="563300"/>
            <a:ext cx="7804500" cy="44919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000"/>
              </a:spcBef>
              <a:spcAft>
                <a:spcPts val="0"/>
              </a:spcAft>
              <a:buNone/>
            </a:pPr>
            <a:r>
              <a:rPr lang="fi" sz="1300" b="1">
                <a:solidFill>
                  <a:schemeClr val="dk1"/>
                </a:solidFill>
                <a:latin typeface="Georgia"/>
                <a:ea typeface="Georgia"/>
                <a:cs typeface="Georgia"/>
                <a:sym typeface="Georgia"/>
              </a:rPr>
              <a:t>Mitä teit vapaa-ajalla (lisää kuvia)? Tutustuitko uusiin ihmisiin? </a:t>
            </a:r>
            <a:r>
              <a:rPr lang="fi" sz="1300">
                <a:solidFill>
                  <a:schemeClr val="dk1"/>
                </a:solidFill>
                <a:latin typeface="Georgia"/>
                <a:ea typeface="Georgia"/>
                <a:cs typeface="Georgia"/>
                <a:sym typeface="Georgia"/>
              </a:rPr>
              <a:t>Kävin tosi paljon kahviloissa ja kävelemässä ympäri kaupunkia. Tutustuin myös uusiin ihmisiin ja vietin heidän kanssa välillä aikaa.</a:t>
            </a:r>
            <a:endParaRPr sz="1300">
              <a:solidFill>
                <a:schemeClr val="dk1"/>
              </a:solidFill>
              <a:latin typeface="Georgia"/>
              <a:ea typeface="Georgia"/>
              <a:cs typeface="Georgia"/>
              <a:sym typeface="Georgia"/>
            </a:endParaRPr>
          </a:p>
          <a:p>
            <a:pPr marL="0" lvl="0" indent="0" algn="l" rtl="0">
              <a:lnSpc>
                <a:spcPct val="90000"/>
              </a:lnSpc>
              <a:spcBef>
                <a:spcPts val="1000"/>
              </a:spcBef>
              <a:spcAft>
                <a:spcPts val="0"/>
              </a:spcAft>
              <a:buNone/>
            </a:pPr>
            <a:r>
              <a:rPr lang="fi" sz="1300" b="1">
                <a:solidFill>
                  <a:schemeClr val="dk1"/>
                </a:solidFill>
                <a:latin typeface="Georgia"/>
                <a:ea typeface="Georgia"/>
                <a:cs typeface="Georgia"/>
                <a:sym typeface="Georgia"/>
              </a:rPr>
              <a:t>Millaista arki-elämä oli kohteessa (kaupassa käynti, pyykinpesu, jokapäiväisten asioiden hoito)?</a:t>
            </a:r>
            <a:r>
              <a:rPr lang="fi" sz="1300">
                <a:solidFill>
                  <a:schemeClr val="dk1"/>
                </a:solidFill>
                <a:latin typeface="Georgia"/>
                <a:ea typeface="Georgia"/>
                <a:cs typeface="Georgia"/>
                <a:sym typeface="Georgia"/>
              </a:rPr>
              <a:t> Asunnossa oli kaikki tarvittava, pyykinpesukone, uuni, suihku…. Kauppa oli ihan kadun toisella puolella ja useimmiten kävin siellä koska palvelu oli hyvää.</a:t>
            </a:r>
            <a:endParaRPr sz="1300">
              <a:solidFill>
                <a:schemeClr val="dk1"/>
              </a:solidFill>
              <a:latin typeface="Georgia"/>
              <a:ea typeface="Georgia"/>
              <a:cs typeface="Georgia"/>
              <a:sym typeface="Georgia"/>
            </a:endParaRPr>
          </a:p>
          <a:p>
            <a:pPr marL="0" lvl="0" indent="0" algn="l" rtl="0">
              <a:lnSpc>
                <a:spcPct val="90000"/>
              </a:lnSpc>
              <a:spcBef>
                <a:spcPts val="1000"/>
              </a:spcBef>
              <a:spcAft>
                <a:spcPts val="0"/>
              </a:spcAft>
              <a:buNone/>
            </a:pPr>
            <a:r>
              <a:rPr lang="fi" sz="1300" b="1">
                <a:solidFill>
                  <a:schemeClr val="dk1"/>
                </a:solidFill>
                <a:latin typeface="Georgia"/>
                <a:ea typeface="Georgia"/>
                <a:cs typeface="Georgia"/>
                <a:sym typeface="Georgia"/>
              </a:rPr>
              <a:t>Kerro hieman asumisjärjestelyistä kohteessa.</a:t>
            </a:r>
            <a:endParaRPr sz="1300" b="1">
              <a:solidFill>
                <a:schemeClr val="dk1"/>
              </a:solidFill>
              <a:latin typeface="Georgia"/>
              <a:ea typeface="Georgia"/>
              <a:cs typeface="Georgia"/>
              <a:sym typeface="Georgia"/>
            </a:endParaRPr>
          </a:p>
          <a:p>
            <a:pPr marL="12700" lvl="0" indent="0" algn="l" rtl="0">
              <a:lnSpc>
                <a:spcPct val="90000"/>
              </a:lnSpc>
              <a:spcBef>
                <a:spcPts val="500"/>
              </a:spcBef>
              <a:spcAft>
                <a:spcPts val="0"/>
              </a:spcAft>
              <a:buNone/>
            </a:pPr>
            <a:r>
              <a:rPr lang="fi" sz="1300" b="1">
                <a:solidFill>
                  <a:schemeClr val="dk1"/>
                </a:solidFill>
                <a:latin typeface="Georgia"/>
                <a:ea typeface="Georgia"/>
                <a:cs typeface="Georgia"/>
                <a:sym typeface="Georgia"/>
              </a:rPr>
              <a:t>•Miten hankit majoituksen? </a:t>
            </a:r>
            <a:r>
              <a:rPr lang="fi" sz="1300">
                <a:solidFill>
                  <a:schemeClr val="dk1"/>
                </a:solidFill>
                <a:latin typeface="Georgia"/>
                <a:ea typeface="Georgia"/>
                <a:cs typeface="Georgia"/>
                <a:sym typeface="Georgia"/>
              </a:rPr>
              <a:t>Asunnon minulle hankki Keudan yhteyshenkilö, paikallinen opettaja. Asunnon sijainti oli todella hyvä, ihan keskustassa, kaikkien palveluiden lähettyvillä. </a:t>
            </a:r>
            <a:endParaRPr sz="1300">
              <a:solidFill>
                <a:schemeClr val="dk1"/>
              </a:solidFill>
              <a:latin typeface="Georgia"/>
              <a:ea typeface="Georgia"/>
              <a:cs typeface="Georgia"/>
              <a:sym typeface="Georgia"/>
            </a:endParaRPr>
          </a:p>
          <a:p>
            <a:pPr marL="12700" lvl="0" indent="0" algn="l" rtl="0">
              <a:lnSpc>
                <a:spcPct val="90000"/>
              </a:lnSpc>
              <a:spcBef>
                <a:spcPts val="500"/>
              </a:spcBef>
              <a:spcAft>
                <a:spcPts val="0"/>
              </a:spcAft>
              <a:buNone/>
            </a:pPr>
            <a:r>
              <a:rPr lang="fi" sz="1300" b="1">
                <a:solidFill>
                  <a:schemeClr val="dk1"/>
                </a:solidFill>
                <a:latin typeface="Georgia"/>
                <a:ea typeface="Georgia"/>
                <a:cs typeface="Georgia"/>
                <a:sym typeface="Georgia"/>
              </a:rPr>
              <a:t>•Miten paikallinen majoitus eroaa suomalaisesta tavasta asua?</a:t>
            </a:r>
            <a:endParaRPr sz="1300" b="1">
              <a:solidFill>
                <a:schemeClr val="dk1"/>
              </a:solidFill>
              <a:latin typeface="Georgia"/>
              <a:ea typeface="Georgia"/>
              <a:cs typeface="Georgia"/>
              <a:sym typeface="Georgia"/>
            </a:endParaRPr>
          </a:p>
          <a:p>
            <a:pPr marL="12700" lvl="0" indent="0" algn="l" rtl="0">
              <a:lnSpc>
                <a:spcPct val="90000"/>
              </a:lnSpc>
              <a:spcBef>
                <a:spcPts val="500"/>
              </a:spcBef>
              <a:spcAft>
                <a:spcPts val="0"/>
              </a:spcAft>
              <a:buNone/>
            </a:pPr>
            <a:r>
              <a:rPr lang="fi" sz="1300">
                <a:solidFill>
                  <a:schemeClr val="dk1"/>
                </a:solidFill>
                <a:latin typeface="Georgia"/>
                <a:ea typeface="Georgia"/>
                <a:cs typeface="Georgia"/>
                <a:sym typeface="Georgia"/>
              </a:rPr>
              <a:t> Ei ollut mitään huomattavia eroja</a:t>
            </a:r>
            <a:endParaRPr sz="1300">
              <a:solidFill>
                <a:schemeClr val="dk1"/>
              </a:solidFill>
              <a:latin typeface="Georgia"/>
              <a:ea typeface="Georgia"/>
              <a:cs typeface="Georgia"/>
              <a:sym typeface="Georgia"/>
            </a:endParaRPr>
          </a:p>
          <a:p>
            <a:pPr marL="12700" lvl="0" indent="0" algn="l" rtl="0">
              <a:lnSpc>
                <a:spcPct val="90000"/>
              </a:lnSpc>
              <a:spcBef>
                <a:spcPts val="500"/>
              </a:spcBef>
              <a:spcAft>
                <a:spcPts val="0"/>
              </a:spcAft>
              <a:buNone/>
            </a:pPr>
            <a:r>
              <a:rPr lang="fi" sz="1300">
                <a:solidFill>
                  <a:schemeClr val="dk1"/>
                </a:solidFill>
                <a:latin typeface="Georgia"/>
                <a:ea typeface="Georgia"/>
                <a:cs typeface="Georgia"/>
                <a:sym typeface="Georgia"/>
              </a:rPr>
              <a:t>•</a:t>
            </a:r>
            <a:r>
              <a:rPr lang="fi" sz="1300" b="1">
                <a:solidFill>
                  <a:schemeClr val="dk1"/>
                </a:solidFill>
                <a:latin typeface="Georgia"/>
                <a:ea typeface="Georgia"/>
                <a:cs typeface="Georgia"/>
                <a:sym typeface="Georgia"/>
              </a:rPr>
              <a:t>Mitä tulevien kohteeseen lähtevien Keudan opiskelijoiden olisi hyvä tietää majoituksesta?</a:t>
            </a:r>
            <a:endParaRPr sz="1300" b="1">
              <a:solidFill>
                <a:schemeClr val="dk1"/>
              </a:solidFill>
              <a:latin typeface="Georgia"/>
              <a:ea typeface="Georgia"/>
              <a:cs typeface="Georgia"/>
              <a:sym typeface="Georgia"/>
            </a:endParaRPr>
          </a:p>
          <a:p>
            <a:pPr marL="12700" lvl="0" indent="0" algn="l" rtl="0">
              <a:lnSpc>
                <a:spcPct val="90000"/>
              </a:lnSpc>
              <a:spcBef>
                <a:spcPts val="500"/>
              </a:spcBef>
              <a:spcAft>
                <a:spcPts val="0"/>
              </a:spcAft>
              <a:buNone/>
            </a:pPr>
            <a:r>
              <a:rPr lang="fi" sz="1300">
                <a:solidFill>
                  <a:schemeClr val="dk1"/>
                </a:solidFill>
                <a:latin typeface="Georgia"/>
                <a:ea typeface="Georgia"/>
                <a:cs typeface="Georgia"/>
                <a:sym typeface="Georgia"/>
              </a:rPr>
              <a:t> Kannattaa ottaa villasukat mukaan (lattiat on kylmät). Wifi olisi hyvä olla asunnolla mut ilmankin pärjää. Ilmastointi olis kans hyvä olla.</a:t>
            </a:r>
            <a:endParaRPr sz="1300">
              <a:solidFill>
                <a:schemeClr val="dk1"/>
              </a:solidFill>
              <a:latin typeface="Georgia"/>
              <a:ea typeface="Georgia"/>
              <a:cs typeface="Georgia"/>
              <a:sym typeface="Georgia"/>
            </a:endParaRPr>
          </a:p>
          <a:p>
            <a:pPr marL="0" lvl="0" indent="0" algn="l" rtl="0">
              <a:lnSpc>
                <a:spcPct val="90000"/>
              </a:lnSpc>
              <a:spcBef>
                <a:spcPts val="1000"/>
              </a:spcBef>
              <a:spcAft>
                <a:spcPts val="0"/>
              </a:spcAft>
              <a:buNone/>
            </a:pPr>
            <a:r>
              <a:rPr lang="fi" sz="1300" b="1">
                <a:solidFill>
                  <a:schemeClr val="dk1"/>
                </a:solidFill>
                <a:latin typeface="Georgia"/>
                <a:ea typeface="Georgia"/>
                <a:cs typeface="Georgia"/>
                <a:sym typeface="Georgia"/>
              </a:rPr>
              <a:t>•Vinkkejä vapaa-aikaan, arkielämässä pärjäämiseen ja majoitukseen liittyen kohteessa?</a:t>
            </a:r>
            <a:r>
              <a:rPr lang="fi" sz="1300">
                <a:solidFill>
                  <a:schemeClr val="dk1"/>
                </a:solidFill>
                <a:latin typeface="Georgia"/>
                <a:ea typeface="Georgia"/>
                <a:cs typeface="Georgia"/>
                <a:sym typeface="Georgia"/>
              </a:rPr>
              <a:t> Ihan perus jutut kun ottaa huomioon niin hyvin pärjää. Kannattaa käydä kahviloissa, ravintoloissa ja kävelemässä ympäri kaupunkia. Katsomassa nähtävyyksiä. Junalla pääsee hyvin myös liikkumaan ja liput välillä tosi edullisia (kannattaa lataa SNCF connect).</a:t>
            </a:r>
            <a:endParaRPr sz="1300">
              <a:solidFill>
                <a:schemeClr val="dk1"/>
              </a:solidFill>
              <a:latin typeface="Georgia"/>
              <a:ea typeface="Georgia"/>
              <a:cs typeface="Georgia"/>
              <a:sym typeface="Georgi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24"/>
          <p:cNvPicPr preferRelativeResize="0"/>
          <p:nvPr/>
        </p:nvPicPr>
        <p:blipFill rotWithShape="1">
          <a:blip r:embed="rId3">
            <a:alphaModFix/>
          </a:blip>
          <a:srcRect r="27546"/>
          <a:stretch/>
        </p:blipFill>
        <p:spPr>
          <a:xfrm>
            <a:off x="-108900" y="110350"/>
            <a:ext cx="3773299" cy="4922800"/>
          </a:xfrm>
          <a:prstGeom prst="rect">
            <a:avLst/>
          </a:prstGeom>
          <a:noFill/>
          <a:ln>
            <a:noFill/>
          </a:ln>
        </p:spPr>
      </p:pic>
      <p:pic>
        <p:nvPicPr>
          <p:cNvPr id="138" name="Google Shape;138;p24"/>
          <p:cNvPicPr preferRelativeResize="0"/>
          <p:nvPr/>
        </p:nvPicPr>
        <p:blipFill rotWithShape="1">
          <a:blip r:embed="rId4">
            <a:alphaModFix/>
          </a:blip>
          <a:srcRect t="14757" b="7038"/>
          <a:stretch/>
        </p:blipFill>
        <p:spPr>
          <a:xfrm>
            <a:off x="3664400" y="2142050"/>
            <a:ext cx="2878249" cy="3001450"/>
          </a:xfrm>
          <a:prstGeom prst="rect">
            <a:avLst/>
          </a:prstGeom>
          <a:noFill/>
          <a:ln>
            <a:noFill/>
          </a:ln>
        </p:spPr>
      </p:pic>
      <p:pic>
        <p:nvPicPr>
          <p:cNvPr id="139" name="Google Shape;139;p24"/>
          <p:cNvPicPr preferRelativeResize="0"/>
          <p:nvPr/>
        </p:nvPicPr>
        <p:blipFill>
          <a:blip r:embed="rId5">
            <a:alphaModFix/>
          </a:blip>
          <a:stretch>
            <a:fillRect/>
          </a:stretch>
        </p:blipFill>
        <p:spPr>
          <a:xfrm>
            <a:off x="6044444" y="112425"/>
            <a:ext cx="3773307" cy="5031076"/>
          </a:xfrm>
          <a:prstGeom prst="rect">
            <a:avLst/>
          </a:prstGeom>
          <a:noFill/>
          <a:ln>
            <a:noFill/>
          </a:ln>
        </p:spPr>
      </p:pic>
      <p:pic>
        <p:nvPicPr>
          <p:cNvPr id="140" name="Google Shape;140;p24"/>
          <p:cNvPicPr preferRelativeResize="0"/>
          <p:nvPr/>
        </p:nvPicPr>
        <p:blipFill rotWithShape="1">
          <a:blip r:embed="rId6">
            <a:alphaModFix/>
          </a:blip>
          <a:srcRect t="18488" b="10619"/>
          <a:stretch/>
        </p:blipFill>
        <p:spPr>
          <a:xfrm>
            <a:off x="3664400" y="112425"/>
            <a:ext cx="2423524" cy="22907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5" name="Google Shape;145;p25"/>
          <p:cNvPicPr preferRelativeResize="0"/>
          <p:nvPr/>
        </p:nvPicPr>
        <p:blipFill>
          <a:blip r:embed="rId3">
            <a:alphaModFix/>
          </a:blip>
          <a:stretch>
            <a:fillRect/>
          </a:stretch>
        </p:blipFill>
        <p:spPr>
          <a:xfrm>
            <a:off x="0" y="1544250"/>
            <a:ext cx="5004426" cy="3753325"/>
          </a:xfrm>
          <a:prstGeom prst="rect">
            <a:avLst/>
          </a:prstGeom>
          <a:noFill/>
          <a:ln>
            <a:noFill/>
          </a:ln>
        </p:spPr>
      </p:pic>
      <p:pic>
        <p:nvPicPr>
          <p:cNvPr id="146" name="Google Shape;146;p25"/>
          <p:cNvPicPr preferRelativeResize="0"/>
          <p:nvPr/>
        </p:nvPicPr>
        <p:blipFill>
          <a:blip r:embed="rId4">
            <a:alphaModFix/>
          </a:blip>
          <a:stretch>
            <a:fillRect/>
          </a:stretch>
        </p:blipFill>
        <p:spPr>
          <a:xfrm>
            <a:off x="5004425" y="-50800"/>
            <a:ext cx="4010025" cy="5346700"/>
          </a:xfrm>
          <a:prstGeom prst="rect">
            <a:avLst/>
          </a:prstGeom>
          <a:noFill/>
          <a:ln>
            <a:noFill/>
          </a:ln>
        </p:spPr>
      </p:pic>
      <p:pic>
        <p:nvPicPr>
          <p:cNvPr id="147" name="Google Shape;147;p25"/>
          <p:cNvPicPr preferRelativeResize="0"/>
          <p:nvPr/>
        </p:nvPicPr>
        <p:blipFill>
          <a:blip r:embed="rId5">
            <a:alphaModFix/>
          </a:blip>
          <a:stretch>
            <a:fillRect/>
          </a:stretch>
        </p:blipFill>
        <p:spPr>
          <a:xfrm>
            <a:off x="0" y="0"/>
            <a:ext cx="2048750" cy="2731650"/>
          </a:xfrm>
          <a:prstGeom prst="rect">
            <a:avLst/>
          </a:prstGeom>
          <a:noFill/>
          <a:ln>
            <a:noFill/>
          </a:ln>
        </p:spPr>
      </p:pic>
      <p:pic>
        <p:nvPicPr>
          <p:cNvPr id="148" name="Google Shape;148;p25"/>
          <p:cNvPicPr preferRelativeResize="0"/>
          <p:nvPr/>
        </p:nvPicPr>
        <p:blipFill>
          <a:blip r:embed="rId6">
            <a:alphaModFix/>
          </a:blip>
          <a:stretch>
            <a:fillRect/>
          </a:stretch>
        </p:blipFill>
        <p:spPr>
          <a:xfrm>
            <a:off x="2048749" y="0"/>
            <a:ext cx="2127199" cy="2836300"/>
          </a:xfrm>
          <a:prstGeom prst="rect">
            <a:avLst/>
          </a:prstGeom>
          <a:noFill/>
          <a:ln>
            <a:noFill/>
          </a:ln>
        </p:spPr>
      </p:pic>
      <p:pic>
        <p:nvPicPr>
          <p:cNvPr id="149" name="Google Shape;149;p25"/>
          <p:cNvPicPr preferRelativeResize="0"/>
          <p:nvPr/>
        </p:nvPicPr>
        <p:blipFill>
          <a:blip r:embed="rId7">
            <a:alphaModFix/>
          </a:blip>
          <a:stretch>
            <a:fillRect/>
          </a:stretch>
        </p:blipFill>
        <p:spPr>
          <a:xfrm>
            <a:off x="4108975" y="52313"/>
            <a:ext cx="2048750" cy="273168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154" name="Google Shape;154;p26"/>
          <p:cNvPicPr preferRelativeResize="0"/>
          <p:nvPr/>
        </p:nvPicPr>
        <p:blipFill>
          <a:blip r:embed="rId3">
            <a:alphaModFix/>
          </a:blip>
          <a:stretch>
            <a:fillRect/>
          </a:stretch>
        </p:blipFill>
        <p:spPr>
          <a:xfrm>
            <a:off x="0" y="0"/>
            <a:ext cx="2651700" cy="3535600"/>
          </a:xfrm>
          <a:prstGeom prst="rect">
            <a:avLst/>
          </a:prstGeom>
          <a:noFill/>
          <a:ln>
            <a:noFill/>
          </a:ln>
        </p:spPr>
      </p:pic>
      <p:pic>
        <p:nvPicPr>
          <p:cNvPr id="155" name="Google Shape;155;p26"/>
          <p:cNvPicPr preferRelativeResize="0"/>
          <p:nvPr/>
        </p:nvPicPr>
        <p:blipFill>
          <a:blip r:embed="rId4">
            <a:alphaModFix/>
          </a:blip>
          <a:stretch>
            <a:fillRect/>
          </a:stretch>
        </p:blipFill>
        <p:spPr>
          <a:xfrm>
            <a:off x="0" y="2894875"/>
            <a:ext cx="1686476" cy="2248626"/>
          </a:xfrm>
          <a:prstGeom prst="rect">
            <a:avLst/>
          </a:prstGeom>
          <a:noFill/>
          <a:ln>
            <a:noFill/>
          </a:ln>
        </p:spPr>
      </p:pic>
      <p:pic>
        <p:nvPicPr>
          <p:cNvPr id="156" name="Google Shape;156;p26"/>
          <p:cNvPicPr preferRelativeResize="0"/>
          <p:nvPr/>
        </p:nvPicPr>
        <p:blipFill>
          <a:blip r:embed="rId5">
            <a:alphaModFix/>
          </a:blip>
          <a:stretch>
            <a:fillRect/>
          </a:stretch>
        </p:blipFill>
        <p:spPr>
          <a:xfrm>
            <a:off x="6819800" y="2044575"/>
            <a:ext cx="2324201" cy="3098926"/>
          </a:xfrm>
          <a:prstGeom prst="rect">
            <a:avLst/>
          </a:prstGeom>
          <a:noFill/>
          <a:ln>
            <a:noFill/>
          </a:ln>
        </p:spPr>
      </p:pic>
      <p:pic>
        <p:nvPicPr>
          <p:cNvPr id="157" name="Google Shape;157;p26"/>
          <p:cNvPicPr preferRelativeResize="0"/>
          <p:nvPr/>
        </p:nvPicPr>
        <p:blipFill>
          <a:blip r:embed="rId6">
            <a:alphaModFix/>
          </a:blip>
          <a:stretch>
            <a:fillRect/>
          </a:stretch>
        </p:blipFill>
        <p:spPr>
          <a:xfrm>
            <a:off x="4376450" y="1100425"/>
            <a:ext cx="3032299" cy="4043076"/>
          </a:xfrm>
          <a:prstGeom prst="rect">
            <a:avLst/>
          </a:prstGeom>
          <a:noFill/>
          <a:ln>
            <a:noFill/>
          </a:ln>
        </p:spPr>
      </p:pic>
      <p:pic>
        <p:nvPicPr>
          <p:cNvPr id="158" name="Google Shape;158;p26"/>
          <p:cNvPicPr preferRelativeResize="0"/>
          <p:nvPr/>
        </p:nvPicPr>
        <p:blipFill>
          <a:blip r:embed="rId7">
            <a:alphaModFix/>
          </a:blip>
          <a:stretch>
            <a:fillRect/>
          </a:stretch>
        </p:blipFill>
        <p:spPr>
          <a:xfrm>
            <a:off x="7408750" y="0"/>
            <a:ext cx="1686476" cy="2248658"/>
          </a:xfrm>
          <a:prstGeom prst="rect">
            <a:avLst/>
          </a:prstGeom>
          <a:noFill/>
          <a:ln>
            <a:noFill/>
          </a:ln>
        </p:spPr>
      </p:pic>
      <p:pic>
        <p:nvPicPr>
          <p:cNvPr id="159" name="Google Shape;159;p26"/>
          <p:cNvPicPr preferRelativeResize="0"/>
          <p:nvPr/>
        </p:nvPicPr>
        <p:blipFill>
          <a:blip r:embed="rId8">
            <a:alphaModFix/>
          </a:blip>
          <a:stretch>
            <a:fillRect/>
          </a:stretch>
        </p:blipFill>
        <p:spPr>
          <a:xfrm>
            <a:off x="1686468" y="2733625"/>
            <a:ext cx="1807400" cy="2409876"/>
          </a:xfrm>
          <a:prstGeom prst="rect">
            <a:avLst/>
          </a:prstGeom>
          <a:noFill/>
          <a:ln>
            <a:noFill/>
          </a:ln>
        </p:spPr>
      </p:pic>
      <p:pic>
        <p:nvPicPr>
          <p:cNvPr id="160" name="Google Shape;160;p26"/>
          <p:cNvPicPr preferRelativeResize="0"/>
          <p:nvPr/>
        </p:nvPicPr>
        <p:blipFill>
          <a:blip r:embed="rId9">
            <a:alphaModFix/>
          </a:blip>
          <a:stretch>
            <a:fillRect/>
          </a:stretch>
        </p:blipFill>
        <p:spPr>
          <a:xfrm>
            <a:off x="2643194" y="0"/>
            <a:ext cx="2050218" cy="2733624"/>
          </a:xfrm>
          <a:prstGeom prst="rect">
            <a:avLst/>
          </a:prstGeom>
          <a:noFill/>
          <a:ln>
            <a:noFill/>
          </a:ln>
        </p:spPr>
      </p:pic>
      <p:pic>
        <p:nvPicPr>
          <p:cNvPr id="161" name="Google Shape;161;p26"/>
          <p:cNvPicPr preferRelativeResize="0"/>
          <p:nvPr/>
        </p:nvPicPr>
        <p:blipFill>
          <a:blip r:embed="rId10">
            <a:alphaModFix/>
          </a:blip>
          <a:stretch>
            <a:fillRect/>
          </a:stretch>
        </p:blipFill>
        <p:spPr>
          <a:xfrm>
            <a:off x="3493875" y="2571750"/>
            <a:ext cx="1369170" cy="2571750"/>
          </a:xfrm>
          <a:prstGeom prst="rect">
            <a:avLst/>
          </a:prstGeom>
          <a:noFill/>
          <a:ln>
            <a:noFill/>
          </a:ln>
        </p:spPr>
      </p:pic>
      <p:pic>
        <p:nvPicPr>
          <p:cNvPr id="162" name="Google Shape;162;p26"/>
          <p:cNvPicPr preferRelativeResize="0"/>
          <p:nvPr/>
        </p:nvPicPr>
        <p:blipFill>
          <a:blip r:embed="rId11">
            <a:alphaModFix/>
          </a:blip>
          <a:stretch>
            <a:fillRect/>
          </a:stretch>
        </p:blipFill>
        <p:spPr>
          <a:xfrm>
            <a:off x="4693400" y="-66625"/>
            <a:ext cx="2715350" cy="16123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p27"/>
          <p:cNvPicPr preferRelativeResize="0"/>
          <p:nvPr/>
        </p:nvPicPr>
        <p:blipFill>
          <a:blip r:embed="rId3">
            <a:alphaModFix/>
          </a:blip>
          <a:stretch>
            <a:fillRect/>
          </a:stretch>
        </p:blipFill>
        <p:spPr>
          <a:xfrm>
            <a:off x="2833575" y="84025"/>
            <a:ext cx="3794605" cy="5059476"/>
          </a:xfrm>
          <a:prstGeom prst="rect">
            <a:avLst/>
          </a:prstGeom>
          <a:noFill/>
          <a:ln>
            <a:noFill/>
          </a:ln>
        </p:spPr>
      </p:pic>
      <p:pic>
        <p:nvPicPr>
          <p:cNvPr id="168" name="Google Shape;168;p27"/>
          <p:cNvPicPr preferRelativeResize="0"/>
          <p:nvPr/>
        </p:nvPicPr>
        <p:blipFill>
          <a:blip r:embed="rId4">
            <a:alphaModFix/>
          </a:blip>
          <a:stretch>
            <a:fillRect/>
          </a:stretch>
        </p:blipFill>
        <p:spPr>
          <a:xfrm>
            <a:off x="101119" y="84025"/>
            <a:ext cx="2732457" cy="3643276"/>
          </a:xfrm>
          <a:prstGeom prst="rect">
            <a:avLst/>
          </a:prstGeom>
          <a:noFill/>
          <a:ln>
            <a:noFill/>
          </a:ln>
        </p:spPr>
      </p:pic>
      <p:pic>
        <p:nvPicPr>
          <p:cNvPr id="169" name="Google Shape;169;p27"/>
          <p:cNvPicPr preferRelativeResize="0"/>
          <p:nvPr/>
        </p:nvPicPr>
        <p:blipFill rotWithShape="1">
          <a:blip r:embed="rId5">
            <a:alphaModFix/>
          </a:blip>
          <a:srcRect l="187430" r="-187430"/>
          <a:stretch/>
        </p:blipFill>
        <p:spPr>
          <a:xfrm>
            <a:off x="3625074" y="2571750"/>
            <a:ext cx="1928817" cy="2571750"/>
          </a:xfrm>
          <a:prstGeom prst="rect">
            <a:avLst/>
          </a:prstGeom>
          <a:noFill/>
          <a:ln>
            <a:noFill/>
          </a:ln>
        </p:spPr>
      </p:pic>
      <p:sp>
        <p:nvSpPr>
          <p:cNvPr id="170" name="Google Shape;170;p27"/>
          <p:cNvSpPr txBox="1"/>
          <p:nvPr/>
        </p:nvSpPr>
        <p:spPr>
          <a:xfrm>
            <a:off x="4049150" y="1573150"/>
            <a:ext cx="5116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pic>
        <p:nvPicPr>
          <p:cNvPr id="171" name="Google Shape;171;p27"/>
          <p:cNvPicPr preferRelativeResize="0"/>
          <p:nvPr/>
        </p:nvPicPr>
        <p:blipFill>
          <a:blip r:embed="rId5">
            <a:alphaModFix/>
          </a:blip>
          <a:stretch>
            <a:fillRect/>
          </a:stretch>
        </p:blipFill>
        <p:spPr>
          <a:xfrm>
            <a:off x="-1" y="2742000"/>
            <a:ext cx="1833050" cy="2444076"/>
          </a:xfrm>
          <a:prstGeom prst="rect">
            <a:avLst/>
          </a:prstGeom>
          <a:noFill/>
          <a:ln>
            <a:noFill/>
          </a:ln>
        </p:spPr>
      </p:pic>
      <p:pic>
        <p:nvPicPr>
          <p:cNvPr id="172" name="Google Shape;172;p27"/>
          <p:cNvPicPr preferRelativeResize="0"/>
          <p:nvPr/>
        </p:nvPicPr>
        <p:blipFill>
          <a:blip r:embed="rId6">
            <a:alphaModFix/>
          </a:blip>
          <a:stretch>
            <a:fillRect/>
          </a:stretch>
        </p:blipFill>
        <p:spPr>
          <a:xfrm rot="10800000" flipH="1">
            <a:off x="1833050" y="2790625"/>
            <a:ext cx="1792025" cy="2389350"/>
          </a:xfrm>
          <a:prstGeom prst="rect">
            <a:avLst/>
          </a:prstGeom>
          <a:noFill/>
          <a:ln>
            <a:noFill/>
          </a:ln>
        </p:spPr>
      </p:pic>
      <p:pic>
        <p:nvPicPr>
          <p:cNvPr id="173" name="Google Shape;173;p27"/>
          <p:cNvPicPr preferRelativeResize="0"/>
          <p:nvPr/>
        </p:nvPicPr>
        <p:blipFill>
          <a:blip r:embed="rId7">
            <a:alphaModFix/>
          </a:blip>
          <a:stretch>
            <a:fillRect/>
          </a:stretch>
        </p:blipFill>
        <p:spPr>
          <a:xfrm>
            <a:off x="6628175" y="2034850"/>
            <a:ext cx="2363426" cy="3151226"/>
          </a:xfrm>
          <a:prstGeom prst="rect">
            <a:avLst/>
          </a:prstGeom>
          <a:noFill/>
          <a:ln>
            <a:noFill/>
          </a:ln>
        </p:spPr>
      </p:pic>
      <p:pic>
        <p:nvPicPr>
          <p:cNvPr id="174" name="Google Shape;174;p27"/>
          <p:cNvPicPr preferRelativeResize="0"/>
          <p:nvPr/>
        </p:nvPicPr>
        <p:blipFill>
          <a:blip r:embed="rId8">
            <a:alphaModFix/>
          </a:blip>
          <a:stretch>
            <a:fillRect/>
          </a:stretch>
        </p:blipFill>
        <p:spPr>
          <a:xfrm>
            <a:off x="6628170" y="84025"/>
            <a:ext cx="1526154" cy="2034850"/>
          </a:xfrm>
          <a:prstGeom prst="rect">
            <a:avLst/>
          </a:prstGeom>
          <a:noFill/>
          <a:ln>
            <a:noFill/>
          </a:ln>
        </p:spPr>
      </p:pic>
      <p:pic>
        <p:nvPicPr>
          <p:cNvPr id="175" name="Google Shape;175;p27"/>
          <p:cNvPicPr preferRelativeResize="0"/>
          <p:nvPr/>
        </p:nvPicPr>
        <p:blipFill>
          <a:blip r:embed="rId9">
            <a:alphaModFix/>
          </a:blip>
          <a:stretch>
            <a:fillRect/>
          </a:stretch>
        </p:blipFill>
        <p:spPr>
          <a:xfrm>
            <a:off x="7868750" y="84025"/>
            <a:ext cx="1463104" cy="19508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p28"/>
          <p:cNvPicPr preferRelativeResize="0"/>
          <p:nvPr/>
        </p:nvPicPr>
        <p:blipFill>
          <a:blip r:embed="rId3">
            <a:alphaModFix/>
          </a:blip>
          <a:stretch>
            <a:fillRect/>
          </a:stretch>
        </p:blipFill>
        <p:spPr>
          <a:xfrm>
            <a:off x="0" y="0"/>
            <a:ext cx="3857625" cy="5143500"/>
          </a:xfrm>
          <a:prstGeom prst="rect">
            <a:avLst/>
          </a:prstGeom>
          <a:noFill/>
          <a:ln>
            <a:noFill/>
          </a:ln>
        </p:spPr>
      </p:pic>
      <p:pic>
        <p:nvPicPr>
          <p:cNvPr id="181" name="Google Shape;181;p28"/>
          <p:cNvPicPr preferRelativeResize="0"/>
          <p:nvPr/>
        </p:nvPicPr>
        <p:blipFill>
          <a:blip r:embed="rId4">
            <a:alphaModFix/>
          </a:blip>
          <a:stretch>
            <a:fillRect/>
          </a:stretch>
        </p:blipFill>
        <p:spPr>
          <a:xfrm>
            <a:off x="5248275" y="-25400"/>
            <a:ext cx="3895725" cy="5194300"/>
          </a:xfrm>
          <a:prstGeom prst="rect">
            <a:avLst/>
          </a:prstGeom>
          <a:noFill/>
          <a:ln>
            <a:noFill/>
          </a:ln>
        </p:spPr>
      </p:pic>
      <p:pic>
        <p:nvPicPr>
          <p:cNvPr id="182" name="Google Shape;182;p28"/>
          <p:cNvPicPr preferRelativeResize="0"/>
          <p:nvPr/>
        </p:nvPicPr>
        <p:blipFill>
          <a:blip r:embed="rId5">
            <a:alphaModFix/>
          </a:blip>
          <a:stretch>
            <a:fillRect/>
          </a:stretch>
        </p:blipFill>
        <p:spPr>
          <a:xfrm>
            <a:off x="3093833" y="0"/>
            <a:ext cx="2476625"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29"/>
          <p:cNvPicPr preferRelativeResize="0"/>
          <p:nvPr/>
        </p:nvPicPr>
        <p:blipFill>
          <a:blip r:embed="rId3">
            <a:alphaModFix/>
          </a:blip>
          <a:stretch>
            <a:fillRect/>
          </a:stretch>
        </p:blipFill>
        <p:spPr>
          <a:xfrm>
            <a:off x="5248275" y="-25400"/>
            <a:ext cx="3895725" cy="5194300"/>
          </a:xfrm>
          <a:prstGeom prst="rect">
            <a:avLst/>
          </a:prstGeom>
          <a:noFill/>
          <a:ln>
            <a:noFill/>
          </a:ln>
        </p:spPr>
      </p:pic>
      <p:pic>
        <p:nvPicPr>
          <p:cNvPr id="188" name="Google Shape;188;p29"/>
          <p:cNvPicPr preferRelativeResize="0"/>
          <p:nvPr/>
        </p:nvPicPr>
        <p:blipFill>
          <a:blip r:embed="rId4">
            <a:alphaModFix/>
          </a:blip>
          <a:stretch>
            <a:fillRect/>
          </a:stretch>
        </p:blipFill>
        <p:spPr>
          <a:xfrm>
            <a:off x="-597050" y="0"/>
            <a:ext cx="6606676"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30"/>
          <p:cNvPicPr preferRelativeResize="0"/>
          <p:nvPr/>
        </p:nvPicPr>
        <p:blipFill>
          <a:blip r:embed="rId3">
            <a:alphaModFix/>
          </a:blip>
          <a:stretch>
            <a:fillRect/>
          </a:stretch>
        </p:blipFill>
        <p:spPr>
          <a:xfrm>
            <a:off x="4098350" y="-179724"/>
            <a:ext cx="5045650" cy="5330957"/>
          </a:xfrm>
          <a:prstGeom prst="rect">
            <a:avLst/>
          </a:prstGeom>
          <a:noFill/>
          <a:ln>
            <a:noFill/>
          </a:ln>
        </p:spPr>
      </p:pic>
      <p:pic>
        <p:nvPicPr>
          <p:cNvPr id="194" name="Google Shape;194;p30"/>
          <p:cNvPicPr preferRelativeResize="0"/>
          <p:nvPr/>
        </p:nvPicPr>
        <p:blipFill>
          <a:blip r:embed="rId4">
            <a:alphaModFix/>
          </a:blip>
          <a:stretch>
            <a:fillRect/>
          </a:stretch>
        </p:blipFill>
        <p:spPr>
          <a:xfrm>
            <a:off x="-76200" y="-50800"/>
            <a:ext cx="4174549" cy="556606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31"/>
          <p:cNvPicPr preferRelativeResize="0"/>
          <p:nvPr/>
        </p:nvPicPr>
        <p:blipFill rotWithShape="1">
          <a:blip r:embed="rId3">
            <a:alphaModFix/>
          </a:blip>
          <a:srcRect l="17614"/>
          <a:stretch/>
        </p:blipFill>
        <p:spPr>
          <a:xfrm>
            <a:off x="0" y="66625"/>
            <a:ext cx="3178050" cy="5143500"/>
          </a:xfrm>
          <a:prstGeom prst="rect">
            <a:avLst/>
          </a:prstGeom>
          <a:noFill/>
          <a:ln>
            <a:noFill/>
          </a:ln>
        </p:spPr>
      </p:pic>
      <p:pic>
        <p:nvPicPr>
          <p:cNvPr id="200" name="Google Shape;200;p31"/>
          <p:cNvPicPr preferRelativeResize="0"/>
          <p:nvPr/>
        </p:nvPicPr>
        <p:blipFill rotWithShape="1">
          <a:blip r:embed="rId4">
            <a:alphaModFix/>
          </a:blip>
          <a:srcRect t="2324"/>
          <a:stretch/>
        </p:blipFill>
        <p:spPr>
          <a:xfrm>
            <a:off x="3178050" y="66625"/>
            <a:ext cx="3898451" cy="5076874"/>
          </a:xfrm>
          <a:prstGeom prst="rect">
            <a:avLst/>
          </a:prstGeom>
          <a:noFill/>
          <a:ln>
            <a:noFill/>
          </a:ln>
        </p:spPr>
      </p:pic>
      <p:pic>
        <p:nvPicPr>
          <p:cNvPr id="201" name="Google Shape;201;p31"/>
          <p:cNvPicPr preferRelativeResize="0"/>
          <p:nvPr/>
        </p:nvPicPr>
        <p:blipFill rotWithShape="1">
          <a:blip r:embed="rId5">
            <a:alphaModFix/>
          </a:blip>
          <a:srcRect l="3016"/>
          <a:stretch/>
        </p:blipFill>
        <p:spPr>
          <a:xfrm>
            <a:off x="7076500" y="2423115"/>
            <a:ext cx="2778801" cy="2720386"/>
          </a:xfrm>
          <a:prstGeom prst="rect">
            <a:avLst/>
          </a:prstGeom>
          <a:noFill/>
          <a:ln>
            <a:noFill/>
          </a:ln>
        </p:spPr>
      </p:pic>
      <p:pic>
        <p:nvPicPr>
          <p:cNvPr id="202" name="Google Shape;202;p31"/>
          <p:cNvPicPr preferRelativeResize="0"/>
          <p:nvPr/>
        </p:nvPicPr>
        <p:blipFill rotWithShape="1">
          <a:blip r:embed="rId6">
            <a:alphaModFix/>
          </a:blip>
          <a:srcRect b="25909"/>
          <a:stretch/>
        </p:blipFill>
        <p:spPr>
          <a:xfrm>
            <a:off x="7076500" y="0"/>
            <a:ext cx="2452809" cy="242312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9D2E9"/>
        </a:solidFill>
        <a:effectLst/>
      </p:bgPr>
    </p:bg>
    <p:spTree>
      <p:nvGrpSpPr>
        <p:cNvPr id="1" name="Shape 206"/>
        <p:cNvGrpSpPr/>
        <p:nvPr/>
      </p:nvGrpSpPr>
      <p:grpSpPr>
        <a:xfrm>
          <a:off x="0" y="0"/>
          <a:ext cx="0" cy="0"/>
          <a:chOff x="0" y="0"/>
          <a:chExt cx="0" cy="0"/>
        </a:xfrm>
      </p:grpSpPr>
      <p:sp>
        <p:nvSpPr>
          <p:cNvPr id="207" name="Google Shape;207;p32"/>
          <p:cNvSpPr txBox="1"/>
          <p:nvPr/>
        </p:nvSpPr>
        <p:spPr>
          <a:xfrm>
            <a:off x="0" y="0"/>
            <a:ext cx="9144000" cy="68958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200"/>
              </a:spcBef>
              <a:spcAft>
                <a:spcPts val="0"/>
              </a:spcAft>
              <a:buNone/>
            </a:pPr>
            <a:r>
              <a:rPr lang="fi" sz="1600">
                <a:solidFill>
                  <a:srgbClr val="1CADE4"/>
                </a:solidFill>
              </a:rPr>
              <a:t>  </a:t>
            </a:r>
            <a:r>
              <a:rPr lang="fi" sz="2800" b="1">
                <a:solidFill>
                  <a:schemeClr val="dk1"/>
                </a:solidFill>
                <a:latin typeface="Georgia"/>
                <a:ea typeface="Georgia"/>
                <a:cs typeface="Georgia"/>
                <a:sym typeface="Georgia"/>
              </a:rPr>
              <a:t>Matkustaminen</a:t>
            </a:r>
            <a:endParaRPr sz="2800" b="1">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r>
              <a:rPr lang="fi" sz="1600">
                <a:solidFill>
                  <a:srgbClr val="1CADE4"/>
                </a:solidFill>
                <a:latin typeface="Georgia"/>
                <a:ea typeface="Georgia"/>
                <a:cs typeface="Georgia"/>
                <a:sym typeface="Georgia"/>
              </a:rPr>
              <a:t> </a:t>
            </a:r>
            <a:r>
              <a:rPr lang="fi" sz="1600" b="1">
                <a:solidFill>
                  <a:schemeClr val="dk1"/>
                </a:solidFill>
                <a:latin typeface="Georgia"/>
                <a:ea typeface="Georgia"/>
                <a:cs typeface="Georgia"/>
                <a:sym typeface="Georgia"/>
              </a:rPr>
              <a:t>Miten valmistauduit lähtöön? </a:t>
            </a:r>
            <a:endParaRPr sz="1600" b="1">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r>
              <a:rPr lang="fi" sz="1600">
                <a:solidFill>
                  <a:schemeClr val="dk1"/>
                </a:solidFill>
                <a:latin typeface="Georgia"/>
                <a:ea typeface="Georgia"/>
                <a:cs typeface="Georgia"/>
                <a:sym typeface="Georgia"/>
              </a:rPr>
              <a:t>Varasin lentoliput ja kyselin apua asunnon hankintaan. </a:t>
            </a:r>
            <a:endParaRPr sz="1600">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r>
              <a:rPr lang="fi" sz="1600">
                <a:solidFill>
                  <a:srgbClr val="1CADE4"/>
                </a:solidFill>
                <a:latin typeface="Georgia"/>
                <a:ea typeface="Georgia"/>
                <a:cs typeface="Georgia"/>
                <a:sym typeface="Georgia"/>
              </a:rPr>
              <a:t> </a:t>
            </a:r>
            <a:r>
              <a:rPr lang="fi" sz="1600" b="1">
                <a:solidFill>
                  <a:schemeClr val="dk1"/>
                </a:solidFill>
                <a:latin typeface="Georgia"/>
                <a:ea typeface="Georgia"/>
                <a:cs typeface="Georgia"/>
                <a:sym typeface="Georgia"/>
              </a:rPr>
              <a:t>Mistä hankit lennot?</a:t>
            </a:r>
            <a:endParaRPr sz="1600" b="1">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r>
              <a:rPr lang="fi" sz="1600">
                <a:solidFill>
                  <a:schemeClr val="dk1"/>
                </a:solidFill>
                <a:latin typeface="Georgia"/>
                <a:ea typeface="Georgia"/>
                <a:cs typeface="Georgia"/>
                <a:sym typeface="Georgia"/>
              </a:rPr>
              <a:t> Lennot varasin suoraan Air Francen sivuilta.</a:t>
            </a:r>
            <a:endParaRPr sz="1600">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r>
              <a:rPr lang="fi" sz="1600">
                <a:solidFill>
                  <a:srgbClr val="1CADE4"/>
                </a:solidFill>
                <a:latin typeface="Georgia"/>
                <a:ea typeface="Georgia"/>
                <a:cs typeface="Georgia"/>
                <a:sym typeface="Georgia"/>
              </a:rPr>
              <a:t> </a:t>
            </a:r>
            <a:r>
              <a:rPr lang="fi" sz="1600" b="1">
                <a:solidFill>
                  <a:schemeClr val="dk1"/>
                </a:solidFill>
                <a:latin typeface="Georgia"/>
                <a:ea typeface="Georgia"/>
                <a:cs typeface="Georgia"/>
                <a:sym typeface="Georgia"/>
              </a:rPr>
              <a:t>Millainen kokemus oli matkustaminen?</a:t>
            </a:r>
            <a:endParaRPr sz="1600">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r>
              <a:rPr lang="fi" sz="1600">
                <a:solidFill>
                  <a:srgbClr val="1CADE4"/>
                </a:solidFill>
                <a:latin typeface="Georgia"/>
                <a:ea typeface="Georgia"/>
                <a:cs typeface="Georgia"/>
                <a:sym typeface="Georgia"/>
              </a:rPr>
              <a:t> </a:t>
            </a:r>
            <a:r>
              <a:rPr lang="fi" sz="1600">
                <a:solidFill>
                  <a:schemeClr val="dk1"/>
                </a:solidFill>
                <a:latin typeface="Georgia"/>
                <a:ea typeface="Georgia"/>
                <a:cs typeface="Georgia"/>
                <a:sym typeface="Georgia"/>
              </a:rPr>
              <a:t>Lento meni hyvin Pariisiin ja kentällä juna asemalle oli helppo löytää. Alku matka junalla meni hyvin. Noin 100km ennen Nimesiä, Montelimarissa oli sattunut onnettomuus ja jouduin odottelemaan monta tuntia junassa. Ilmastointia ei voitu pitää päällä ja oli tosi kuuma. Juomia jaettiin junassa olleille henkilöille. Junasta ei myöskään saanut poistua. Lopulta päästiin monen tunnin päästä vaihtamaan junaa. Paluumatka meni hieman paremmin, juna seisoi vaan 30min ennen Lyonin asemaa (ei tietoa miksi). Onneksi oli pitkä vaihtoaika Pariisissa niin ehdin lennolle.</a:t>
            </a:r>
            <a:endParaRPr sz="1600">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r>
              <a:rPr lang="fi" sz="1600">
                <a:solidFill>
                  <a:srgbClr val="1CADE4"/>
                </a:solidFill>
                <a:latin typeface="Georgia"/>
                <a:ea typeface="Georgia"/>
                <a:cs typeface="Georgia"/>
                <a:sym typeface="Georgia"/>
              </a:rPr>
              <a:t> </a:t>
            </a:r>
            <a:r>
              <a:rPr lang="fi" sz="1600" b="1">
                <a:solidFill>
                  <a:schemeClr val="dk1"/>
                </a:solidFill>
                <a:latin typeface="Georgia"/>
                <a:ea typeface="Georgia"/>
                <a:cs typeface="Georgia"/>
                <a:sym typeface="Georgia"/>
              </a:rPr>
              <a:t>Millainen koronatilanne kohteessa oli? Oliko koronarajoituksia tai näkyikö korona kohteessa? </a:t>
            </a:r>
            <a:r>
              <a:rPr lang="fi" sz="1600">
                <a:solidFill>
                  <a:schemeClr val="dk1"/>
                </a:solidFill>
                <a:latin typeface="Georgia"/>
                <a:ea typeface="Georgia"/>
                <a:cs typeface="Georgia"/>
                <a:sym typeface="Georgia"/>
              </a:rPr>
              <a:t>Kohteessa ei ollut koronarajoituksia. </a:t>
            </a:r>
            <a:endParaRPr sz="1600">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r>
              <a:rPr lang="fi" sz="1600">
                <a:solidFill>
                  <a:srgbClr val="1CADE4"/>
                </a:solidFill>
                <a:latin typeface="Georgia"/>
                <a:ea typeface="Georgia"/>
                <a:cs typeface="Georgia"/>
                <a:sym typeface="Georgia"/>
              </a:rPr>
              <a:t> </a:t>
            </a:r>
            <a:endParaRPr sz="1600">
              <a:solidFill>
                <a:srgbClr val="1CADE4"/>
              </a:solidFill>
              <a:latin typeface="Georgia"/>
              <a:ea typeface="Georgia"/>
              <a:cs typeface="Georgia"/>
              <a:sym typeface="Georgia"/>
            </a:endParaRPr>
          </a:p>
          <a:p>
            <a:pPr marL="0" lvl="0" indent="0" algn="l" rtl="0">
              <a:lnSpc>
                <a:spcPct val="90000"/>
              </a:lnSpc>
              <a:spcBef>
                <a:spcPts val="1200"/>
              </a:spcBef>
              <a:spcAft>
                <a:spcPts val="0"/>
              </a:spcAft>
              <a:buNone/>
            </a:pPr>
            <a:endParaRPr sz="1600">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endParaRPr sz="1600">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r>
              <a:rPr lang="fi" sz="1600">
                <a:solidFill>
                  <a:srgbClr val="1CADE4"/>
                </a:solidFill>
                <a:latin typeface="Georgia"/>
                <a:ea typeface="Georgia"/>
                <a:cs typeface="Georgia"/>
                <a:sym typeface="Georgia"/>
              </a:rPr>
              <a:t> </a:t>
            </a:r>
            <a:endParaRPr sz="1600">
              <a:solidFill>
                <a:srgbClr val="1CADE4"/>
              </a:solidFill>
              <a:latin typeface="Georgia"/>
              <a:ea typeface="Georgia"/>
              <a:cs typeface="Georgia"/>
              <a:sym typeface="Georgia"/>
            </a:endParaRPr>
          </a:p>
          <a:p>
            <a:pPr marL="0" lvl="0" indent="0" algn="l" rtl="0">
              <a:lnSpc>
                <a:spcPct val="90000"/>
              </a:lnSpc>
              <a:spcBef>
                <a:spcPts val="1200"/>
              </a:spcBef>
              <a:spcAft>
                <a:spcPts val="200"/>
              </a:spcAft>
              <a:buNone/>
            </a:pPr>
            <a:r>
              <a:rPr lang="fi" sz="1600">
                <a:solidFill>
                  <a:srgbClr val="1CADE4"/>
                </a:solidFill>
                <a:latin typeface="Georgia"/>
                <a:ea typeface="Georgia"/>
                <a:cs typeface="Georgia"/>
                <a:sym typeface="Georgia"/>
              </a:rPr>
              <a:t> </a:t>
            </a:r>
            <a:endParaRPr sz="1600">
              <a:solidFill>
                <a:schemeClr val="dk1"/>
              </a:solidFill>
              <a:latin typeface="Georgia"/>
              <a:ea typeface="Georgia"/>
              <a:cs typeface="Georgia"/>
              <a:sym typeface="Georgia"/>
            </a:endParaRPr>
          </a:p>
        </p:txBody>
      </p:sp>
      <p:pic>
        <p:nvPicPr>
          <p:cNvPr id="208" name="Google Shape;208;p32"/>
          <p:cNvPicPr preferRelativeResize="0"/>
          <p:nvPr/>
        </p:nvPicPr>
        <p:blipFill rotWithShape="1">
          <a:blip r:embed="rId3">
            <a:alphaModFix/>
          </a:blip>
          <a:srcRect t="16319" b="45080"/>
          <a:stretch/>
        </p:blipFill>
        <p:spPr>
          <a:xfrm>
            <a:off x="5116850" y="331800"/>
            <a:ext cx="3782501" cy="194677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9D2E9"/>
        </a:solidFill>
        <a:effectLst/>
      </p:bgPr>
    </p:bg>
    <p:spTree>
      <p:nvGrpSpPr>
        <p:cNvPr id="1" name="Shape 212"/>
        <p:cNvGrpSpPr/>
        <p:nvPr/>
      </p:nvGrpSpPr>
      <p:grpSpPr>
        <a:xfrm>
          <a:off x="0" y="0"/>
          <a:ext cx="0" cy="0"/>
          <a:chOff x="0" y="0"/>
          <a:chExt cx="0" cy="0"/>
        </a:xfrm>
      </p:grpSpPr>
      <p:sp>
        <p:nvSpPr>
          <p:cNvPr id="213" name="Google Shape;213;p33"/>
          <p:cNvSpPr txBox="1"/>
          <p:nvPr/>
        </p:nvSpPr>
        <p:spPr>
          <a:xfrm>
            <a:off x="0" y="0"/>
            <a:ext cx="91440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i" sz="3200">
                <a:solidFill>
                  <a:srgbClr val="0D0D0D"/>
                </a:solidFill>
              </a:rPr>
              <a:t>Terveisiä Keudan markkinointiin ja viestintäkanaviin jaettavaksi</a:t>
            </a:r>
            <a:endParaRPr/>
          </a:p>
        </p:txBody>
      </p:sp>
      <p:sp>
        <p:nvSpPr>
          <p:cNvPr id="214" name="Google Shape;214;p33"/>
          <p:cNvSpPr txBox="1"/>
          <p:nvPr/>
        </p:nvSpPr>
        <p:spPr>
          <a:xfrm>
            <a:off x="0" y="1258525"/>
            <a:ext cx="9144000" cy="3401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200"/>
              </a:spcBef>
              <a:spcAft>
                <a:spcPts val="0"/>
              </a:spcAft>
              <a:buNone/>
            </a:pPr>
            <a:r>
              <a:rPr lang="fi" sz="2000">
                <a:solidFill>
                  <a:srgbClr val="1CADE4"/>
                </a:solidFill>
              </a:rPr>
              <a:t> </a:t>
            </a:r>
            <a:r>
              <a:rPr lang="fi" sz="2000" b="1">
                <a:solidFill>
                  <a:schemeClr val="dk1"/>
                </a:solidFill>
                <a:latin typeface="Georgia"/>
                <a:ea typeface="Georgia"/>
                <a:cs typeface="Georgia"/>
                <a:sym typeface="Georgia"/>
              </a:rPr>
              <a:t>Mitä haluaisit sanoa kv-jaksolle lähtöä harkitsevalle tai sitä suunnittelevalle? </a:t>
            </a:r>
            <a:endParaRPr sz="2000" b="1">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r>
              <a:rPr lang="fi" sz="1300">
                <a:solidFill>
                  <a:schemeClr val="dk1"/>
                </a:solidFill>
                <a:latin typeface="Georgia"/>
                <a:ea typeface="Georgia"/>
                <a:cs typeface="Georgia"/>
                <a:sym typeface="Georgia"/>
              </a:rPr>
              <a:t>Kannattaa lähteä! Tätä samaa kokemusta ei saa muualta. </a:t>
            </a:r>
            <a:endParaRPr sz="1300">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r>
              <a:rPr lang="fi" sz="2000">
                <a:solidFill>
                  <a:srgbClr val="1CADE4"/>
                </a:solidFill>
              </a:rPr>
              <a:t> </a:t>
            </a:r>
            <a:endParaRPr sz="2000">
              <a:solidFill>
                <a:srgbClr val="1CADE4"/>
              </a:solidFill>
            </a:endParaRPr>
          </a:p>
          <a:p>
            <a:pPr marL="0" lvl="0" indent="0" algn="l" rtl="0">
              <a:lnSpc>
                <a:spcPct val="90000"/>
              </a:lnSpc>
              <a:spcBef>
                <a:spcPts val="1200"/>
              </a:spcBef>
              <a:spcAft>
                <a:spcPts val="0"/>
              </a:spcAft>
              <a:buNone/>
            </a:pPr>
            <a:r>
              <a:rPr lang="fi" sz="2000">
                <a:solidFill>
                  <a:srgbClr val="1CADE4"/>
                </a:solidFill>
              </a:rPr>
              <a:t> </a:t>
            </a:r>
            <a:endParaRPr sz="2000">
              <a:solidFill>
                <a:srgbClr val="1CADE4"/>
              </a:solidFill>
            </a:endParaRPr>
          </a:p>
          <a:p>
            <a:pPr marL="0" lvl="0" indent="0" algn="l" rtl="0">
              <a:lnSpc>
                <a:spcPct val="90000"/>
              </a:lnSpc>
              <a:spcBef>
                <a:spcPts val="1200"/>
              </a:spcBef>
              <a:spcAft>
                <a:spcPts val="0"/>
              </a:spcAft>
              <a:buNone/>
            </a:pPr>
            <a:r>
              <a:rPr lang="fi" sz="2000" b="1">
                <a:solidFill>
                  <a:srgbClr val="1CADE4"/>
                </a:solidFill>
                <a:latin typeface="Georgia"/>
                <a:ea typeface="Georgia"/>
                <a:cs typeface="Georgia"/>
                <a:sym typeface="Georgia"/>
              </a:rPr>
              <a:t> </a:t>
            </a:r>
            <a:r>
              <a:rPr lang="fi" sz="2000" b="1">
                <a:solidFill>
                  <a:schemeClr val="dk1"/>
                </a:solidFill>
                <a:latin typeface="Georgia"/>
                <a:ea typeface="Georgia"/>
                <a:cs typeface="Georgia"/>
                <a:sym typeface="Georgia"/>
              </a:rPr>
              <a:t>Muita terveisiä kv-jaksoon liittyen Keudan markkinointiin ja viestintäkanaviin jaettavaksi: </a:t>
            </a:r>
            <a:endParaRPr sz="2000" b="1">
              <a:solidFill>
                <a:schemeClr val="dk1"/>
              </a:solidFill>
              <a:latin typeface="Georgia"/>
              <a:ea typeface="Georgia"/>
              <a:cs typeface="Georgia"/>
              <a:sym typeface="Georgia"/>
            </a:endParaRPr>
          </a:p>
          <a:p>
            <a:pPr marL="0" lvl="0" indent="0" algn="l" rtl="0">
              <a:lnSpc>
                <a:spcPct val="90000"/>
              </a:lnSpc>
              <a:spcBef>
                <a:spcPts val="1200"/>
              </a:spcBef>
              <a:spcAft>
                <a:spcPts val="200"/>
              </a:spcAft>
              <a:buNone/>
            </a:pPr>
            <a:r>
              <a:rPr lang="fi" sz="1300">
                <a:solidFill>
                  <a:schemeClr val="dk1"/>
                </a:solidFill>
              </a:rPr>
              <a:t>Tää oli kaikin puolin todella hyvä kokemus. Hienoa että on tällainen mahdollisuus päästä oppimaan ja kokemaan mitä on työskennellä ulkomailla.</a:t>
            </a:r>
            <a:endParaRPr sz="1300">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219" name="Google Shape;219;p34"/>
          <p:cNvPicPr preferRelativeResize="0"/>
          <p:nvPr/>
        </p:nvPicPr>
        <p:blipFill>
          <a:blip r:embed="rId3">
            <a:alphaModFix/>
          </a:blip>
          <a:stretch>
            <a:fillRect/>
          </a:stretch>
        </p:blipFill>
        <p:spPr>
          <a:xfrm>
            <a:off x="0" y="1136850"/>
            <a:ext cx="2509700" cy="4103428"/>
          </a:xfrm>
          <a:prstGeom prst="rect">
            <a:avLst/>
          </a:prstGeom>
          <a:noFill/>
          <a:ln>
            <a:noFill/>
          </a:ln>
        </p:spPr>
      </p:pic>
      <p:pic>
        <p:nvPicPr>
          <p:cNvPr id="220" name="Google Shape;220;p34"/>
          <p:cNvPicPr preferRelativeResize="0"/>
          <p:nvPr/>
        </p:nvPicPr>
        <p:blipFill>
          <a:blip r:embed="rId4">
            <a:alphaModFix/>
          </a:blip>
          <a:stretch>
            <a:fillRect/>
          </a:stretch>
        </p:blipFill>
        <p:spPr>
          <a:xfrm>
            <a:off x="2255900" y="-27325"/>
            <a:ext cx="3857610" cy="5143500"/>
          </a:xfrm>
          <a:prstGeom prst="rect">
            <a:avLst/>
          </a:prstGeom>
          <a:noFill/>
          <a:ln>
            <a:noFill/>
          </a:ln>
        </p:spPr>
      </p:pic>
      <p:pic>
        <p:nvPicPr>
          <p:cNvPr id="221" name="Google Shape;221;p34"/>
          <p:cNvPicPr preferRelativeResize="0"/>
          <p:nvPr/>
        </p:nvPicPr>
        <p:blipFill>
          <a:blip r:embed="rId5">
            <a:alphaModFix/>
          </a:blip>
          <a:stretch>
            <a:fillRect/>
          </a:stretch>
        </p:blipFill>
        <p:spPr>
          <a:xfrm>
            <a:off x="4976250" y="0"/>
            <a:ext cx="4068150" cy="5047750"/>
          </a:xfrm>
          <a:prstGeom prst="rect">
            <a:avLst/>
          </a:prstGeom>
          <a:noFill/>
          <a:ln>
            <a:noFill/>
          </a:ln>
        </p:spPr>
      </p:pic>
      <p:pic>
        <p:nvPicPr>
          <p:cNvPr id="222" name="Google Shape;222;p34"/>
          <p:cNvPicPr preferRelativeResize="0"/>
          <p:nvPr/>
        </p:nvPicPr>
        <p:blipFill>
          <a:blip r:embed="rId6">
            <a:alphaModFix/>
          </a:blip>
          <a:stretch>
            <a:fillRect/>
          </a:stretch>
        </p:blipFill>
        <p:spPr>
          <a:xfrm>
            <a:off x="0" y="0"/>
            <a:ext cx="2357300" cy="210677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227" name="Google Shape;227;p35"/>
          <p:cNvPicPr preferRelativeResize="0"/>
          <p:nvPr/>
        </p:nvPicPr>
        <p:blipFill>
          <a:blip r:embed="rId3">
            <a:alphaModFix/>
          </a:blip>
          <a:stretch>
            <a:fillRect/>
          </a:stretch>
        </p:blipFill>
        <p:spPr>
          <a:xfrm>
            <a:off x="80700" y="0"/>
            <a:ext cx="4004486" cy="5339326"/>
          </a:xfrm>
          <a:prstGeom prst="rect">
            <a:avLst/>
          </a:prstGeom>
          <a:noFill/>
          <a:ln>
            <a:noFill/>
          </a:ln>
        </p:spPr>
      </p:pic>
      <p:pic>
        <p:nvPicPr>
          <p:cNvPr id="228" name="Google Shape;228;p35"/>
          <p:cNvPicPr preferRelativeResize="0"/>
          <p:nvPr/>
        </p:nvPicPr>
        <p:blipFill>
          <a:blip r:embed="rId4">
            <a:alphaModFix/>
          </a:blip>
          <a:stretch>
            <a:fillRect/>
          </a:stretch>
        </p:blipFill>
        <p:spPr>
          <a:xfrm>
            <a:off x="2569763" y="-97894"/>
            <a:ext cx="4004475" cy="5339288"/>
          </a:xfrm>
          <a:prstGeom prst="rect">
            <a:avLst/>
          </a:prstGeom>
          <a:noFill/>
          <a:ln>
            <a:noFill/>
          </a:ln>
        </p:spPr>
      </p:pic>
      <p:pic>
        <p:nvPicPr>
          <p:cNvPr id="229" name="Google Shape;229;p35"/>
          <p:cNvPicPr preferRelativeResize="0"/>
          <p:nvPr/>
        </p:nvPicPr>
        <p:blipFill>
          <a:blip r:embed="rId5">
            <a:alphaModFix/>
          </a:blip>
          <a:stretch>
            <a:fillRect/>
          </a:stretch>
        </p:blipFill>
        <p:spPr>
          <a:xfrm>
            <a:off x="6240825" y="94900"/>
            <a:ext cx="3857625" cy="5143500"/>
          </a:xfrm>
          <a:prstGeom prst="rect">
            <a:avLst/>
          </a:prstGeom>
          <a:noFill/>
          <a:ln>
            <a:noFill/>
          </a:ln>
        </p:spPr>
      </p:pic>
      <p:pic>
        <p:nvPicPr>
          <p:cNvPr id="230" name="Google Shape;230;p35"/>
          <p:cNvPicPr preferRelativeResize="0"/>
          <p:nvPr/>
        </p:nvPicPr>
        <p:blipFill>
          <a:blip r:embed="rId6">
            <a:alphaModFix/>
          </a:blip>
          <a:stretch>
            <a:fillRect/>
          </a:stretch>
        </p:blipFill>
        <p:spPr>
          <a:xfrm>
            <a:off x="963525" y="0"/>
            <a:ext cx="1668649" cy="222487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pic>
        <p:nvPicPr>
          <p:cNvPr id="235" name="Google Shape;235;p36"/>
          <p:cNvPicPr preferRelativeResize="0"/>
          <p:nvPr/>
        </p:nvPicPr>
        <p:blipFill>
          <a:blip r:embed="rId3">
            <a:alphaModFix/>
          </a:blip>
          <a:stretch>
            <a:fillRect/>
          </a:stretch>
        </p:blipFill>
        <p:spPr>
          <a:xfrm>
            <a:off x="152400" y="-240775"/>
            <a:ext cx="3923900" cy="5231876"/>
          </a:xfrm>
          <a:prstGeom prst="rect">
            <a:avLst/>
          </a:prstGeom>
          <a:noFill/>
          <a:ln>
            <a:noFill/>
          </a:ln>
        </p:spPr>
      </p:pic>
      <p:pic>
        <p:nvPicPr>
          <p:cNvPr id="236" name="Google Shape;236;p36"/>
          <p:cNvPicPr preferRelativeResize="0"/>
          <p:nvPr/>
        </p:nvPicPr>
        <p:blipFill>
          <a:blip r:embed="rId4">
            <a:alphaModFix/>
          </a:blip>
          <a:stretch>
            <a:fillRect/>
          </a:stretch>
        </p:blipFill>
        <p:spPr>
          <a:xfrm>
            <a:off x="4076300" y="-240767"/>
            <a:ext cx="3923899" cy="5231866"/>
          </a:xfrm>
          <a:prstGeom prst="rect">
            <a:avLst/>
          </a:prstGeom>
          <a:noFill/>
          <a:ln>
            <a:noFill/>
          </a:ln>
        </p:spPr>
      </p:pic>
      <p:pic>
        <p:nvPicPr>
          <p:cNvPr id="237" name="Google Shape;237;p36"/>
          <p:cNvPicPr preferRelativeResize="0"/>
          <p:nvPr/>
        </p:nvPicPr>
        <p:blipFill>
          <a:blip r:embed="rId5">
            <a:alphaModFix/>
          </a:blip>
          <a:stretch>
            <a:fillRect/>
          </a:stretch>
        </p:blipFill>
        <p:spPr>
          <a:xfrm>
            <a:off x="7523800" y="-240755"/>
            <a:ext cx="3923899" cy="523184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2" name="Google Shape;242;p37"/>
          <p:cNvPicPr preferRelativeResize="0"/>
          <p:nvPr/>
        </p:nvPicPr>
        <p:blipFill>
          <a:blip r:embed="rId3">
            <a:alphaModFix/>
          </a:blip>
          <a:stretch>
            <a:fillRect/>
          </a:stretch>
        </p:blipFill>
        <p:spPr>
          <a:xfrm>
            <a:off x="0" y="0"/>
            <a:ext cx="3228650" cy="4304876"/>
          </a:xfrm>
          <a:prstGeom prst="rect">
            <a:avLst/>
          </a:prstGeom>
          <a:noFill/>
          <a:ln>
            <a:noFill/>
          </a:ln>
        </p:spPr>
      </p:pic>
      <p:pic>
        <p:nvPicPr>
          <p:cNvPr id="243" name="Google Shape;243;p37"/>
          <p:cNvPicPr preferRelativeResize="0"/>
          <p:nvPr/>
        </p:nvPicPr>
        <p:blipFill>
          <a:blip r:embed="rId4">
            <a:alphaModFix/>
          </a:blip>
          <a:stretch>
            <a:fillRect/>
          </a:stretch>
        </p:blipFill>
        <p:spPr>
          <a:xfrm>
            <a:off x="3228650" y="-40975"/>
            <a:ext cx="3974882" cy="5299850"/>
          </a:xfrm>
          <a:prstGeom prst="rect">
            <a:avLst/>
          </a:prstGeom>
          <a:noFill/>
          <a:ln>
            <a:noFill/>
          </a:ln>
        </p:spPr>
      </p:pic>
      <p:pic>
        <p:nvPicPr>
          <p:cNvPr id="244" name="Google Shape;244;p37"/>
          <p:cNvPicPr preferRelativeResize="0"/>
          <p:nvPr/>
        </p:nvPicPr>
        <p:blipFill>
          <a:blip r:embed="rId5">
            <a:alphaModFix/>
          </a:blip>
          <a:stretch>
            <a:fillRect/>
          </a:stretch>
        </p:blipFill>
        <p:spPr>
          <a:xfrm>
            <a:off x="7002700" y="2407651"/>
            <a:ext cx="2051899" cy="2735848"/>
          </a:xfrm>
          <a:prstGeom prst="rect">
            <a:avLst/>
          </a:prstGeom>
          <a:noFill/>
          <a:ln>
            <a:noFill/>
          </a:ln>
        </p:spPr>
      </p:pic>
      <p:pic>
        <p:nvPicPr>
          <p:cNvPr id="245" name="Google Shape;245;p37"/>
          <p:cNvPicPr preferRelativeResize="0"/>
          <p:nvPr/>
        </p:nvPicPr>
        <p:blipFill>
          <a:blip r:embed="rId6">
            <a:alphaModFix/>
          </a:blip>
          <a:stretch>
            <a:fillRect/>
          </a:stretch>
        </p:blipFill>
        <p:spPr>
          <a:xfrm>
            <a:off x="0" y="2841350"/>
            <a:ext cx="1813124" cy="2417524"/>
          </a:xfrm>
          <a:prstGeom prst="rect">
            <a:avLst/>
          </a:prstGeom>
          <a:noFill/>
          <a:ln>
            <a:noFill/>
          </a:ln>
        </p:spPr>
      </p:pic>
      <p:pic>
        <p:nvPicPr>
          <p:cNvPr id="246" name="Google Shape;246;p37"/>
          <p:cNvPicPr preferRelativeResize="0"/>
          <p:nvPr/>
        </p:nvPicPr>
        <p:blipFill>
          <a:blip r:embed="rId7">
            <a:alphaModFix/>
          </a:blip>
          <a:stretch>
            <a:fillRect/>
          </a:stretch>
        </p:blipFill>
        <p:spPr>
          <a:xfrm>
            <a:off x="1720650" y="2841350"/>
            <a:ext cx="1849700" cy="2466276"/>
          </a:xfrm>
          <a:prstGeom prst="rect">
            <a:avLst/>
          </a:prstGeom>
          <a:noFill/>
          <a:ln>
            <a:noFill/>
          </a:ln>
        </p:spPr>
      </p:pic>
      <p:pic>
        <p:nvPicPr>
          <p:cNvPr id="247" name="Google Shape;247;p37"/>
          <p:cNvPicPr preferRelativeResize="0"/>
          <p:nvPr/>
        </p:nvPicPr>
        <p:blipFill>
          <a:blip r:embed="rId8">
            <a:alphaModFix/>
          </a:blip>
          <a:stretch>
            <a:fillRect/>
          </a:stretch>
        </p:blipFill>
        <p:spPr>
          <a:xfrm>
            <a:off x="7002699" y="-100825"/>
            <a:ext cx="2141299" cy="285507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9D2E9"/>
        </a:solidFill>
        <a:effectLst/>
      </p:bgPr>
    </p:bg>
    <p:spTree>
      <p:nvGrpSpPr>
        <p:cNvPr id="1" name="Shape 251"/>
        <p:cNvGrpSpPr/>
        <p:nvPr/>
      </p:nvGrpSpPr>
      <p:grpSpPr>
        <a:xfrm>
          <a:off x="0" y="0"/>
          <a:ext cx="0" cy="0"/>
          <a:chOff x="0" y="0"/>
          <a:chExt cx="0" cy="0"/>
        </a:xfrm>
      </p:grpSpPr>
      <p:sp>
        <p:nvSpPr>
          <p:cNvPr id="252" name="Google Shape;252;p38"/>
          <p:cNvSpPr txBox="1"/>
          <p:nvPr/>
        </p:nvSpPr>
        <p:spPr>
          <a:xfrm>
            <a:off x="0" y="0"/>
            <a:ext cx="7947900" cy="89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a:p>
            <a:pPr marL="0" lvl="0" indent="0" algn="l" rtl="0">
              <a:spcBef>
                <a:spcPts val="0"/>
              </a:spcBef>
              <a:spcAft>
                <a:spcPts val="0"/>
              </a:spcAft>
              <a:buNone/>
            </a:pPr>
            <a:r>
              <a:rPr lang="fi" sz="3200">
                <a:solidFill>
                  <a:srgbClr val="0D0D0D"/>
                </a:solidFill>
              </a:rPr>
              <a:t>Kestävän kehityksen edistäminen</a:t>
            </a:r>
            <a:endParaRPr/>
          </a:p>
        </p:txBody>
      </p:sp>
      <p:sp>
        <p:nvSpPr>
          <p:cNvPr id="253" name="Google Shape;253;p38"/>
          <p:cNvSpPr txBox="1"/>
          <p:nvPr/>
        </p:nvSpPr>
        <p:spPr>
          <a:xfrm>
            <a:off x="0" y="1326925"/>
            <a:ext cx="9356700" cy="54951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200"/>
              </a:spcBef>
              <a:spcAft>
                <a:spcPts val="0"/>
              </a:spcAft>
              <a:buNone/>
            </a:pPr>
            <a:r>
              <a:rPr lang="fi" sz="2000">
                <a:solidFill>
                  <a:srgbClr val="1CADE4"/>
                </a:solidFill>
              </a:rPr>
              <a:t> </a:t>
            </a:r>
            <a:r>
              <a:rPr lang="fi" sz="2000">
                <a:solidFill>
                  <a:schemeClr val="dk1"/>
                </a:solidFill>
                <a:latin typeface="Georgia"/>
                <a:ea typeface="Georgia"/>
                <a:cs typeface="Georgia"/>
                <a:sym typeface="Georgia"/>
              </a:rPr>
              <a:t>M</a:t>
            </a:r>
            <a:r>
              <a:rPr lang="fi" sz="2000" b="1">
                <a:solidFill>
                  <a:schemeClr val="dk1"/>
                </a:solidFill>
                <a:latin typeface="Georgia"/>
                <a:ea typeface="Georgia"/>
                <a:cs typeface="Georgia"/>
                <a:sym typeface="Georgia"/>
              </a:rPr>
              <a:t>iten kierrätys toimi kohdemaassa verrattuna Suomeen?</a:t>
            </a:r>
            <a:endParaRPr sz="2000" b="1">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r>
              <a:rPr lang="fi" sz="2000">
                <a:solidFill>
                  <a:schemeClr val="dk1"/>
                </a:solidFill>
                <a:latin typeface="Georgia"/>
                <a:ea typeface="Georgia"/>
                <a:cs typeface="Georgia"/>
                <a:sym typeface="Georgia"/>
              </a:rPr>
              <a:t>Tosi vähän näkyi mitään kierrätysastioita. Jossain paikoissa on värikoodattuja jäteastioita. Yleensä roskat jätettiin kadun varteen ja sieltä ne haettiin pois. Pullonpalautus järjestelmää ei ollut,  lasipulloille oli oma keräyspiste. </a:t>
            </a:r>
            <a:endParaRPr sz="2000">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endParaRPr sz="2000">
              <a:solidFill>
                <a:schemeClr val="dk1"/>
              </a:solidFill>
              <a:latin typeface="Georgia"/>
              <a:ea typeface="Georgia"/>
              <a:cs typeface="Georgia"/>
              <a:sym typeface="Georgia"/>
            </a:endParaRPr>
          </a:p>
          <a:p>
            <a:pPr marL="0" lvl="0" indent="0" algn="l" rtl="0">
              <a:lnSpc>
                <a:spcPct val="90000"/>
              </a:lnSpc>
              <a:spcBef>
                <a:spcPts val="1200"/>
              </a:spcBef>
              <a:spcAft>
                <a:spcPts val="0"/>
              </a:spcAft>
              <a:buNone/>
            </a:pPr>
            <a:r>
              <a:rPr lang="fi" sz="2000">
                <a:solidFill>
                  <a:schemeClr val="dk1"/>
                </a:solidFill>
                <a:latin typeface="Georgia"/>
                <a:ea typeface="Georgia"/>
                <a:cs typeface="Georgia"/>
                <a:sym typeface="Georgia"/>
              </a:rPr>
              <a:t>Työpaikalla lajiteltiin pahvit erikseen ja vietiin muiden roskien tapaan kadunvarteen.</a:t>
            </a:r>
            <a:endParaRPr sz="2000">
              <a:solidFill>
                <a:schemeClr val="dk1"/>
              </a:solidFill>
              <a:latin typeface="Georgia"/>
              <a:ea typeface="Georgia"/>
              <a:cs typeface="Georgia"/>
              <a:sym typeface="Georgia"/>
            </a:endParaRPr>
          </a:p>
          <a:p>
            <a:pPr marL="0" lvl="0" indent="0" algn="l" rtl="0">
              <a:lnSpc>
                <a:spcPct val="90000"/>
              </a:lnSpc>
              <a:spcBef>
                <a:spcPts val="200"/>
              </a:spcBef>
              <a:spcAft>
                <a:spcPts val="0"/>
              </a:spcAft>
              <a:buNone/>
            </a:pPr>
            <a:r>
              <a:rPr lang="fi" sz="2000">
                <a:solidFill>
                  <a:srgbClr val="1CADE4"/>
                </a:solidFill>
                <a:latin typeface="Georgia"/>
                <a:ea typeface="Georgia"/>
                <a:cs typeface="Georgia"/>
                <a:sym typeface="Georgia"/>
              </a:rPr>
              <a:t>­</a:t>
            </a:r>
            <a:endParaRPr sz="2000">
              <a:solidFill>
                <a:srgbClr val="1CADE4"/>
              </a:solidFill>
              <a:latin typeface="Georgia"/>
              <a:ea typeface="Georgia"/>
              <a:cs typeface="Georgia"/>
              <a:sym typeface="Georgia"/>
            </a:endParaRPr>
          </a:p>
          <a:p>
            <a:pPr marL="0" lvl="0" indent="0" algn="l" rtl="0">
              <a:lnSpc>
                <a:spcPct val="90000"/>
              </a:lnSpc>
              <a:spcBef>
                <a:spcPts val="400"/>
              </a:spcBef>
              <a:spcAft>
                <a:spcPts val="0"/>
              </a:spcAft>
              <a:buNone/>
            </a:pPr>
            <a:r>
              <a:rPr lang="fi" sz="2000">
                <a:solidFill>
                  <a:srgbClr val="1CADE4"/>
                </a:solidFill>
                <a:latin typeface="Georgia"/>
                <a:ea typeface="Georgia"/>
                <a:cs typeface="Georgia"/>
                <a:sym typeface="Georgia"/>
              </a:rPr>
              <a:t>­</a:t>
            </a:r>
            <a:endParaRPr sz="2000" u="sng">
              <a:solidFill>
                <a:schemeClr val="hlink"/>
              </a:solidFill>
              <a:latin typeface="Georgia"/>
              <a:ea typeface="Georgia"/>
              <a:cs typeface="Georgia"/>
              <a:sym typeface="Georgia"/>
            </a:endParaRPr>
          </a:p>
          <a:p>
            <a:pPr marL="0" lvl="0" indent="0" algn="l" rtl="0">
              <a:lnSpc>
                <a:spcPct val="90000"/>
              </a:lnSpc>
              <a:spcBef>
                <a:spcPts val="1200"/>
              </a:spcBef>
              <a:spcAft>
                <a:spcPts val="0"/>
              </a:spcAft>
              <a:buNone/>
            </a:pPr>
            <a:r>
              <a:rPr lang="fi" sz="2000">
                <a:solidFill>
                  <a:srgbClr val="1CADE4"/>
                </a:solidFill>
                <a:latin typeface="Georgia"/>
                <a:ea typeface="Georgia"/>
                <a:cs typeface="Georgia"/>
                <a:sym typeface="Georgia"/>
              </a:rPr>
              <a:t> </a:t>
            </a:r>
            <a:endParaRPr sz="2000" b="1">
              <a:solidFill>
                <a:srgbClr val="1CADE4"/>
              </a:solidFill>
              <a:latin typeface="Georgia"/>
              <a:ea typeface="Georgia"/>
              <a:cs typeface="Georgia"/>
              <a:sym typeface="Georgia"/>
            </a:endParaRPr>
          </a:p>
          <a:p>
            <a:pPr marL="0" lvl="0" indent="0" algn="l" rtl="0">
              <a:lnSpc>
                <a:spcPct val="90000"/>
              </a:lnSpc>
              <a:spcBef>
                <a:spcPts val="1200"/>
              </a:spcBef>
              <a:spcAft>
                <a:spcPts val="0"/>
              </a:spcAft>
              <a:buNone/>
            </a:pPr>
            <a:r>
              <a:rPr lang="fi" sz="2000" b="1">
                <a:solidFill>
                  <a:srgbClr val="1CADE4"/>
                </a:solidFill>
                <a:latin typeface="Georgia"/>
                <a:ea typeface="Georgia"/>
                <a:cs typeface="Georgia"/>
                <a:sym typeface="Georgia"/>
              </a:rPr>
              <a:t> </a:t>
            </a:r>
            <a:r>
              <a:rPr lang="fi" sz="2000" b="1">
                <a:solidFill>
                  <a:schemeClr val="dk1"/>
                </a:solidFill>
                <a:latin typeface="Georgia"/>
                <a:ea typeface="Georgia"/>
                <a:cs typeface="Georgia"/>
                <a:sym typeface="Georgia"/>
              </a:rPr>
              <a:t>Kerro esimerkkien avulla kohdeltiinko kaikkia tasa-arvoisesti työssäoppimispaikallasi ikään, kulttuuriin, sukupuoleen, seksuaaliseen suuntautumiseen katsomatta jne.?</a:t>
            </a:r>
            <a:endParaRPr sz="2000" b="1">
              <a:solidFill>
                <a:schemeClr val="dk1"/>
              </a:solidFill>
              <a:latin typeface="Georgia"/>
              <a:ea typeface="Georgia"/>
              <a:cs typeface="Georgia"/>
              <a:sym typeface="Georgia"/>
            </a:endParaRPr>
          </a:p>
          <a:p>
            <a:pPr marL="0" lvl="0" indent="0" algn="l" rtl="0">
              <a:lnSpc>
                <a:spcPct val="90000"/>
              </a:lnSpc>
              <a:spcBef>
                <a:spcPts val="1200"/>
              </a:spcBef>
              <a:spcAft>
                <a:spcPts val="200"/>
              </a:spcAft>
              <a:buNone/>
            </a:pPr>
            <a:r>
              <a:rPr lang="fi" sz="2000">
                <a:solidFill>
                  <a:schemeClr val="dk1"/>
                </a:solidFill>
                <a:latin typeface="Georgia"/>
                <a:ea typeface="Georgia"/>
                <a:cs typeface="Georgia"/>
                <a:sym typeface="Georgia"/>
              </a:rPr>
              <a:t> Kaikkia kohdeltiin tasavertaisesti.</a:t>
            </a:r>
            <a:endParaRPr sz="2000">
              <a:solidFill>
                <a:schemeClr val="dk1"/>
              </a:solidFill>
              <a:latin typeface="Georgia"/>
              <a:ea typeface="Georgia"/>
              <a:cs typeface="Georgia"/>
              <a:sym typeface="Georgia"/>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09FF726532124DB69E041EE6F9F158" ma:contentTypeVersion="17" ma:contentTypeDescription="Create a new document." ma:contentTypeScope="" ma:versionID="dae167fa484a55054f60c187409d7673">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f5326d582b3e83d5555c4d137e901263"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94f0ea4-1378-4443-81c2-6750b6312211">
      <Terms xmlns="http://schemas.microsoft.com/office/infopath/2007/PartnerControls"/>
    </lcf76f155ced4ddcb4097134ff3c332f>
    <TaxCatchAll xmlns="2a06f0db-dbf8-46f9-a525-66c6095d9d9f" xsi:nil="true"/>
  </documentManagement>
</p:properties>
</file>

<file path=customXml/itemProps1.xml><?xml version="1.0" encoding="utf-8"?>
<ds:datastoreItem xmlns:ds="http://schemas.openxmlformats.org/officeDocument/2006/customXml" ds:itemID="{E08AD18C-CCFC-4045-8FF7-378DE067BFFC}"/>
</file>

<file path=customXml/itemProps2.xml><?xml version="1.0" encoding="utf-8"?>
<ds:datastoreItem xmlns:ds="http://schemas.openxmlformats.org/officeDocument/2006/customXml" ds:itemID="{20EA587B-57D9-4A7D-A88B-CC6529089450}"/>
</file>

<file path=customXml/itemProps3.xml><?xml version="1.0" encoding="utf-8"?>
<ds:datastoreItem xmlns:ds="http://schemas.openxmlformats.org/officeDocument/2006/customXml" ds:itemID="{0DCCBEFA-9BE4-4C74-A584-6CF1EB9DC738}"/>
</file>

<file path=docProps/app.xml><?xml version="1.0" encoding="utf-8"?>
<Properties xmlns="http://schemas.openxmlformats.org/officeDocument/2006/extended-properties" xmlns:vt="http://schemas.openxmlformats.org/officeDocument/2006/docPropsVTypes">
  <TotalTime>3</TotalTime>
  <Words>1040</Words>
  <Application>Microsoft Office PowerPoint</Application>
  <PresentationFormat>Näytössä katseltava esitys (16:9)</PresentationFormat>
  <Paragraphs>98</Paragraphs>
  <Slides>26</Slides>
  <Notes>26</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26</vt:i4>
      </vt:variant>
    </vt:vector>
  </HeadingPairs>
  <TitlesOfParts>
    <vt:vector size="30" baseType="lpstr">
      <vt:lpstr>Arial</vt:lpstr>
      <vt:lpstr>Georgia</vt:lpstr>
      <vt:lpstr>Playfair Display</vt:lpstr>
      <vt:lpstr>Simple Light</vt:lpstr>
      <vt:lpstr>Matkaraportti  Ranska Nimes</vt:lpstr>
      <vt:lpstr>PowerPoint-esitys</vt:lpstr>
      <vt:lpstr>Jaksolle hakeutuminen</vt:lpstr>
      <vt:lpstr>PowerPoint-esitys</vt:lpstr>
      <vt:lpstr>PowerPoint-esitys</vt:lpstr>
      <vt:lpstr>Oppiminen ja ongelmanratkaisu</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Matkaraportti  Ranska Nimes</dc:title>
  <cp:lastModifiedBy>Saara Biaudet</cp:lastModifiedBy>
  <cp:revision>2</cp:revision>
  <dcterms:modified xsi:type="dcterms:W3CDTF">2023-12-19T08:13:08Z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0x010100C309FF726532124DB69E041EE6F9F158</vt:lpwstr>
  </property>
</Properties>
</file>