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59" r:id="rId3"/>
    <p:sldId id="309" r:id="rId4"/>
    <p:sldId id="302" r:id="rId5"/>
    <p:sldId id="306" r:id="rId6"/>
    <p:sldId id="307" r:id="rId7"/>
    <p:sldId id="308" r:id="rId8"/>
    <p:sldId id="260" r:id="rId9"/>
    <p:sldId id="267" r:id="rId10"/>
    <p:sldId id="261" r:id="rId11"/>
    <p:sldId id="272" r:id="rId12"/>
    <p:sldId id="291" r:id="rId13"/>
    <p:sldId id="269"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737D97-475D-FF80-C088-2AAEB94B7CA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45DF40B6-B6A7-8C53-6137-42C8F83EA2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FC5AF290-AA11-2D08-42C7-F0F0609260FC}"/>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5" name="Alatunnisteen paikkamerkki 4">
            <a:extLst>
              <a:ext uri="{FF2B5EF4-FFF2-40B4-BE49-F238E27FC236}">
                <a16:creationId xmlns:a16="http://schemas.microsoft.com/office/drawing/2014/main" id="{AE988641-2A4B-C2EB-AD29-68D1D113DE1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DE9A897-F55C-95C1-29BF-EF7CDA034CEA}"/>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4165875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915D2C-A456-53C4-F578-4411AFDB74D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AE6A2B4B-6341-953F-F5AC-2DCA22AFBA31}"/>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C021DBB-4CE1-7E5E-8444-A34E8B3BB845}"/>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5" name="Alatunnisteen paikkamerkki 4">
            <a:extLst>
              <a:ext uri="{FF2B5EF4-FFF2-40B4-BE49-F238E27FC236}">
                <a16:creationId xmlns:a16="http://schemas.microsoft.com/office/drawing/2014/main" id="{7A454DF8-022C-0B61-4BC5-7F62D5973D9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513C44CF-9460-64D7-47BB-CCCBA5E5EF2A}"/>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252494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BBD79-2B8C-66E6-92B3-53C7A41576BA}"/>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24C46557-EBBC-F241-421D-384CF0764C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FF9D5A9C-F730-8A02-C416-B3C6E8BF8F01}"/>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5" name="Alatunnisteen paikkamerkki 4">
            <a:extLst>
              <a:ext uri="{FF2B5EF4-FFF2-40B4-BE49-F238E27FC236}">
                <a16:creationId xmlns:a16="http://schemas.microsoft.com/office/drawing/2014/main" id="{A78FC8AF-27AE-BF91-CD3F-B379E59D285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F5EB873-E1E4-9B0C-C3C9-81077686DD5A}"/>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2968197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AD0FA8-4BA9-3AA4-7E5A-8103E7452EA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181BF215-0370-BBD4-F86E-3E9918AC612B}"/>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D737F802-91C4-8B9C-24A5-6C45555B5D11}"/>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AA3D92C4-DDC9-8DE3-0947-F23881D1D3BD}"/>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6" name="Alatunnisteen paikkamerkki 5">
            <a:extLst>
              <a:ext uri="{FF2B5EF4-FFF2-40B4-BE49-F238E27FC236}">
                <a16:creationId xmlns:a16="http://schemas.microsoft.com/office/drawing/2014/main" id="{0A3A4D7A-A8FB-4B75-13BA-8DC5E2CA432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528A08A-F03C-C99D-C076-78FECF02CD64}"/>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3100814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4C559A-3040-13A8-F060-FCE9332785A4}"/>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4A04408E-9ACD-FB77-CE32-91256BDB7F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858BAF1C-05A2-8FBA-6F50-A5634CE8EA62}"/>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8369DD88-04CA-5D78-4680-07CBAC6C52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2BC6AFAD-83C0-54C5-1410-1E8E858D637A}"/>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86B763BF-737C-DB48-85EF-46691D92826A}"/>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8" name="Alatunnisteen paikkamerkki 7">
            <a:extLst>
              <a:ext uri="{FF2B5EF4-FFF2-40B4-BE49-F238E27FC236}">
                <a16:creationId xmlns:a16="http://schemas.microsoft.com/office/drawing/2014/main" id="{E9955A71-0B6D-EFBE-5F41-20A5730EE1E5}"/>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967C1CBC-9368-D5A7-A4B6-F6F342827360}"/>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2892392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F37988-E96D-FAB7-1A2F-AF501D2B520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8DFAA217-14EA-190A-0BC8-3F7BC531B786}"/>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4" name="Alatunnisteen paikkamerkki 3">
            <a:extLst>
              <a:ext uri="{FF2B5EF4-FFF2-40B4-BE49-F238E27FC236}">
                <a16:creationId xmlns:a16="http://schemas.microsoft.com/office/drawing/2014/main" id="{71F60165-E141-FB83-30A3-BFA94F92030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5D35E4A1-EBDA-EE5B-0CAD-EAFEC1652C3F}"/>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4157734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2486A8D8-72CD-966D-F474-4B3B28AD2CCB}"/>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3" name="Alatunnisteen paikkamerkki 2">
            <a:extLst>
              <a:ext uri="{FF2B5EF4-FFF2-40B4-BE49-F238E27FC236}">
                <a16:creationId xmlns:a16="http://schemas.microsoft.com/office/drawing/2014/main" id="{59151C1C-5B8E-B60F-BA80-FFA0E3DA1152}"/>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AA0638E1-D539-0754-3D6E-F1A9D2F67289}"/>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3370692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39D239-737B-E8B1-21D6-4F8F8DFA5B0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42E99B02-41FE-5EA9-9D33-6B059AEDEF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C1F6C77F-E517-0F9A-D7C0-0824725BFF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8943295-5458-9DA9-83C6-212F4CB950F7}"/>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6" name="Alatunnisteen paikkamerkki 5">
            <a:extLst>
              <a:ext uri="{FF2B5EF4-FFF2-40B4-BE49-F238E27FC236}">
                <a16:creationId xmlns:a16="http://schemas.microsoft.com/office/drawing/2014/main" id="{6924AFD4-E073-1EEB-509A-E6A422B92FB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B625C067-6546-0B3C-D14E-F4A952B6866A}"/>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724938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8ED208-E429-E713-09AE-9DCC22E367CB}"/>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0089CB56-645D-B569-85DA-1366BFD145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7AA53583-08BD-6A2C-862B-FE40D97B1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FA3CD85C-053B-AE61-DD11-EF96DE3C1E3A}"/>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6" name="Alatunnisteen paikkamerkki 5">
            <a:extLst>
              <a:ext uri="{FF2B5EF4-FFF2-40B4-BE49-F238E27FC236}">
                <a16:creationId xmlns:a16="http://schemas.microsoft.com/office/drawing/2014/main" id="{AFC7A9CC-B73B-902D-82C2-00A9A73AAA68}"/>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73B9737-2CF3-3ECE-C73E-40A06BCCD5AB}"/>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1559928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E73C3B-D9F4-5907-1FA6-27A807F0BB68}"/>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25A77858-84A0-969F-5B5F-EE4004933132}"/>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4FCC1E3-AD89-F1E8-9B00-198237F93149}"/>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5" name="Alatunnisteen paikkamerkki 4">
            <a:extLst>
              <a:ext uri="{FF2B5EF4-FFF2-40B4-BE49-F238E27FC236}">
                <a16:creationId xmlns:a16="http://schemas.microsoft.com/office/drawing/2014/main" id="{C3FA8494-E278-672E-C298-1287F8EF66F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395B683-AAFD-F741-FDA0-9268A17761A7}"/>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1813561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0D5226D-F949-F1F3-D0A6-3191B81C2B00}"/>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9D4AC0D6-9A21-8975-35E9-9F1DF2BE9FE7}"/>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9144257-5360-A9FB-0BCE-766B6F72787F}"/>
              </a:ext>
            </a:extLst>
          </p:cNvPr>
          <p:cNvSpPr>
            <a:spLocks noGrp="1"/>
          </p:cNvSpPr>
          <p:nvPr>
            <p:ph type="dt" sz="half" idx="10"/>
          </p:nvPr>
        </p:nvSpPr>
        <p:spPr/>
        <p:txBody>
          <a:bodyPr/>
          <a:lstStyle/>
          <a:p>
            <a:fld id="{9E3F617C-B866-4439-96A1-38A514364AD0}" type="datetimeFigureOut">
              <a:rPr lang="fi-FI" smtClean="0"/>
              <a:t>2.11.2023</a:t>
            </a:fld>
            <a:endParaRPr lang="fi-FI"/>
          </a:p>
        </p:txBody>
      </p:sp>
      <p:sp>
        <p:nvSpPr>
          <p:cNvPr id="5" name="Alatunnisteen paikkamerkki 4">
            <a:extLst>
              <a:ext uri="{FF2B5EF4-FFF2-40B4-BE49-F238E27FC236}">
                <a16:creationId xmlns:a16="http://schemas.microsoft.com/office/drawing/2014/main" id="{E36DE545-8C7B-4BD1-A1F5-FAB6F9C7749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8E7A3B6-E774-7B3C-EBE0-12D0186E204B}"/>
              </a:ext>
            </a:extLst>
          </p:cNvPr>
          <p:cNvSpPr>
            <a:spLocks noGrp="1"/>
          </p:cNvSpPr>
          <p:nvPr>
            <p:ph type="sldNum" sz="quarter" idx="12"/>
          </p:nvPr>
        </p:nvSpPr>
        <p:spPr/>
        <p:txBody>
          <a:bodyPr/>
          <a:lstStyle/>
          <a:p>
            <a:fld id="{7101FCAF-36CB-4668-B9DE-1422144727C1}" type="slidenum">
              <a:rPr lang="fi-FI" smtClean="0"/>
              <a:t>‹#›</a:t>
            </a:fld>
            <a:endParaRPr lang="fi-FI"/>
          </a:p>
        </p:txBody>
      </p:sp>
    </p:spTree>
    <p:extLst>
      <p:ext uri="{BB962C8B-B14F-4D97-AF65-F5344CB8AC3E}">
        <p14:creationId xmlns:p14="http://schemas.microsoft.com/office/powerpoint/2010/main" val="143566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AAA2EAEE-A57F-1D62-EF08-982193C47B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C6737C70-D37B-4557-05E8-C816A4D8AE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DBDF9D9-A991-ED50-C72C-0272A18260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F617C-B866-4439-96A1-38A514364AD0}" type="datetimeFigureOut">
              <a:rPr lang="fi-FI" smtClean="0"/>
              <a:t>2.11.2023</a:t>
            </a:fld>
            <a:endParaRPr lang="fi-FI"/>
          </a:p>
        </p:txBody>
      </p:sp>
      <p:sp>
        <p:nvSpPr>
          <p:cNvPr id="5" name="Alatunnisteen paikkamerkki 4">
            <a:extLst>
              <a:ext uri="{FF2B5EF4-FFF2-40B4-BE49-F238E27FC236}">
                <a16:creationId xmlns:a16="http://schemas.microsoft.com/office/drawing/2014/main" id="{C5C61108-952B-6C0E-FF89-76D4E772F2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8857553D-6994-9E7F-72DB-7A103644EF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1FCAF-36CB-4668-B9DE-1422144727C1}" type="slidenum">
              <a:rPr lang="fi-FI" smtClean="0"/>
              <a:t>‹#›</a:t>
            </a:fld>
            <a:endParaRPr lang="fi-FI"/>
          </a:p>
        </p:txBody>
      </p:sp>
    </p:spTree>
    <p:extLst>
      <p:ext uri="{BB962C8B-B14F-4D97-AF65-F5344CB8AC3E}">
        <p14:creationId xmlns:p14="http://schemas.microsoft.com/office/powerpoint/2010/main" val="3772196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Kuva 15" descr="Kuva, joka sisältää kohteen piha-, luonto, ranta, taivas&#10;&#10;Kuvaus luotu automaattisesti">
            <a:extLst>
              <a:ext uri="{FF2B5EF4-FFF2-40B4-BE49-F238E27FC236}">
                <a16:creationId xmlns:a16="http://schemas.microsoft.com/office/drawing/2014/main" id="{874185B0-F37D-67EB-434C-5E8ACCF17E19}"/>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15560" r="42252"/>
          <a:stretch/>
        </p:blipFill>
        <p:spPr>
          <a:xfrm rot="5400000">
            <a:off x="2667000" y="-2666999"/>
            <a:ext cx="6857999" cy="12192000"/>
          </a:xfrm>
          <a:prstGeom prst="rect">
            <a:avLst/>
          </a:prstGeom>
        </p:spPr>
      </p:pic>
      <p:sp>
        <p:nvSpPr>
          <p:cNvPr id="2" name="Otsikko 1">
            <a:extLst>
              <a:ext uri="{FF2B5EF4-FFF2-40B4-BE49-F238E27FC236}">
                <a16:creationId xmlns:a16="http://schemas.microsoft.com/office/drawing/2014/main" id="{4C300083-F7DD-4CF1-97B7-C44EF29D4B73}"/>
              </a:ext>
            </a:extLst>
          </p:cNvPr>
          <p:cNvSpPr>
            <a:spLocks noGrp="1"/>
          </p:cNvSpPr>
          <p:nvPr>
            <p:ph type="ctrTitle"/>
          </p:nvPr>
        </p:nvSpPr>
        <p:spPr>
          <a:xfrm>
            <a:off x="1524000" y="1122362"/>
            <a:ext cx="9144000" cy="2900518"/>
          </a:xfrm>
        </p:spPr>
        <p:txBody>
          <a:bodyPr>
            <a:normAutofit/>
          </a:bodyPr>
          <a:lstStyle/>
          <a:p>
            <a:pPr marL="228600" marR="0" lvl="0" indent="-228600" defTabSz="914400" rtl="0" eaLnBrk="1" fontAlgn="auto" latinLnBrk="0" hangingPunct="1">
              <a:spcBef>
                <a:spcPts val="1000"/>
              </a:spcBef>
              <a:spcAft>
                <a:spcPts val="0"/>
              </a:spcAft>
              <a:tabLst/>
              <a:defRPr/>
            </a:pPr>
            <a: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Oma nimi: Tiia-Mari</a:t>
            </a:r>
            <a:r>
              <a:rPr kumimoji="0" lang="fi-FI" sz="2400" b="0" i="0" u="none" strike="noStrike" kern="1200" cap="none" spc="0" normalizeH="0" noProof="0">
                <a:ln>
                  <a:noFill/>
                </a:ln>
                <a:solidFill>
                  <a:srgbClr val="FFFFFF"/>
                </a:solidFill>
                <a:effectLst/>
                <a:uLnTx/>
                <a:uFillTx/>
                <a:latin typeface="Arial" panose="020B0604020202020204" pitchFamily="34" charset="0"/>
                <a:ea typeface="+mn-ea"/>
                <a:cs typeface="Arial" panose="020B0604020202020204" pitchFamily="34" charset="0"/>
              </a:rPr>
              <a:t> Ojala</a:t>
            </a:r>
            <a:b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Opiskeltava ala: Liiketoiminnan</a:t>
            </a:r>
            <a:r>
              <a:rPr kumimoji="0" lang="fi-FI" sz="2400" b="0" i="0" u="none" strike="noStrike" kern="1200" cap="none" spc="0" normalizeH="0" noProof="0">
                <a:ln>
                  <a:noFill/>
                </a:ln>
                <a:solidFill>
                  <a:srgbClr val="FFFFFF"/>
                </a:solidFill>
                <a:effectLst/>
                <a:uLnTx/>
                <a:uFillTx/>
                <a:latin typeface="Arial" panose="020B0604020202020204" pitchFamily="34" charset="0"/>
                <a:ea typeface="+mn-ea"/>
                <a:cs typeface="Arial" panose="020B0604020202020204" pitchFamily="34" charset="0"/>
              </a:rPr>
              <a:t> perustutkinto</a:t>
            </a:r>
            <a:b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Kv-vaihdon ajankohta: 1.10.-14.10.2023</a:t>
            </a:r>
            <a:b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Kaupunki ja maa: Rethymno,</a:t>
            </a:r>
            <a:r>
              <a:rPr kumimoji="0" lang="fi-FI" sz="2400" b="0" i="0" u="none" strike="noStrike" kern="1200" cap="none" spc="0" normalizeH="0" noProof="0">
                <a:ln>
                  <a:noFill/>
                </a:ln>
                <a:solidFill>
                  <a:srgbClr val="FFFFFF"/>
                </a:solidFill>
                <a:effectLst/>
                <a:uLnTx/>
                <a:uFillTx/>
                <a:latin typeface="Arial" panose="020B0604020202020204" pitchFamily="34" charset="0"/>
                <a:ea typeface="+mn-ea"/>
                <a:cs typeface="Arial" panose="020B0604020202020204" pitchFamily="34" charset="0"/>
              </a:rPr>
              <a:t> Kreikka</a:t>
            </a:r>
            <a:b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Työpaikan nimi: European</a:t>
            </a:r>
            <a:r>
              <a:rPr kumimoji="0" lang="fi-FI" sz="2400" b="0" i="0" u="none" strike="noStrike" kern="1200" cap="none" spc="0" normalizeH="0" noProof="0">
                <a:ln>
                  <a:noFill/>
                </a:ln>
                <a:solidFill>
                  <a:srgbClr val="FFFFFF"/>
                </a:solidFill>
                <a:effectLst/>
                <a:uLnTx/>
                <a:uFillTx/>
                <a:latin typeface="Arial" panose="020B0604020202020204" pitchFamily="34" charset="0"/>
                <a:ea typeface="+mn-ea"/>
                <a:cs typeface="Arial" panose="020B0604020202020204" pitchFamily="34" charset="0"/>
              </a:rPr>
              <a:t> Center in Training for Employment</a:t>
            </a:r>
            <a:b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Työpaikan osoite: Papanastasiou 3, Rethymno 74100</a:t>
            </a:r>
            <a:br>
              <a:rPr kumimoji="0" lang="fi-FI"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endParaRPr lang="fi-FI" sz="2400">
              <a:solidFill>
                <a:srgbClr val="FFFFFF"/>
              </a:solidFill>
            </a:endParaRPr>
          </a:p>
        </p:txBody>
      </p:sp>
      <p:sp>
        <p:nvSpPr>
          <p:cNvPr id="3" name="Alaotsikko 2">
            <a:extLst>
              <a:ext uri="{FF2B5EF4-FFF2-40B4-BE49-F238E27FC236}">
                <a16:creationId xmlns:a16="http://schemas.microsoft.com/office/drawing/2014/main" id="{97380594-2A69-443E-9F1D-10B33AE8C174}"/>
              </a:ext>
            </a:extLst>
          </p:cNvPr>
          <p:cNvSpPr>
            <a:spLocks noGrp="1"/>
          </p:cNvSpPr>
          <p:nvPr>
            <p:ph type="subTitle" idx="1"/>
          </p:nvPr>
        </p:nvSpPr>
        <p:spPr>
          <a:xfrm>
            <a:off x="1524000" y="4159404"/>
            <a:ext cx="9144000" cy="1098395"/>
          </a:xfrm>
        </p:spPr>
        <p:txBody>
          <a:bodyPr>
            <a:normAutofit/>
          </a:bodyPr>
          <a:lstStyle/>
          <a:p>
            <a:r>
              <a:rPr lang="fi-FI" b="1">
                <a:solidFill>
                  <a:srgbClr val="FFFFFF"/>
                </a:solidFill>
              </a:rPr>
              <a:t>Matkaraportti </a:t>
            </a:r>
          </a:p>
        </p:txBody>
      </p:sp>
      <p:sp>
        <p:nvSpPr>
          <p:cNvPr id="4" name="Päivämäärän paikkamerkki 3">
            <a:extLst>
              <a:ext uri="{FF2B5EF4-FFF2-40B4-BE49-F238E27FC236}">
                <a16:creationId xmlns:a16="http://schemas.microsoft.com/office/drawing/2014/main" id="{251A1710-8356-4139-8ACE-24464AD84EAE}"/>
              </a:ext>
            </a:extLst>
          </p:cNvPr>
          <p:cNvSpPr>
            <a:spLocks noGrp="1"/>
          </p:cNvSpPr>
          <p:nvPr>
            <p:ph type="dt" sz="half" idx="10"/>
          </p:nvPr>
        </p:nvSpPr>
        <p:spPr>
          <a:xfrm>
            <a:off x="838200" y="6356350"/>
            <a:ext cx="2743200" cy="365125"/>
          </a:xfrm>
        </p:spPr>
        <p:txBody>
          <a:bodyPr>
            <a:normAutofit/>
          </a:bodyPr>
          <a:lstStyle/>
          <a:p>
            <a:pPr>
              <a:spcAft>
                <a:spcPts val="600"/>
              </a:spcAft>
            </a:pPr>
            <a:fld id="{4903BF9F-9CDB-41F3-84CA-D5BE240C6A6C}" type="datetime1">
              <a:rPr lang="fi-FI" smtClean="0">
                <a:solidFill>
                  <a:srgbClr val="FFFFFF"/>
                </a:solidFill>
              </a:rPr>
              <a:pPr>
                <a:spcAft>
                  <a:spcPts val="600"/>
                </a:spcAft>
              </a:pPr>
              <a:t>2.11.2023</a:t>
            </a:fld>
            <a:endParaRPr lang="fi-FI">
              <a:solidFill>
                <a:srgbClr val="FFFFFF"/>
              </a:solidFill>
            </a:endParaRPr>
          </a:p>
        </p:txBody>
      </p:sp>
      <p:sp>
        <p:nvSpPr>
          <p:cNvPr id="6" name="Dian numeron paikkamerkki 5">
            <a:extLst>
              <a:ext uri="{FF2B5EF4-FFF2-40B4-BE49-F238E27FC236}">
                <a16:creationId xmlns:a16="http://schemas.microsoft.com/office/drawing/2014/main" id="{B5132F15-B658-47AE-9302-734430C27B2F}"/>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a:solidFill>
                  <a:srgbClr val="FFFFFF"/>
                </a:solidFill>
              </a:rPr>
              <a:pPr>
                <a:spcAft>
                  <a:spcPts val="600"/>
                </a:spcAft>
              </a:pPr>
              <a:t>1</a:t>
            </a:fld>
            <a:r>
              <a:rPr lang="fi-FI">
                <a:solidFill>
                  <a:srgbClr val="FFFFFF"/>
                </a:solidFill>
              </a:rPr>
              <a:t> </a:t>
            </a:r>
          </a:p>
        </p:txBody>
      </p:sp>
    </p:spTree>
    <p:extLst>
      <p:ext uri="{BB962C8B-B14F-4D97-AF65-F5344CB8AC3E}">
        <p14:creationId xmlns:p14="http://schemas.microsoft.com/office/powerpoint/2010/main" val="366148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E59163-7F21-4199-8FFB-FABEAB2FBBBE}"/>
              </a:ext>
            </a:extLst>
          </p:cNvPr>
          <p:cNvSpPr>
            <a:spLocks noGrp="1"/>
          </p:cNvSpPr>
          <p:nvPr>
            <p:ph type="title"/>
          </p:nvPr>
        </p:nvSpPr>
        <p:spPr>
          <a:xfrm>
            <a:off x="630936" y="640080"/>
            <a:ext cx="4818888" cy="1481328"/>
          </a:xfrm>
        </p:spPr>
        <p:txBody>
          <a:bodyPr anchor="b">
            <a:normAutofit/>
          </a:bodyPr>
          <a:lstStyle/>
          <a:p>
            <a:r>
              <a:rPr lang="fi-FI" sz="5000"/>
              <a:t>Jaksolle hakeutuminen</a:t>
            </a:r>
          </a:p>
        </p:txBody>
      </p:sp>
      <p:sp>
        <p:nvSpPr>
          <p:cNvPr id="3" name="Sisällön paikkamerkki 2">
            <a:extLst>
              <a:ext uri="{FF2B5EF4-FFF2-40B4-BE49-F238E27FC236}">
                <a16:creationId xmlns:a16="http://schemas.microsoft.com/office/drawing/2014/main" id="{14CFCD24-7E19-4585-853F-031D6AC60DFC}"/>
              </a:ext>
            </a:extLst>
          </p:cNvPr>
          <p:cNvSpPr>
            <a:spLocks noGrp="1"/>
          </p:cNvSpPr>
          <p:nvPr>
            <p:ph idx="1"/>
          </p:nvPr>
        </p:nvSpPr>
        <p:spPr>
          <a:xfrm>
            <a:off x="630936" y="2660904"/>
            <a:ext cx="4818888" cy="3547872"/>
          </a:xfrm>
        </p:spPr>
        <p:txBody>
          <a:bodyPr anchor="t">
            <a:normAutofit/>
          </a:bodyPr>
          <a:lstStyle/>
          <a:p>
            <a:pPr marL="0" indent="0">
              <a:buNone/>
            </a:pPr>
            <a:r>
              <a:rPr lang="fi-FI" sz="1200"/>
              <a:t>Innostuin vaihtoon lähdön ajatuksesta, kun Kylmälän Suvi kävi koululla pitämässä tiedotustilaisuuden mahdollisuudesta lähteä toiseen maahan harjoittelujaksolle. Hän puhui niin innostavasti, että tiesin ettei tilaisuutta kannata jättää käyttämättä.</a:t>
            </a:r>
          </a:p>
          <a:p>
            <a:pPr marL="0" indent="0">
              <a:buNone/>
            </a:pPr>
            <a:endParaRPr lang="fi-FI" sz="1200"/>
          </a:p>
          <a:p>
            <a:pPr marL="0" indent="0">
              <a:buNone/>
            </a:pPr>
            <a:r>
              <a:rPr lang="fi-FI" sz="1200"/>
              <a:t>Kolmen lapsen äitinä en voinut kuvitellakaan olevani montaa kuukautta reissussa, mutta halusin kuitenkin edes lyhyeksi aikaa keräämään uusia kokemuksia. Päätin siis lähteä lyhyimmäksi mahdolliseksi ajaksi ja ilokseni kotona oltiin hyvin kannustavia. Olin Kreetalla kaksi viikkoa.</a:t>
            </a:r>
          </a:p>
          <a:p>
            <a:endParaRPr lang="fi-FI" sz="1200"/>
          </a:p>
          <a:p>
            <a:pPr marL="0" indent="0">
              <a:buNone/>
            </a:pPr>
            <a:r>
              <a:rPr lang="fi-FI" sz="1200"/>
              <a:t>Keudan antama valmennuspäivä oli mielestäni hyvin kompakti tietopaketti kaikesta mahdollisesta huomioon otettavasta asiasta vaihtoon lähdettäessä. Siinä käytiin hyvin läpi mihin kaikkeen kannattaa varautua ja mitä kaikkea täytyy matkalle ainakin ottaa mukaan. Oli myös puhetta yllättävistä tilanteista ja siitä miten vaikeuksia kohdatessa tulisi toimia. Koen, että juurikin tuon valmennuspäivän ansiosta olin varautunut riittävästi kansainväliseen jaksoon.</a:t>
            </a:r>
          </a:p>
          <a:p>
            <a:pPr marL="0" indent="0">
              <a:buNone/>
            </a:pPr>
            <a:endParaRPr lang="fi-FI" sz="1200"/>
          </a:p>
          <a:p>
            <a:endParaRPr lang="fi-FI" sz="1200"/>
          </a:p>
        </p:txBody>
      </p:sp>
      <p:pic>
        <p:nvPicPr>
          <p:cNvPr id="7" name="Kuva 6" descr="Kuva, joka sisältää kohteen piha-, taivas, taide, katu">
            <a:extLst>
              <a:ext uri="{FF2B5EF4-FFF2-40B4-BE49-F238E27FC236}">
                <a16:creationId xmlns:a16="http://schemas.microsoft.com/office/drawing/2014/main" id="{B968BCE9-0FCB-57C7-EA77-E3591BD7491F}"/>
              </a:ext>
            </a:extLst>
          </p:cNvPr>
          <p:cNvPicPr>
            <a:picLocks noChangeAspect="1"/>
          </p:cNvPicPr>
          <p:nvPr/>
        </p:nvPicPr>
        <p:blipFill rotWithShape="1">
          <a:blip r:embed="rId2">
            <a:extLst>
              <a:ext uri="{28A0092B-C50C-407E-A947-70E740481C1C}">
                <a14:useLocalDpi xmlns:a14="http://schemas.microsoft.com/office/drawing/2010/main" val="0"/>
              </a:ext>
            </a:extLst>
          </a:blip>
          <a:srcRect r="3424" b="2"/>
          <a:stretch/>
        </p:blipFill>
        <p:spPr>
          <a:xfrm rot="5400000">
            <a:off x="6039612" y="1263194"/>
            <a:ext cx="5577840" cy="4331611"/>
          </a:xfrm>
          <a:prstGeom prst="rect">
            <a:avLst/>
          </a:prstGeom>
        </p:spPr>
      </p:pic>
      <p:sp>
        <p:nvSpPr>
          <p:cNvPr id="6" name="Dian numeron paikkamerkki 5">
            <a:extLst>
              <a:ext uri="{FF2B5EF4-FFF2-40B4-BE49-F238E27FC236}">
                <a16:creationId xmlns:a16="http://schemas.microsoft.com/office/drawing/2014/main" id="{6530E3F3-325C-41F9-8C59-38F28AAF2899}"/>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a:pPr>
                <a:spcAft>
                  <a:spcPts val="600"/>
                </a:spcAft>
              </a:pPr>
              <a:t>2</a:t>
            </a:fld>
            <a:endParaRPr lang="fi-FI"/>
          </a:p>
        </p:txBody>
      </p:sp>
    </p:spTree>
    <p:extLst>
      <p:ext uri="{BB962C8B-B14F-4D97-AF65-F5344CB8AC3E}">
        <p14:creationId xmlns:p14="http://schemas.microsoft.com/office/powerpoint/2010/main" val="950385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3E2F76-1165-356B-B0EE-84D879C2AE07}"/>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fi-FI" sz="5400"/>
              <a:t>Koulu / työssäoppimisjakso</a:t>
            </a:r>
            <a:endParaRPr lang="en-US" sz="5400" kern="1200">
              <a:latin typeface="+mj-lt"/>
              <a:ea typeface="+mj-ea"/>
              <a:cs typeface="+mj-cs"/>
            </a:endParaRPr>
          </a:p>
        </p:txBody>
      </p:sp>
      <p:sp>
        <p:nvSpPr>
          <p:cNvPr id="7" name="Sisällön paikkamerkki 6">
            <a:extLst>
              <a:ext uri="{FF2B5EF4-FFF2-40B4-BE49-F238E27FC236}">
                <a16:creationId xmlns:a16="http://schemas.microsoft.com/office/drawing/2014/main" id="{29EB71A2-2AB2-96E3-463D-297D63E47898}"/>
              </a:ext>
            </a:extLst>
          </p:cNvPr>
          <p:cNvSpPr>
            <a:spLocks noGrp="1"/>
          </p:cNvSpPr>
          <p:nvPr>
            <p:ph idx="1"/>
          </p:nvPr>
        </p:nvSpPr>
        <p:spPr>
          <a:xfrm>
            <a:off x="5297762" y="2706624"/>
            <a:ext cx="6251110" cy="3483864"/>
          </a:xfrm>
        </p:spPr>
        <p:txBody>
          <a:bodyPr>
            <a:normAutofit/>
          </a:bodyPr>
          <a:lstStyle/>
          <a:p>
            <a:pPr marL="0" indent="0" defTabSz="813816">
              <a:spcAft>
                <a:spcPts val="600"/>
              </a:spcAft>
              <a:buNone/>
            </a:pPr>
            <a:r>
              <a:rPr lang="fi-FI" sz="1500" kern="1200" dirty="0">
                <a:latin typeface="Arial" panose="020B0604020202020204" pitchFamily="34" charset="0"/>
                <a:ea typeface="+mn-ea"/>
                <a:cs typeface="Arial" panose="020B0604020202020204" pitchFamily="34" charset="0"/>
              </a:rPr>
              <a:t>Minua jännitti paljon ensimmäisenä päivänä työpaikalle meno. Mietin onko englantini kuitenkaan riittävällä tasolla ja kuinka kommunikointi sujuisi. Huolet osoittautuivat turhiksi, sillä kommunikaatio sujui suurin piirtein haasteitta koko matkan ajan. </a:t>
            </a:r>
          </a:p>
          <a:p>
            <a:pPr defTabSz="813816">
              <a:spcAft>
                <a:spcPts val="600"/>
              </a:spcAft>
            </a:pPr>
            <a:endParaRPr lang="fi-FI" sz="1500" kern="1200" dirty="0">
              <a:latin typeface="Arial" panose="020B0604020202020204" pitchFamily="34" charset="0"/>
              <a:ea typeface="+mn-ea"/>
              <a:cs typeface="Arial" panose="020B0604020202020204" pitchFamily="34" charset="0"/>
            </a:endParaRPr>
          </a:p>
          <a:p>
            <a:pPr marL="0" indent="0" defTabSz="813816">
              <a:spcAft>
                <a:spcPts val="600"/>
              </a:spcAft>
              <a:buNone/>
            </a:pPr>
            <a:r>
              <a:rPr lang="fi-FI" sz="1500" kern="1200" dirty="0">
                <a:latin typeface="Arial" panose="020B0604020202020204" pitchFamily="34" charset="0"/>
                <a:ea typeface="+mn-ea"/>
                <a:cs typeface="Arial" panose="020B0604020202020204" pitchFamily="34" charset="0"/>
              </a:rPr>
              <a:t>Työpäivät eivät olleet aina ihan samanpituisia ja huomasin nopeasti työkulttuurin olevan hiukan erilaista mihin Suomessa olen tottunut. Varmasti minuun kohdistuvat vaatimukset olivat eritasoiset kuin virallisiin työntekijöihin, mutta tuntui että siellä tauot olivat paljon pidempiä kuin mihin olin tottunut. Työpäivät myös alkoivat kahvin juonnilla ja hahmotellessa päiväni sisältöä. Jos työpäiväni oli loppusuoralla saadessani jonkun tehtävän valmiiksi, sain lähteä aiemmin pois. </a:t>
            </a:r>
            <a:endParaRPr lang="fi-FI" sz="1500" dirty="0">
              <a:effectLst/>
              <a:latin typeface="Arial" panose="020B0604020202020204" pitchFamily="34" charset="0"/>
              <a:ea typeface="Calibri" panose="020F0502020204030204" pitchFamily="34" charset="0"/>
              <a:cs typeface="Arial" panose="020B0604020202020204" pitchFamily="34" charset="0"/>
            </a:endParaRPr>
          </a:p>
          <a:p>
            <a:endParaRPr lang="fi-FI" sz="1500" dirty="0"/>
          </a:p>
        </p:txBody>
      </p:sp>
      <p:sp>
        <p:nvSpPr>
          <p:cNvPr id="4" name="Päivämäärän paikkamerkki 3">
            <a:extLst>
              <a:ext uri="{FF2B5EF4-FFF2-40B4-BE49-F238E27FC236}">
                <a16:creationId xmlns:a16="http://schemas.microsoft.com/office/drawing/2014/main" id="{E92585A3-FC77-4C22-3460-78C3C95A5C92}"/>
              </a:ext>
            </a:extLst>
          </p:cNvPr>
          <p:cNvSpPr>
            <a:spLocks noGrp="1"/>
          </p:cNvSpPr>
          <p:nvPr>
            <p:ph type="dt" sz="half" idx="10"/>
          </p:nvPr>
        </p:nvSpPr>
        <p:spPr>
          <a:xfrm>
            <a:off x="838200" y="6356350"/>
            <a:ext cx="2743200" cy="365125"/>
          </a:xfrm>
        </p:spPr>
        <p:txBody>
          <a:bodyPr vert="horz" lIns="91440" tIns="45720" rIns="91440" bIns="45720" rtlCol="0">
            <a:normAutofit/>
          </a:bodyPr>
          <a:lstStyle/>
          <a:p>
            <a:pPr>
              <a:spcAft>
                <a:spcPts val="600"/>
              </a:spcAft>
            </a:pPr>
            <a:fld id="{B62AD38B-EAFC-4691-B174-1FED33D20AAF}" type="datetime1">
              <a:rPr lang="en-US">
                <a:solidFill>
                  <a:srgbClr val="FFFFFF"/>
                </a:solidFill>
              </a:rPr>
              <a:pPr>
                <a:spcAft>
                  <a:spcPts val="600"/>
                </a:spcAft>
              </a:pPr>
              <a:t>11/2/2023</a:t>
            </a:fld>
            <a:endParaRPr lang="en-US">
              <a:solidFill>
                <a:srgbClr val="FFFFFF"/>
              </a:solidFill>
            </a:endParaRPr>
          </a:p>
        </p:txBody>
      </p:sp>
      <p:sp>
        <p:nvSpPr>
          <p:cNvPr id="6" name="Dian numeron paikkamerkki 5">
            <a:extLst>
              <a:ext uri="{FF2B5EF4-FFF2-40B4-BE49-F238E27FC236}">
                <a16:creationId xmlns:a16="http://schemas.microsoft.com/office/drawing/2014/main" id="{CB131464-B3CA-82FE-33FA-BBC1EEA9EDA5}"/>
              </a:ext>
            </a:extLst>
          </p:cNvPr>
          <p:cNvSpPr>
            <a:spLocks noGrp="1"/>
          </p:cNvSpPr>
          <p:nvPr>
            <p:ph type="sldNum" sz="quarter" idx="12"/>
          </p:nvPr>
        </p:nvSpPr>
        <p:spPr>
          <a:xfrm>
            <a:off x="10052978" y="6356350"/>
            <a:ext cx="1300821" cy="365125"/>
          </a:xfrm>
        </p:spPr>
        <p:txBody>
          <a:bodyPr vert="horz" lIns="91440" tIns="45720" rIns="91440" bIns="45720" rtlCol="0">
            <a:normAutofit/>
          </a:bodyPr>
          <a:lstStyle/>
          <a:p>
            <a:pPr>
              <a:spcAft>
                <a:spcPts val="600"/>
              </a:spcAft>
            </a:pPr>
            <a:fld id="{9D3CA140-FF35-4452-9742-757AA58294AB}" type="slidenum">
              <a:rPr lang="en-US"/>
              <a:pPr>
                <a:spcAft>
                  <a:spcPts val="600"/>
                </a:spcAft>
              </a:pPr>
              <a:t>3</a:t>
            </a:fld>
            <a:endParaRPr lang="en-US"/>
          </a:p>
        </p:txBody>
      </p:sp>
      <p:pic>
        <p:nvPicPr>
          <p:cNvPr id="17" name="Kuva 16" descr="Kuva, joka sisältää kohteen kaktus, piha-, kasvi, taivas">
            <a:extLst>
              <a:ext uri="{FF2B5EF4-FFF2-40B4-BE49-F238E27FC236}">
                <a16:creationId xmlns:a16="http://schemas.microsoft.com/office/drawing/2014/main" id="{F36268A6-9D87-FEA9-D5DB-6CC3F6521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23196" y="870370"/>
            <a:ext cx="6858000" cy="5143500"/>
          </a:xfrm>
          <a:prstGeom prst="rect">
            <a:avLst/>
          </a:prstGeom>
        </p:spPr>
      </p:pic>
    </p:spTree>
    <p:extLst>
      <p:ext uri="{BB962C8B-B14F-4D97-AF65-F5344CB8AC3E}">
        <p14:creationId xmlns:p14="http://schemas.microsoft.com/office/powerpoint/2010/main" val="3317041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tsikko 17">
            <a:extLst>
              <a:ext uri="{FF2B5EF4-FFF2-40B4-BE49-F238E27FC236}">
                <a16:creationId xmlns:a16="http://schemas.microsoft.com/office/drawing/2014/main" id="{D0DFB319-A1F6-B414-935F-76B9283D33B6}"/>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600"/>
              <a:t>Kuvia matkalta </a:t>
            </a:r>
          </a:p>
        </p:txBody>
      </p:sp>
      <p:pic>
        <p:nvPicPr>
          <p:cNvPr id="9" name="Sisällön paikkamerkki 8" descr="Kuva, joka sisältää kohteen piha-, rakennus, teksti, kukka&#10;&#10;Kuvaus luotu automaattisesti">
            <a:extLst>
              <a:ext uri="{FF2B5EF4-FFF2-40B4-BE49-F238E27FC236}">
                <a16:creationId xmlns:a16="http://schemas.microsoft.com/office/drawing/2014/main" id="{7A4A94C1-A98E-859A-2E57-9A0A298A471A}"/>
              </a:ext>
            </a:extLst>
          </p:cNvPr>
          <p:cNvPicPr>
            <a:picLocks noChangeAspect="1"/>
          </p:cNvPicPr>
          <p:nvPr/>
        </p:nvPicPr>
        <p:blipFill rotWithShape="1">
          <a:blip r:embed="rId2">
            <a:extLst>
              <a:ext uri="{28A0092B-C50C-407E-A947-70E740481C1C}">
                <a14:useLocalDpi xmlns:a14="http://schemas.microsoft.com/office/drawing/2010/main" val="0"/>
              </a:ext>
            </a:extLst>
          </a:blip>
          <a:srcRect r="14828" b="-3"/>
          <a:stretch/>
        </p:blipFill>
        <p:spPr>
          <a:xfrm rot="5400000">
            <a:off x="371679" y="2834711"/>
            <a:ext cx="3600041" cy="3170186"/>
          </a:xfrm>
          <a:prstGeom prst="rect">
            <a:avLst/>
          </a:prstGeom>
        </p:spPr>
      </p:pic>
      <p:pic>
        <p:nvPicPr>
          <p:cNvPr id="11" name="Sisällön paikkamerkki 10" descr="Kuva, joka sisältää kohteen piha-, rakennus, taivas, talo&#10;&#10;Kuvaus luotu automaattisesti">
            <a:extLst>
              <a:ext uri="{FF2B5EF4-FFF2-40B4-BE49-F238E27FC236}">
                <a16:creationId xmlns:a16="http://schemas.microsoft.com/office/drawing/2014/main" id="{83B22788-5F7C-88FB-D5D2-7783EF1218F9}"/>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4828" b="-3"/>
          <a:stretch/>
        </p:blipFill>
        <p:spPr>
          <a:xfrm rot="5400000">
            <a:off x="4295979" y="2834711"/>
            <a:ext cx="3600041" cy="3170186"/>
          </a:xfrm>
          <a:prstGeom prst="rect">
            <a:avLst/>
          </a:prstGeom>
        </p:spPr>
      </p:pic>
      <p:pic>
        <p:nvPicPr>
          <p:cNvPr id="15" name="Kuva 14" descr="Kuva, joka sisältää kohteen rakennus, taivas, piha-, katu&#10;&#10;Kuvaus luotu automaattisesti">
            <a:extLst>
              <a:ext uri="{FF2B5EF4-FFF2-40B4-BE49-F238E27FC236}">
                <a16:creationId xmlns:a16="http://schemas.microsoft.com/office/drawing/2014/main" id="{6BD49168-7BD9-1FFD-D7DD-A1F63DDCEF60}"/>
              </a:ext>
            </a:extLst>
          </p:cNvPr>
          <p:cNvPicPr>
            <a:picLocks noChangeAspect="1"/>
          </p:cNvPicPr>
          <p:nvPr/>
        </p:nvPicPr>
        <p:blipFill rotWithShape="1">
          <a:blip r:embed="rId4">
            <a:extLst>
              <a:ext uri="{28A0092B-C50C-407E-A947-70E740481C1C}">
                <a14:useLocalDpi xmlns:a14="http://schemas.microsoft.com/office/drawing/2010/main" val="0"/>
              </a:ext>
            </a:extLst>
          </a:blip>
          <a:srcRect r="14828" b="-3"/>
          <a:stretch/>
        </p:blipFill>
        <p:spPr>
          <a:xfrm rot="5400000">
            <a:off x="8220279" y="2834711"/>
            <a:ext cx="3600041" cy="3170186"/>
          </a:xfrm>
          <a:prstGeom prst="rect">
            <a:avLst/>
          </a:prstGeom>
        </p:spPr>
      </p:pic>
      <p:sp>
        <p:nvSpPr>
          <p:cNvPr id="5" name="Päivämäärän paikkamerkki 4">
            <a:extLst>
              <a:ext uri="{FF2B5EF4-FFF2-40B4-BE49-F238E27FC236}">
                <a16:creationId xmlns:a16="http://schemas.microsoft.com/office/drawing/2014/main" id="{845D2ED3-B507-4758-9DA7-2C62C9F405CA}"/>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6253E318-A3D7-40FB-81EA-84ACE72F5F6C}" type="datetime1">
              <a:rPr lang="en-US" smtClean="0"/>
              <a:pPr>
                <a:spcAft>
                  <a:spcPts val="600"/>
                </a:spcAft>
              </a:pPr>
              <a:t>11/2/2023</a:t>
            </a:fld>
            <a:endParaRPr lang="en-US"/>
          </a:p>
        </p:txBody>
      </p:sp>
      <p:sp>
        <p:nvSpPr>
          <p:cNvPr id="7" name="Dian numeron paikkamerkki 6">
            <a:extLst>
              <a:ext uri="{FF2B5EF4-FFF2-40B4-BE49-F238E27FC236}">
                <a16:creationId xmlns:a16="http://schemas.microsoft.com/office/drawing/2014/main" id="{4C2B78AC-3F2F-477B-A0CA-1FECD293029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9D3CA140-FF35-4452-9742-757AA58294AB}" type="slidenum">
              <a:rPr lang="en-US" smtClean="0"/>
              <a:pPr>
                <a:spcAft>
                  <a:spcPts val="600"/>
                </a:spcAft>
              </a:pPr>
              <a:t>4</a:t>
            </a:fld>
            <a:endParaRPr lang="en-US"/>
          </a:p>
        </p:txBody>
      </p:sp>
    </p:spTree>
    <p:extLst>
      <p:ext uri="{BB962C8B-B14F-4D97-AF65-F5344CB8AC3E}">
        <p14:creationId xmlns:p14="http://schemas.microsoft.com/office/powerpoint/2010/main" val="171160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Kuva 9" descr="Kuva, joka sisältää kohteen piha-, taivas, kasvi, maisema&#10;&#10;Kuvaus luotu automaattisesti">
            <a:extLst>
              <a:ext uri="{FF2B5EF4-FFF2-40B4-BE49-F238E27FC236}">
                <a16:creationId xmlns:a16="http://schemas.microsoft.com/office/drawing/2014/main" id="{BDCF166B-380A-6814-EDE6-B58D856C71CE}"/>
              </a:ext>
            </a:extLst>
          </p:cNvPr>
          <p:cNvPicPr>
            <a:picLocks noChangeAspect="1"/>
          </p:cNvPicPr>
          <p:nvPr/>
        </p:nvPicPr>
        <p:blipFill rotWithShape="1">
          <a:blip r:embed="rId2">
            <a:extLst>
              <a:ext uri="{28A0092B-C50C-407E-A947-70E740481C1C}">
                <a14:useLocalDpi xmlns:a14="http://schemas.microsoft.com/office/drawing/2010/main" val="0"/>
              </a:ext>
            </a:extLst>
          </a:blip>
          <a:srcRect r="24010" b="2"/>
          <a:stretch/>
        </p:blipFill>
        <p:spPr>
          <a:xfrm rot="5400000">
            <a:off x="284264" y="594656"/>
            <a:ext cx="5743618" cy="5668684"/>
          </a:xfrm>
          <a:prstGeom prst="rect">
            <a:avLst/>
          </a:prstGeom>
        </p:spPr>
      </p:pic>
      <p:pic>
        <p:nvPicPr>
          <p:cNvPr id="6" name="Kuva 5" descr="Kuva, joka sisältää kohteen piha-, Rauniot, rakennus, taivas&#10;&#10;Kuvaus luotu automaattisesti">
            <a:extLst>
              <a:ext uri="{FF2B5EF4-FFF2-40B4-BE49-F238E27FC236}">
                <a16:creationId xmlns:a16="http://schemas.microsoft.com/office/drawing/2014/main" id="{CFBAF6E6-57C1-5593-6AA1-87BB4E45C560}"/>
              </a:ext>
            </a:extLst>
          </p:cNvPr>
          <p:cNvPicPr>
            <a:picLocks noChangeAspect="1"/>
          </p:cNvPicPr>
          <p:nvPr/>
        </p:nvPicPr>
        <p:blipFill rotWithShape="1">
          <a:blip r:embed="rId3">
            <a:extLst>
              <a:ext uri="{28A0092B-C50C-407E-A947-70E740481C1C}">
                <a14:useLocalDpi xmlns:a14="http://schemas.microsoft.com/office/drawing/2010/main" val="0"/>
              </a:ext>
            </a:extLst>
          </a:blip>
          <a:srcRect r="24090" b="-2"/>
          <a:stretch/>
        </p:blipFill>
        <p:spPr>
          <a:xfrm rot="5400000">
            <a:off x="6161012" y="591551"/>
            <a:ext cx="5743618" cy="5674893"/>
          </a:xfrm>
          <a:prstGeom prst="rect">
            <a:avLst/>
          </a:prstGeom>
        </p:spPr>
      </p:pic>
      <p:sp>
        <p:nvSpPr>
          <p:cNvPr id="2" name="Päivämäärän paikkamerkki 1">
            <a:extLst>
              <a:ext uri="{FF2B5EF4-FFF2-40B4-BE49-F238E27FC236}">
                <a16:creationId xmlns:a16="http://schemas.microsoft.com/office/drawing/2014/main" id="{4ADCB967-6BE8-0DC0-73C8-7BB6E4ACEF2B}"/>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D926D0F1-5D4A-41EE-9FA0-2C7273AE7399}" type="datetime1">
              <a:rPr lang="en-US" smtClean="0"/>
              <a:pPr>
                <a:spcAft>
                  <a:spcPts val="600"/>
                </a:spcAft>
              </a:pPr>
              <a:t>11/2/2023</a:t>
            </a:fld>
            <a:endParaRPr lang="en-US"/>
          </a:p>
        </p:txBody>
      </p:sp>
      <p:sp>
        <p:nvSpPr>
          <p:cNvPr id="4" name="Dian numeron paikkamerkki 3">
            <a:extLst>
              <a:ext uri="{FF2B5EF4-FFF2-40B4-BE49-F238E27FC236}">
                <a16:creationId xmlns:a16="http://schemas.microsoft.com/office/drawing/2014/main" id="{AD80217D-4F2A-F331-1AA1-BD8955D55C8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9D3CA140-FF35-4452-9742-757AA58294AB}" type="slidenum">
              <a:rPr lang="en-US" smtClean="0"/>
              <a:pPr>
                <a:spcAft>
                  <a:spcPts val="600"/>
                </a:spcAft>
              </a:pPr>
              <a:t>5</a:t>
            </a:fld>
            <a:endParaRPr lang="en-US"/>
          </a:p>
        </p:txBody>
      </p:sp>
    </p:spTree>
    <p:extLst>
      <p:ext uri="{BB962C8B-B14F-4D97-AF65-F5344CB8AC3E}">
        <p14:creationId xmlns:p14="http://schemas.microsoft.com/office/powerpoint/2010/main" val="2575506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Kuva, joka sisältää kohteen piha-, vesi, luonto, ranta&#10;&#10;Kuvaus luotu automaattisesti">
            <a:extLst>
              <a:ext uri="{FF2B5EF4-FFF2-40B4-BE49-F238E27FC236}">
                <a16:creationId xmlns:a16="http://schemas.microsoft.com/office/drawing/2014/main" id="{9ACDDF84-6999-48E1-A59D-DDFC04563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85353" y="1989458"/>
            <a:ext cx="3838777" cy="2879083"/>
          </a:xfrm>
          <a:prstGeom prst="rect">
            <a:avLst/>
          </a:prstGeom>
        </p:spPr>
      </p:pic>
      <p:pic>
        <p:nvPicPr>
          <p:cNvPr id="10" name="Kuva 9" descr="Kuva, joka sisältää kohteen piha-, rakennus, taivas, katu&#10;&#10;Kuvaus luotu automaattisesti">
            <a:extLst>
              <a:ext uri="{FF2B5EF4-FFF2-40B4-BE49-F238E27FC236}">
                <a16:creationId xmlns:a16="http://schemas.microsoft.com/office/drawing/2014/main" id="{6A273EF8-60A7-B6B7-C3B7-53609B85E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167916" y="1989327"/>
            <a:ext cx="3840480" cy="2880360"/>
          </a:xfrm>
          <a:prstGeom prst="rect">
            <a:avLst/>
          </a:prstGeom>
        </p:spPr>
      </p:pic>
      <p:pic>
        <p:nvPicPr>
          <p:cNvPr id="12" name="Kuva 11" descr="Kuva, joka sisältää kohteen piha-, taivas, puu, rakennus&#10;&#10;Kuvaus luotu automaattisesti">
            <a:extLst>
              <a:ext uri="{FF2B5EF4-FFF2-40B4-BE49-F238E27FC236}">
                <a16:creationId xmlns:a16="http://schemas.microsoft.com/office/drawing/2014/main" id="{692C2ACD-9157-E6AC-20AB-D09AECA688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863880" y="1988819"/>
            <a:ext cx="3840480" cy="2880360"/>
          </a:xfrm>
          <a:prstGeom prst="rect">
            <a:avLst/>
          </a:prstGeom>
        </p:spPr>
      </p:pic>
      <p:sp>
        <p:nvSpPr>
          <p:cNvPr id="2" name="Päivämäärän paikkamerkki 1">
            <a:extLst>
              <a:ext uri="{FF2B5EF4-FFF2-40B4-BE49-F238E27FC236}">
                <a16:creationId xmlns:a16="http://schemas.microsoft.com/office/drawing/2014/main" id="{099AC3C6-872A-53F6-636A-220A08232EB1}"/>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D926D0F1-5D4A-41EE-9FA0-2C7273AE7399}" type="datetime1">
              <a:rPr lang="en-US" smtClean="0"/>
              <a:pPr>
                <a:spcAft>
                  <a:spcPts val="600"/>
                </a:spcAft>
              </a:pPr>
              <a:t>11/2/2023</a:t>
            </a:fld>
            <a:endParaRPr lang="en-US"/>
          </a:p>
        </p:txBody>
      </p:sp>
      <p:sp>
        <p:nvSpPr>
          <p:cNvPr id="4" name="Dian numeron paikkamerkki 3">
            <a:extLst>
              <a:ext uri="{FF2B5EF4-FFF2-40B4-BE49-F238E27FC236}">
                <a16:creationId xmlns:a16="http://schemas.microsoft.com/office/drawing/2014/main" id="{F68FC6ED-4C8C-9889-2EC6-14DB02731E0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9D3CA140-FF35-4452-9742-757AA58294AB}" type="slidenum">
              <a:rPr lang="en-US" smtClean="0"/>
              <a:pPr>
                <a:spcAft>
                  <a:spcPts val="600"/>
                </a:spcAft>
              </a:pPr>
              <a:t>6</a:t>
            </a:fld>
            <a:endParaRPr lang="en-US"/>
          </a:p>
        </p:txBody>
      </p:sp>
    </p:spTree>
    <p:extLst>
      <p:ext uri="{BB962C8B-B14F-4D97-AF65-F5344CB8AC3E}">
        <p14:creationId xmlns:p14="http://schemas.microsoft.com/office/powerpoint/2010/main" val="676188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Kuva 11" descr="Kuva, joka sisältää kohteen piha-, rakennus, taivas, kasvi&#10;&#10;Kuvaus luotu automaattisesti">
            <a:extLst>
              <a:ext uri="{FF2B5EF4-FFF2-40B4-BE49-F238E27FC236}">
                <a16:creationId xmlns:a16="http://schemas.microsoft.com/office/drawing/2014/main" id="{05D58FA0-35B0-9EF9-5263-A06E1BD920B4}"/>
              </a:ext>
            </a:extLst>
          </p:cNvPr>
          <p:cNvPicPr>
            <a:picLocks noChangeAspect="1"/>
          </p:cNvPicPr>
          <p:nvPr/>
        </p:nvPicPr>
        <p:blipFill rotWithShape="1">
          <a:blip r:embed="rId2">
            <a:extLst>
              <a:ext uri="{28A0092B-C50C-407E-A947-70E740481C1C}">
                <a14:useLocalDpi xmlns:a14="http://schemas.microsoft.com/office/drawing/2010/main" val="0"/>
              </a:ext>
            </a:extLst>
          </a:blip>
          <a:srcRect t="22153" r="-2" b="-2"/>
          <a:stretch/>
        </p:blipFill>
        <p:spPr>
          <a:xfrm rot="5400000">
            <a:off x="-1160931" y="1524195"/>
            <a:ext cx="6524936" cy="3809612"/>
          </a:xfrm>
          <a:prstGeom prst="rect">
            <a:avLst/>
          </a:prstGeom>
        </p:spPr>
      </p:pic>
      <p:pic>
        <p:nvPicPr>
          <p:cNvPr id="8" name="Kuva 7" descr="Kuva, joka sisältää kohteen piha-, rakennus, talo, kasvi&#10;&#10;Kuvaus luotu automaattisesti">
            <a:extLst>
              <a:ext uri="{FF2B5EF4-FFF2-40B4-BE49-F238E27FC236}">
                <a16:creationId xmlns:a16="http://schemas.microsoft.com/office/drawing/2014/main" id="{C8BD7202-BBBE-A631-5A7E-C61FD5A6359E}"/>
              </a:ext>
            </a:extLst>
          </p:cNvPr>
          <p:cNvPicPr>
            <a:picLocks noChangeAspect="1"/>
          </p:cNvPicPr>
          <p:nvPr/>
        </p:nvPicPr>
        <p:blipFill rotWithShape="1">
          <a:blip r:embed="rId3">
            <a:extLst>
              <a:ext uri="{28A0092B-C50C-407E-A947-70E740481C1C}">
                <a14:useLocalDpi xmlns:a14="http://schemas.microsoft.com/office/drawing/2010/main" val="0"/>
              </a:ext>
            </a:extLst>
          </a:blip>
          <a:srcRect t="22245" r="-2" b="151"/>
          <a:stretch/>
        </p:blipFill>
        <p:spPr>
          <a:xfrm rot="5400000">
            <a:off x="2832838" y="1530192"/>
            <a:ext cx="6524936" cy="3797618"/>
          </a:xfrm>
          <a:prstGeom prst="rect">
            <a:avLst/>
          </a:prstGeom>
        </p:spPr>
      </p:pic>
      <p:pic>
        <p:nvPicPr>
          <p:cNvPr id="10" name="Kuva 9" descr="Kuva, joka sisältää kohteen piha-, taivas, lamppu, rakennus&#10;&#10;Kuvaus luotu automaattisesti">
            <a:extLst>
              <a:ext uri="{FF2B5EF4-FFF2-40B4-BE49-F238E27FC236}">
                <a16:creationId xmlns:a16="http://schemas.microsoft.com/office/drawing/2014/main" id="{CA2C6C45-FEA3-034C-DAF1-EA73FF39F13E}"/>
              </a:ext>
            </a:extLst>
          </p:cNvPr>
          <p:cNvPicPr>
            <a:picLocks noChangeAspect="1"/>
          </p:cNvPicPr>
          <p:nvPr/>
        </p:nvPicPr>
        <p:blipFill rotWithShape="1">
          <a:blip r:embed="rId4">
            <a:extLst>
              <a:ext uri="{28A0092B-C50C-407E-A947-70E740481C1C}">
                <a14:useLocalDpi xmlns:a14="http://schemas.microsoft.com/office/drawing/2010/main" val="0"/>
              </a:ext>
            </a:extLst>
          </a:blip>
          <a:srcRect l="223" r="37769" b="2"/>
          <a:stretch/>
        </p:blipFill>
        <p:spPr>
          <a:xfrm rot="5400000">
            <a:off x="8514423" y="-164544"/>
            <a:ext cx="3160653" cy="3822808"/>
          </a:xfrm>
          <a:prstGeom prst="rect">
            <a:avLst/>
          </a:prstGeom>
        </p:spPr>
      </p:pic>
      <p:sp>
        <p:nvSpPr>
          <p:cNvPr id="2" name="Päivämäärän paikkamerkki 1">
            <a:extLst>
              <a:ext uri="{FF2B5EF4-FFF2-40B4-BE49-F238E27FC236}">
                <a16:creationId xmlns:a16="http://schemas.microsoft.com/office/drawing/2014/main" id="{C5088EC6-0488-A42D-1909-3E2DCEF9E5E3}"/>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D926D0F1-5D4A-41EE-9FA0-2C7273AE7399}" type="datetime1">
              <a:rPr lang="en-US">
                <a:solidFill>
                  <a:srgbClr val="FFFFFF"/>
                </a:solidFill>
              </a:rPr>
              <a:pPr>
                <a:spcAft>
                  <a:spcPts val="600"/>
                </a:spcAft>
              </a:pPr>
              <a:t>11/2/2023</a:t>
            </a:fld>
            <a:endParaRPr lang="en-US">
              <a:solidFill>
                <a:srgbClr val="FFFFFF"/>
              </a:solidFill>
            </a:endParaRPr>
          </a:p>
        </p:txBody>
      </p:sp>
      <p:sp>
        <p:nvSpPr>
          <p:cNvPr id="3" name="Alatunnisteen paikkamerkki 2">
            <a:extLst>
              <a:ext uri="{FF2B5EF4-FFF2-40B4-BE49-F238E27FC236}">
                <a16:creationId xmlns:a16="http://schemas.microsoft.com/office/drawing/2014/main" id="{DFD5E6B8-BEA8-E5E3-0DC8-A6A0924EA46B}"/>
              </a:ext>
            </a:extLst>
          </p:cNvPr>
          <p:cNvSpPr>
            <a:spLocks noGrp="1"/>
          </p:cNvSpPr>
          <p:nvPr>
            <p:ph type="ftr" sz="quarter" idx="11"/>
          </p:nvPr>
        </p:nvSpPr>
        <p:spPr>
          <a:xfrm>
            <a:off x="4038600" y="6356350"/>
            <a:ext cx="4114800" cy="365125"/>
          </a:xfrm>
        </p:spPr>
        <p:txBody>
          <a:bodyPr vert="horz" lIns="91440" tIns="45720" rIns="91440" bIns="45720" rtlCol="0" anchor="ctr">
            <a:normAutofit lnSpcReduction="10000"/>
          </a:bodyPr>
          <a:lstStyle/>
          <a:p>
            <a:pPr>
              <a:lnSpc>
                <a:spcPct val="90000"/>
              </a:lnSpc>
              <a:spcAft>
                <a:spcPts val="600"/>
              </a:spcAft>
            </a:pPr>
            <a:r>
              <a:rPr lang="en-US" sz="300" b="1" kern="1200">
                <a:solidFill>
                  <a:srgbClr val="FFFFFF"/>
                </a:solidFill>
                <a:latin typeface="+mn-lt"/>
                <a:ea typeface="+mn-ea"/>
                <a:cs typeface="+mn-cs"/>
              </a:rPr>
              <a:t>&gt;&gt; keuda.fi</a:t>
            </a:r>
          </a:p>
          <a:p>
            <a:pPr>
              <a:lnSpc>
                <a:spcPct val="90000"/>
              </a:lnSpc>
              <a:spcAft>
                <a:spcPts val="600"/>
              </a:spcAft>
            </a:pPr>
            <a:r>
              <a:rPr lang="en-US" sz="300" kern="1200">
                <a:solidFill>
                  <a:srgbClr val="FFFFFF"/>
                </a:solidFill>
                <a:latin typeface="+mn-lt"/>
                <a:ea typeface="+mn-ea"/>
                <a:cs typeface="+mn-cs"/>
              </a:rPr>
              <a:t>#kestävä #saavutettava #uniikki</a:t>
            </a:r>
          </a:p>
          <a:p>
            <a:pPr>
              <a:lnSpc>
                <a:spcPct val="90000"/>
              </a:lnSpc>
              <a:spcAft>
                <a:spcPts val="600"/>
              </a:spcAft>
            </a:pPr>
            <a:r>
              <a:rPr lang="en-US" sz="300" kern="1200">
                <a:solidFill>
                  <a:srgbClr val="FFFFFF"/>
                </a:solidFill>
                <a:latin typeface="+mn-lt"/>
                <a:ea typeface="+mn-ea"/>
                <a:cs typeface="+mn-cs"/>
              </a:rPr>
              <a:t>#omapolku #työelämäävarten </a:t>
            </a:r>
          </a:p>
        </p:txBody>
      </p:sp>
      <p:pic>
        <p:nvPicPr>
          <p:cNvPr id="6" name="Kuva 5" descr="Kuva, joka sisältää kohteen piha-, rakennus, taivas, talo&#10;&#10;Kuvaus luotu automaattisesti">
            <a:extLst>
              <a:ext uri="{FF2B5EF4-FFF2-40B4-BE49-F238E27FC236}">
                <a16:creationId xmlns:a16="http://schemas.microsoft.com/office/drawing/2014/main" id="{F57452C7-8F00-E5A1-3D79-17DDF5A3EB02}"/>
              </a:ext>
            </a:extLst>
          </p:cNvPr>
          <p:cNvPicPr>
            <a:picLocks noChangeAspect="1"/>
          </p:cNvPicPr>
          <p:nvPr/>
        </p:nvPicPr>
        <p:blipFill rotWithShape="1">
          <a:blip r:embed="rId5">
            <a:extLst>
              <a:ext uri="{28A0092B-C50C-407E-A947-70E740481C1C}">
                <a14:useLocalDpi xmlns:a14="http://schemas.microsoft.com/office/drawing/2010/main" val="0"/>
              </a:ext>
            </a:extLst>
          </a:blip>
          <a:srcRect l="4280" r="33240" b="2"/>
          <a:stretch/>
        </p:blipFill>
        <p:spPr>
          <a:xfrm rot="5400000">
            <a:off x="8502386" y="3187700"/>
            <a:ext cx="3184727" cy="3822808"/>
          </a:xfrm>
          <a:prstGeom prst="rect">
            <a:avLst/>
          </a:prstGeom>
        </p:spPr>
      </p:pic>
      <p:sp>
        <p:nvSpPr>
          <p:cNvPr id="4" name="Dian numeron paikkamerkki 3">
            <a:extLst>
              <a:ext uri="{FF2B5EF4-FFF2-40B4-BE49-F238E27FC236}">
                <a16:creationId xmlns:a16="http://schemas.microsoft.com/office/drawing/2014/main" id="{56B80EE2-B27E-E3AB-8F92-2B7151ED432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9D3CA140-FF35-4452-9742-757AA58294AB}" type="slidenum">
              <a:rPr lang="en-US">
                <a:solidFill>
                  <a:srgbClr val="FFFFFF"/>
                </a:solidFill>
              </a:rPr>
              <a:pPr>
                <a:spcAft>
                  <a:spcPts val="600"/>
                </a:spcAft>
              </a:pPr>
              <a:t>7</a:t>
            </a:fld>
            <a:endParaRPr lang="en-US">
              <a:solidFill>
                <a:srgbClr val="FFFFFF"/>
              </a:solidFill>
            </a:endParaRPr>
          </a:p>
        </p:txBody>
      </p:sp>
    </p:spTree>
    <p:extLst>
      <p:ext uri="{BB962C8B-B14F-4D97-AF65-F5344CB8AC3E}">
        <p14:creationId xmlns:p14="http://schemas.microsoft.com/office/powerpoint/2010/main" val="1801115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551E58-7775-416B-AEF5-8626B5A9C079}"/>
              </a:ext>
            </a:extLst>
          </p:cNvPr>
          <p:cNvSpPr>
            <a:spLocks noGrp="1"/>
          </p:cNvSpPr>
          <p:nvPr>
            <p:ph type="title"/>
          </p:nvPr>
        </p:nvSpPr>
        <p:spPr>
          <a:xfrm>
            <a:off x="838199" y="564211"/>
            <a:ext cx="4571999" cy="1165002"/>
          </a:xfrm>
        </p:spPr>
        <p:txBody>
          <a:bodyPr anchor="b">
            <a:normAutofit/>
          </a:bodyPr>
          <a:lstStyle/>
          <a:p>
            <a:r>
              <a:rPr lang="fi-FI" sz="3600"/>
              <a:t>Oppiminen ja ongelmanratkaisu</a:t>
            </a:r>
          </a:p>
        </p:txBody>
      </p:sp>
      <p:sp>
        <p:nvSpPr>
          <p:cNvPr id="3" name="Sisällön paikkamerkki 2">
            <a:extLst>
              <a:ext uri="{FF2B5EF4-FFF2-40B4-BE49-F238E27FC236}">
                <a16:creationId xmlns:a16="http://schemas.microsoft.com/office/drawing/2014/main" id="{6A6AEF76-421D-4FB7-BD13-7C8010E8AEDE}"/>
              </a:ext>
            </a:extLst>
          </p:cNvPr>
          <p:cNvSpPr>
            <a:spLocks noGrp="1"/>
          </p:cNvSpPr>
          <p:nvPr>
            <p:ph idx="1"/>
          </p:nvPr>
        </p:nvSpPr>
        <p:spPr>
          <a:xfrm>
            <a:off x="838199" y="2055327"/>
            <a:ext cx="4571999" cy="3776975"/>
          </a:xfrm>
        </p:spPr>
        <p:txBody>
          <a:bodyPr>
            <a:normAutofit/>
          </a:bodyPr>
          <a:lstStyle/>
          <a:p>
            <a:pPr marL="0" indent="0">
              <a:buNone/>
            </a:pPr>
            <a:r>
              <a:rPr lang="fi-FI" sz="1300"/>
              <a:t>En oikeastaan kohdannut muita ongelmia kahden viikon aikana, kuin koti-ikävän. Alkuihmettelyjen jälkeen se iski todella kovasti ja totesin kahden viikon voivan olla myös hyvin pitkä aika, jos sitä ajattelee ikävän kannalta. Etenkin kun ei ole kovinkaan monia kokemuksia perheestä erossa olosta, se on yllättävän voimakas tunne, vaikka sitä osasin odottaakin. Onneksi nykypäivänä on helppoa pitää yhteyttä ulkomailtakin käsin perheeseen, niin joka päivä tuli viestiteltyä ja soiteltua tärkeimpien kanssa. Ystävien tsemppauspuheet myös antoivat puhtia. Ja loppujen lopuksi se ikäväkin voi olla hyödyllinen tunne.</a:t>
            </a:r>
          </a:p>
          <a:p>
            <a:pPr marL="0" indent="0">
              <a:buNone/>
            </a:pPr>
            <a:r>
              <a:rPr lang="fi-FI" sz="1300"/>
              <a:t>Jos on valtavirrasta poikkeava ruokavalio, kuten itselläni vegaanisuus, kannattaa tutkia etukäteen mistä ravintoloista saa omaan ruokavalioon sopivaa ruokaa. Ja varata kauppareissuunkin enemmän aikaa, kun tutkii sisällysluetteloita ruokapaketeista. Ja jos on lääkityksiä, niin kannattaa ottaa niitä mukaan riittävästi. Kelakorvattaviin lääkkeisiin tulee hakea erityislupa ajoissa, jotta saa lääkkeitä riittävästi matkaan. Jos vaikka rohkeana aikoo useamman kuukauden olla. Täytyy myös muistaa tulostaa reseptit matkaan.</a:t>
            </a:r>
          </a:p>
          <a:p>
            <a:endParaRPr lang="fi-FI" sz="1300" b="1"/>
          </a:p>
          <a:p>
            <a:endParaRPr lang="fi-FI" sz="1300" b="1"/>
          </a:p>
          <a:p>
            <a:endParaRPr lang="fi-FI" sz="1300"/>
          </a:p>
        </p:txBody>
      </p:sp>
      <p:pic>
        <p:nvPicPr>
          <p:cNvPr id="7" name="Kuva 6" descr="Kuva, joka sisältää kohteen sisä-, Felidae, Pienet ja keskikokoiset kissat, tietokone&#10;&#10;Kuvaus luotu automaattisesti">
            <a:extLst>
              <a:ext uri="{FF2B5EF4-FFF2-40B4-BE49-F238E27FC236}">
                <a16:creationId xmlns:a16="http://schemas.microsoft.com/office/drawing/2014/main" id="{50BD2565-EA0C-5DE4-D09E-4BAAD69D0714}"/>
              </a:ext>
            </a:extLst>
          </p:cNvPr>
          <p:cNvPicPr>
            <a:picLocks noChangeAspect="1"/>
          </p:cNvPicPr>
          <p:nvPr/>
        </p:nvPicPr>
        <p:blipFill rotWithShape="1">
          <a:blip r:embed="rId2">
            <a:extLst>
              <a:ext uri="{28A0092B-C50C-407E-A947-70E740481C1C}">
                <a14:useLocalDpi xmlns:a14="http://schemas.microsoft.com/office/drawing/2010/main" val="0"/>
              </a:ext>
            </a:extLst>
          </a:blip>
          <a:srcRect l="9599" r="13527" b="2"/>
          <a:stretch/>
        </p:blipFill>
        <p:spPr>
          <a:xfrm rot="5400000">
            <a:off x="6125997" y="631418"/>
            <a:ext cx="5286197" cy="5157216"/>
          </a:xfrm>
          <a:prstGeom prst="rect">
            <a:avLst/>
          </a:prstGeom>
        </p:spPr>
      </p:pic>
      <p:sp>
        <p:nvSpPr>
          <p:cNvPr id="6" name="Dian numeron paikkamerkki 5">
            <a:extLst>
              <a:ext uri="{FF2B5EF4-FFF2-40B4-BE49-F238E27FC236}">
                <a16:creationId xmlns:a16="http://schemas.microsoft.com/office/drawing/2014/main" id="{21444FFE-C6E9-4DC5-BA7C-D1AE53719EDC}"/>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a:solidFill>
                  <a:schemeClr val="tx1">
                    <a:lumMod val="50000"/>
                    <a:lumOff val="50000"/>
                  </a:schemeClr>
                </a:solidFill>
              </a:rPr>
              <a:pPr>
                <a:spcAft>
                  <a:spcPts val="600"/>
                </a:spcAft>
              </a:pPr>
              <a:t>8</a:t>
            </a:fld>
            <a:endParaRPr lang="fi-FI">
              <a:solidFill>
                <a:schemeClr val="tx1">
                  <a:lumMod val="50000"/>
                  <a:lumOff val="50000"/>
                </a:schemeClr>
              </a:solidFill>
            </a:endParaRPr>
          </a:p>
        </p:txBody>
      </p:sp>
    </p:spTree>
    <p:extLst>
      <p:ext uri="{BB962C8B-B14F-4D97-AF65-F5344CB8AC3E}">
        <p14:creationId xmlns:p14="http://schemas.microsoft.com/office/powerpoint/2010/main" val="3486615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AB17FB-AC7E-4C81-90B9-4FDFA5190370}"/>
              </a:ext>
            </a:extLst>
          </p:cNvPr>
          <p:cNvSpPr>
            <a:spLocks noGrp="1"/>
          </p:cNvSpPr>
          <p:nvPr>
            <p:ph type="title"/>
          </p:nvPr>
        </p:nvSpPr>
        <p:spPr>
          <a:xfrm>
            <a:off x="572493" y="238539"/>
            <a:ext cx="11018520" cy="1434415"/>
          </a:xfrm>
        </p:spPr>
        <p:txBody>
          <a:bodyPr anchor="b">
            <a:normAutofit/>
          </a:bodyPr>
          <a:lstStyle/>
          <a:p>
            <a:r>
              <a:rPr lang="fi-FI" sz="5400"/>
              <a:t>Oppiminen ja ongelmanratkaisu</a:t>
            </a:r>
          </a:p>
        </p:txBody>
      </p:sp>
      <p:sp>
        <p:nvSpPr>
          <p:cNvPr id="3" name="Sisällön paikkamerkki 2">
            <a:extLst>
              <a:ext uri="{FF2B5EF4-FFF2-40B4-BE49-F238E27FC236}">
                <a16:creationId xmlns:a16="http://schemas.microsoft.com/office/drawing/2014/main" id="{25DF1FBA-7CB9-453B-9387-1974C9EEB665}"/>
              </a:ext>
            </a:extLst>
          </p:cNvPr>
          <p:cNvSpPr>
            <a:spLocks noGrp="1"/>
          </p:cNvSpPr>
          <p:nvPr>
            <p:ph idx="1"/>
          </p:nvPr>
        </p:nvSpPr>
        <p:spPr>
          <a:xfrm>
            <a:off x="572493" y="2071316"/>
            <a:ext cx="6713552" cy="4119172"/>
          </a:xfrm>
        </p:spPr>
        <p:txBody>
          <a:bodyPr anchor="t">
            <a:normAutofit/>
          </a:bodyPr>
          <a:lstStyle/>
          <a:p>
            <a:pPr marL="0" indent="0">
              <a:buNone/>
            </a:pPr>
            <a:r>
              <a:rPr lang="fi-FI" sz="1400"/>
              <a:t>En pitänyt Kreikassa siitä, ettei vessanpönttöihin saanut heittää vessapaperiakaan. Koska heillä on pienet ja huonot viemäriputket. Siellä tuntui myös siivousasiat olevan vähän niin ja näin, mikä pisti vahvasti silmiin. Lisäksi kierrätys oli olematonta, eikä ikärajoista ilmeisestikään pidetä juuri kiinni koskien alkoholia ja tupakkaa. Siellä myös saa polttaa monessa paikassa sisätiloissa, vaikka se on kiellettyä. Siihen ei vain kiinnitetä huomiota. Vapaita (leikkaamattomia) kissoja oli valtavasti ja näin eläinten ystävänä oli vaikea sopeutua siihen.</a:t>
            </a:r>
          </a:p>
          <a:p>
            <a:pPr marL="0" indent="0">
              <a:buNone/>
            </a:pPr>
            <a:r>
              <a:rPr lang="fi-FI" sz="1400"/>
              <a:t>Kreikkalaiset tuntuivat olevan todella lapsiystävällisiä ja ihmisystävällisiä muutenkin. Asiakaspalveluhenkisyyttä tuntui löytyvän todella paljon. Heidän kiireettömämpi kulttuurinsa hiukan kadehdituttaa suorituskeskeisestä maasta tulevaa. Lisäksi aurinko ja lämpö ovat oikein puoleensa vetäviä piirteitä. </a:t>
            </a:r>
          </a:p>
          <a:p>
            <a:pPr marL="0" indent="0">
              <a:buNone/>
            </a:pPr>
            <a:r>
              <a:rPr lang="fi-FI" sz="1400"/>
              <a:t>Mielestäni minulle osoitetut työtehtävät olivat mukavia, eivätkä liian haastavia. Olin kuitenkin mukavuusalueeni ulkopuolella jo kotimaan lentokentältä lähtien, joten liian vaikeat tehtävät olisivat todennäköisesti vain kasvattaneet ikävää kotiin.</a:t>
            </a:r>
          </a:p>
          <a:p>
            <a:pPr marL="0" indent="0">
              <a:buNone/>
            </a:pPr>
            <a:r>
              <a:rPr lang="fi-FI" sz="1400"/>
              <a:t>Itsetuntoni kasvoi sitä mukaa kun päivät menivät eteenpäin ja rohkeus puhua englanniksi kasvoi. Itsenäisesti vieraassa kaupungissa seikkailu myös kohotti mieltä, sillä muistot peruskouluaikojen epäonnistuneista suunnistusliikuntatunneista on jättänyt kipeän oivalluksen siitä, etten omista suuntavaistoa.</a:t>
            </a:r>
          </a:p>
          <a:p>
            <a:endParaRPr lang="fi-FI" sz="1400"/>
          </a:p>
        </p:txBody>
      </p:sp>
      <p:pic>
        <p:nvPicPr>
          <p:cNvPr id="7" name="Kuva 6" descr="Kuva, joka sisältää kohteen teksti, seinä, sisä-, kylpyhuone&#10;&#10;Kuvaus luotu automaattisesti">
            <a:extLst>
              <a:ext uri="{FF2B5EF4-FFF2-40B4-BE49-F238E27FC236}">
                <a16:creationId xmlns:a16="http://schemas.microsoft.com/office/drawing/2014/main" id="{DF5EB4E2-4F7F-6A6B-3454-3A12DE6A2218}"/>
              </a:ext>
            </a:extLst>
          </p:cNvPr>
          <p:cNvPicPr>
            <a:picLocks noChangeAspect="1"/>
          </p:cNvPicPr>
          <p:nvPr/>
        </p:nvPicPr>
        <p:blipFill rotWithShape="1">
          <a:blip r:embed="rId2">
            <a:extLst>
              <a:ext uri="{28A0092B-C50C-407E-A947-70E740481C1C}">
                <a14:useLocalDpi xmlns:a14="http://schemas.microsoft.com/office/drawing/2010/main" val="0"/>
              </a:ext>
            </a:extLst>
          </a:blip>
          <a:srcRect r="22042" b="1"/>
          <a:stretch/>
        </p:blipFill>
        <p:spPr>
          <a:xfrm rot="5400000">
            <a:off x="7597934" y="2171700"/>
            <a:ext cx="4096512" cy="3941064"/>
          </a:xfrm>
          <a:prstGeom prst="rect">
            <a:avLst/>
          </a:prstGeom>
        </p:spPr>
      </p:pic>
      <p:sp>
        <p:nvSpPr>
          <p:cNvPr id="6" name="Dian numeron paikkamerkki 5">
            <a:extLst>
              <a:ext uri="{FF2B5EF4-FFF2-40B4-BE49-F238E27FC236}">
                <a16:creationId xmlns:a16="http://schemas.microsoft.com/office/drawing/2014/main" id="{8FB89A43-D73F-46D1-9777-34C94CA3E757}"/>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smtClean="0"/>
              <a:pPr>
                <a:spcAft>
                  <a:spcPts val="600"/>
                </a:spcAft>
              </a:pPr>
              <a:t>9</a:t>
            </a:fld>
            <a:endParaRPr lang="fi-FI"/>
          </a:p>
        </p:txBody>
      </p:sp>
    </p:spTree>
    <p:extLst>
      <p:ext uri="{BB962C8B-B14F-4D97-AF65-F5344CB8AC3E}">
        <p14:creationId xmlns:p14="http://schemas.microsoft.com/office/powerpoint/2010/main" val="172372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283909-B43A-4329-A6D7-3F18508D0EA2}"/>
              </a:ext>
            </a:extLst>
          </p:cNvPr>
          <p:cNvSpPr>
            <a:spLocks noGrp="1"/>
          </p:cNvSpPr>
          <p:nvPr>
            <p:ph type="title"/>
          </p:nvPr>
        </p:nvSpPr>
        <p:spPr>
          <a:xfrm>
            <a:off x="612648" y="365125"/>
            <a:ext cx="5295015" cy="2063808"/>
          </a:xfrm>
        </p:spPr>
        <p:txBody>
          <a:bodyPr anchor="b">
            <a:normAutofit/>
          </a:bodyPr>
          <a:lstStyle/>
          <a:p>
            <a:r>
              <a:rPr lang="fi-FI" sz="5400" dirty="0"/>
              <a:t>Vapaa-aika ja majoitus</a:t>
            </a:r>
          </a:p>
        </p:txBody>
      </p:sp>
      <p:sp>
        <p:nvSpPr>
          <p:cNvPr id="3" name="Sisällön paikkamerkki 2">
            <a:extLst>
              <a:ext uri="{FF2B5EF4-FFF2-40B4-BE49-F238E27FC236}">
                <a16:creationId xmlns:a16="http://schemas.microsoft.com/office/drawing/2014/main" id="{EB94682A-2A48-4704-B35E-725B1EA2AA59}"/>
              </a:ext>
            </a:extLst>
          </p:cNvPr>
          <p:cNvSpPr>
            <a:spLocks noGrp="1"/>
          </p:cNvSpPr>
          <p:nvPr>
            <p:ph idx="1"/>
          </p:nvPr>
        </p:nvSpPr>
        <p:spPr>
          <a:xfrm>
            <a:off x="612648" y="2908005"/>
            <a:ext cx="5295015" cy="3268957"/>
          </a:xfrm>
        </p:spPr>
        <p:txBody>
          <a:bodyPr vert="horz" lIns="91440" tIns="45720" rIns="91440" bIns="45720" rtlCol="0">
            <a:normAutofit/>
          </a:bodyPr>
          <a:lstStyle/>
          <a:p>
            <a:pPr marL="0" indent="0">
              <a:buNone/>
            </a:pPr>
            <a:r>
              <a:rPr lang="fi-FI" sz="1000" dirty="0">
                <a:latin typeface="Arial"/>
                <a:cs typeface="Arial"/>
              </a:rPr>
              <a:t>Kohteessa majoituin yhden huoneen hotellihuoneessa, missä oli liesi ja jääkaappi. Oli siis helppo lämmitellä hellalla ruokaa ja ostaa kaupasta kerralla enemmän, jottei joka päivä tarvinnut lähteä kauppaan. Huoneessa oli pelottava taulu, mutta ensimmäisten päivien jälkeen siihen jo tottuikin. </a:t>
            </a:r>
          </a:p>
          <a:p>
            <a:pPr marL="0" indent="0">
              <a:buNone/>
            </a:pPr>
            <a:r>
              <a:rPr lang="fi-FI" sz="1000" dirty="0">
                <a:latin typeface="Arial"/>
                <a:cs typeface="Arial"/>
              </a:rPr>
              <a:t>Olin onnekas ja majoitus oli järjestetty minulle, enkä joutunut tekemään sen eteen mitään. Ja koska kyse oli hotellista, en tiedä varmaksi sanoa, miten paikalliset normaalisti asuvat. Ulkoapäin talot ovat hiukan ränsistyneen oloisia, mutta niitä voisi sanoa viehättäviksi ja useimpien talojen seinustalla, parvekkeilla ja pihoilla on kauniita kasveja.</a:t>
            </a:r>
          </a:p>
          <a:p>
            <a:pPr marL="0" indent="0">
              <a:buNone/>
            </a:pPr>
            <a:r>
              <a:rPr lang="fi-FI" sz="1000" dirty="0">
                <a:latin typeface="Arial"/>
                <a:cs typeface="Arial"/>
              </a:rPr>
              <a:t>Google kertoi, että vesi on hanoistakin juomakelpoista, mutta epäröin tätä viemäriputkistojen kunnon takia. Paikalliset tiesivätkin sitten kertoa, että veden pitäisi olla juomakelpoista, muttei aina ole. Kaikki tuntuivat hakevan vetensä kaupasta pulloissa, joten niin tein sitten minäkin.</a:t>
            </a:r>
          </a:p>
          <a:p>
            <a:pPr marL="0" indent="0">
              <a:buNone/>
            </a:pPr>
            <a:r>
              <a:rPr lang="fi-FI" sz="1000" dirty="0">
                <a:latin typeface="Arial"/>
                <a:cs typeface="Arial"/>
              </a:rPr>
              <a:t>Vietin vapaa aikaa enimmäkseen yksin kierrellen lähiympäristössä, mutta muutaman kerran kävin kahvilla ja syömässä </a:t>
            </a:r>
            <a:r>
              <a:rPr lang="fi-FI" sz="1000" dirty="0" err="1">
                <a:latin typeface="Arial"/>
                <a:cs typeface="Arial"/>
              </a:rPr>
              <a:t>Penelopen</a:t>
            </a:r>
            <a:r>
              <a:rPr lang="fi-FI" sz="1000" dirty="0">
                <a:latin typeface="Arial"/>
                <a:cs typeface="Arial"/>
              </a:rPr>
              <a:t> kanssa. Niin pieneksi kaupungiksi </a:t>
            </a:r>
            <a:r>
              <a:rPr lang="fi-FI" sz="1000" dirty="0" err="1">
                <a:latin typeface="Arial"/>
                <a:cs typeface="Arial"/>
              </a:rPr>
              <a:t>Rethmnossa</a:t>
            </a:r>
            <a:r>
              <a:rPr lang="fi-FI" sz="1000" dirty="0">
                <a:latin typeface="Arial"/>
                <a:cs typeface="Arial"/>
              </a:rPr>
              <a:t> on yllättävä monta museota ja kävinkin kahdessa. Nykytaiteen museossa ja Arkeologisessa museossa. Turistien suosimana alueena siellä oli paljon paikallisten myyntikojuja ja kauppoja sekä ravintoloita ja kahviloita. Kahviloissa oli mukava istuskella ja kuulostella, josko kuulisi jossain suomea puhuttavan. Välillä kuulinkin, mutta enimmäkseen siellä tuntui lomailevan saksalaisia ja ruotsalaisia. Säät suosivat ja rannallakin tuli käytyä useampaan otteeseen.</a:t>
            </a:r>
          </a:p>
        </p:txBody>
      </p:sp>
      <p:pic>
        <p:nvPicPr>
          <p:cNvPr id="11" name="Kuva 10" descr="Kuva, joka sisältää kohteen maalaus, maali, Nykytaide, piirros&#10;&#10;Kuvaus luotu automaattisesti">
            <a:extLst>
              <a:ext uri="{FF2B5EF4-FFF2-40B4-BE49-F238E27FC236}">
                <a16:creationId xmlns:a16="http://schemas.microsoft.com/office/drawing/2014/main" id="{798FD5CD-0A04-FE60-0706-32F472801152}"/>
              </a:ext>
            </a:extLst>
          </p:cNvPr>
          <p:cNvPicPr>
            <a:picLocks noChangeAspect="1"/>
          </p:cNvPicPr>
          <p:nvPr/>
        </p:nvPicPr>
        <p:blipFill rotWithShape="1">
          <a:blip r:embed="rId2">
            <a:extLst>
              <a:ext uri="{28A0092B-C50C-407E-A947-70E740481C1C}">
                <a14:useLocalDpi xmlns:a14="http://schemas.microsoft.com/office/drawing/2010/main" val="0"/>
              </a:ext>
            </a:extLst>
          </a:blip>
          <a:srcRect l="9218" r="14633" b="-1"/>
          <a:stretch/>
        </p:blipFill>
        <p:spPr>
          <a:xfrm rot="5400000">
            <a:off x="6378110" y="501179"/>
            <a:ext cx="2425112" cy="2388541"/>
          </a:xfrm>
          <a:prstGeom prst="rect">
            <a:avLst/>
          </a:prstGeom>
        </p:spPr>
      </p:pic>
      <p:pic>
        <p:nvPicPr>
          <p:cNvPr id="9" name="Kuva 8" descr="Kuva, joka sisältää kohteen seinä, vaasi, sisä-, pullo&#10;&#10;Kuvaus luotu automaattisesti">
            <a:extLst>
              <a:ext uri="{FF2B5EF4-FFF2-40B4-BE49-F238E27FC236}">
                <a16:creationId xmlns:a16="http://schemas.microsoft.com/office/drawing/2014/main" id="{1B8A87BD-44F6-FD06-634A-FE0E0FEBC61A}"/>
              </a:ext>
            </a:extLst>
          </p:cNvPr>
          <p:cNvPicPr>
            <a:picLocks noChangeAspect="1"/>
          </p:cNvPicPr>
          <p:nvPr/>
        </p:nvPicPr>
        <p:blipFill rotWithShape="1">
          <a:blip r:embed="rId3">
            <a:extLst>
              <a:ext uri="{28A0092B-C50C-407E-A947-70E740481C1C}">
                <a14:useLocalDpi xmlns:a14="http://schemas.microsoft.com/office/drawing/2010/main" val="0"/>
              </a:ext>
            </a:extLst>
          </a:blip>
          <a:srcRect r="23851" b="-1"/>
          <a:stretch/>
        </p:blipFill>
        <p:spPr>
          <a:xfrm rot="5400000">
            <a:off x="9421107" y="501179"/>
            <a:ext cx="2425109" cy="2388541"/>
          </a:xfrm>
          <a:prstGeom prst="rect">
            <a:avLst/>
          </a:prstGeom>
        </p:spPr>
      </p:pic>
      <p:pic>
        <p:nvPicPr>
          <p:cNvPr id="7" name="Kuva 6" descr="Kuva, joka sisältää kohteen museo, taide, veistos, Artifakti&#10;&#10;Kuvaus luotu automaattisesti">
            <a:extLst>
              <a:ext uri="{FF2B5EF4-FFF2-40B4-BE49-F238E27FC236}">
                <a16:creationId xmlns:a16="http://schemas.microsoft.com/office/drawing/2014/main" id="{876A1F7D-0F69-0002-4EA5-13C63AEC2F29}"/>
              </a:ext>
            </a:extLst>
          </p:cNvPr>
          <p:cNvPicPr>
            <a:picLocks noChangeAspect="1"/>
          </p:cNvPicPr>
          <p:nvPr/>
        </p:nvPicPr>
        <p:blipFill rotWithShape="1">
          <a:blip r:embed="rId4">
            <a:extLst>
              <a:ext uri="{28A0092B-C50C-407E-A947-70E740481C1C}">
                <a14:useLocalDpi xmlns:a14="http://schemas.microsoft.com/office/drawing/2010/main" val="0"/>
              </a:ext>
            </a:extLst>
          </a:blip>
          <a:srcRect r="23851" b="-1"/>
          <a:stretch/>
        </p:blipFill>
        <p:spPr>
          <a:xfrm rot="5400000">
            <a:off x="7195316" y="3307787"/>
            <a:ext cx="3439624" cy="3387756"/>
          </a:xfrm>
          <a:prstGeom prst="rect">
            <a:avLst/>
          </a:prstGeom>
        </p:spPr>
      </p:pic>
      <p:sp>
        <p:nvSpPr>
          <p:cNvPr id="6" name="Dian numeron paikkamerkki 5">
            <a:extLst>
              <a:ext uri="{FF2B5EF4-FFF2-40B4-BE49-F238E27FC236}">
                <a16:creationId xmlns:a16="http://schemas.microsoft.com/office/drawing/2014/main" id="{E7379295-2D89-4C10-A47D-E869CA5E9BEB}"/>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smtClean="0"/>
              <a:pPr>
                <a:spcAft>
                  <a:spcPts val="600"/>
                </a:spcAft>
              </a:pPr>
              <a:t>10</a:t>
            </a:fld>
            <a:endParaRPr lang="fi-FI"/>
          </a:p>
        </p:txBody>
      </p:sp>
    </p:spTree>
    <p:extLst>
      <p:ext uri="{BB962C8B-B14F-4D97-AF65-F5344CB8AC3E}">
        <p14:creationId xmlns:p14="http://schemas.microsoft.com/office/powerpoint/2010/main" val="1405181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descr="Kuva, joka sisältää kohteen talvi, lumi, taivas, lentokone&#10;&#10;Kuvaus luotu automaattisesti">
            <a:extLst>
              <a:ext uri="{FF2B5EF4-FFF2-40B4-BE49-F238E27FC236}">
                <a16:creationId xmlns:a16="http://schemas.microsoft.com/office/drawing/2014/main" id="{01DDF649-EAB3-8ADD-9F09-A82AC86DE66E}"/>
              </a:ext>
            </a:extLst>
          </p:cNvPr>
          <p:cNvPicPr>
            <a:picLocks noChangeAspect="1"/>
          </p:cNvPicPr>
          <p:nvPr/>
        </p:nvPicPr>
        <p:blipFill rotWithShape="1">
          <a:blip r:embed="rId2">
            <a:extLst>
              <a:ext uri="{28A0092B-C50C-407E-A947-70E740481C1C}">
                <a14:useLocalDpi xmlns:a14="http://schemas.microsoft.com/office/drawing/2010/main" val="0"/>
              </a:ext>
            </a:extLst>
          </a:blip>
          <a:srcRect r="22042" b="1"/>
          <a:stretch/>
        </p:blipFill>
        <p:spPr>
          <a:xfrm rot="5400000">
            <a:off x="698534" y="1744515"/>
            <a:ext cx="3501877" cy="3368969"/>
          </a:xfrm>
          <a:prstGeom prst="rect">
            <a:avLst/>
          </a:prstGeom>
        </p:spPr>
      </p:pic>
      <p:sp>
        <p:nvSpPr>
          <p:cNvPr id="2" name="Otsikko 1">
            <a:extLst>
              <a:ext uri="{FF2B5EF4-FFF2-40B4-BE49-F238E27FC236}">
                <a16:creationId xmlns:a16="http://schemas.microsoft.com/office/drawing/2014/main" id="{E4559B8B-49B9-4573-8E9A-0035168D6CD9}"/>
              </a:ext>
            </a:extLst>
          </p:cNvPr>
          <p:cNvSpPr>
            <a:spLocks noGrp="1"/>
          </p:cNvSpPr>
          <p:nvPr>
            <p:ph type="title"/>
          </p:nvPr>
        </p:nvSpPr>
        <p:spPr>
          <a:xfrm>
            <a:off x="5759354" y="457201"/>
            <a:ext cx="5337270" cy="1835911"/>
          </a:xfrm>
        </p:spPr>
        <p:txBody>
          <a:bodyPr anchor="b">
            <a:normAutofit/>
          </a:bodyPr>
          <a:lstStyle/>
          <a:p>
            <a:r>
              <a:rPr lang="fi-FI" sz="5400">
                <a:solidFill>
                  <a:srgbClr val="FFFFFF"/>
                </a:solidFill>
                <a:latin typeface="Arial"/>
                <a:cs typeface="Arial"/>
              </a:rPr>
              <a:t>Matkustaminen</a:t>
            </a:r>
          </a:p>
        </p:txBody>
      </p:sp>
      <p:sp>
        <p:nvSpPr>
          <p:cNvPr id="3" name="Sisällön paikkamerkki 2">
            <a:extLst>
              <a:ext uri="{FF2B5EF4-FFF2-40B4-BE49-F238E27FC236}">
                <a16:creationId xmlns:a16="http://schemas.microsoft.com/office/drawing/2014/main" id="{19DC73F1-4395-4F6D-8BEA-2C4ECD56C681}"/>
              </a:ext>
            </a:extLst>
          </p:cNvPr>
          <p:cNvSpPr>
            <a:spLocks noGrp="1"/>
          </p:cNvSpPr>
          <p:nvPr>
            <p:ph idx="1"/>
          </p:nvPr>
        </p:nvSpPr>
        <p:spPr>
          <a:xfrm>
            <a:off x="5759354" y="2798064"/>
            <a:ext cx="5461095" cy="3417611"/>
          </a:xfrm>
        </p:spPr>
        <p:txBody>
          <a:bodyPr vert="horz" lIns="91440" tIns="45720" rIns="91440" bIns="45720" rtlCol="0" anchor="t">
            <a:normAutofit/>
          </a:bodyPr>
          <a:lstStyle/>
          <a:p>
            <a:pPr marL="0" indent="0">
              <a:buNone/>
            </a:pPr>
            <a:r>
              <a:rPr lang="fi-FI" sz="1000" dirty="0">
                <a:solidFill>
                  <a:srgbClr val="FFFFFF"/>
                </a:solidFill>
                <a:latin typeface="Arial"/>
                <a:cs typeface="Arial"/>
              </a:rPr>
              <a:t>Kävin valmennuksessa runsaasti ennen kansainväliselle jaksolle lähtöä. Silloin kävin läpi mitä tarvitsee olla hankittuna, kuten vaikka eurooppalainen sairaanhoitokortti ja passi, ja hoidin asiat melko lailla saman tien. Toki lentojen varaaminen jäi silloin vielä, koska en tiennyt varmasti mihin ja milloin lähtisin. Sitten oikeastaan jätinkin ajatuksen lähdöstä takaraivoon.</a:t>
            </a:r>
          </a:p>
          <a:p>
            <a:pPr marL="0" indent="0">
              <a:buNone/>
            </a:pPr>
            <a:r>
              <a:rPr lang="fi-FI" sz="1000" dirty="0">
                <a:solidFill>
                  <a:srgbClr val="FFFFFF"/>
                </a:solidFill>
                <a:latin typeface="Arial"/>
                <a:cs typeface="Arial"/>
              </a:rPr>
              <a:t>Lennot hankin nopeasti kun sain tarvittavat tiedot, mutta vähän matkustelleena en ehkä hahmottanut kaikkia yksityiskohtia kovin hyvin. Lennot olivat halvahkot, mutta välilaskuilla eivätkä matkustusajat olleet otollisimmat. Pakkailut jätin melko viime tippaan itselleni tuttuun tapaan.</a:t>
            </a:r>
          </a:p>
          <a:p>
            <a:pPr marL="0" indent="0">
              <a:buNone/>
            </a:pPr>
            <a:r>
              <a:rPr lang="fi-FI" sz="1000" dirty="0">
                <a:solidFill>
                  <a:srgbClr val="FFFFFF"/>
                </a:solidFill>
                <a:latin typeface="Arial"/>
                <a:cs typeface="Arial"/>
              </a:rPr>
              <a:t>Jännitin välilaskuja ja sitä miten osaisin liikkua vieraassa maassa lentokentällä. Mutta se olikin yllättävän helppoa! Toki siihen vaikutti sekin, että välilaskuissa oli runsaasti aikaa eikä tarvinnut panikoida jatkolennoille ehtimisien suhteen. Menomatkalla Frankfurtin lentokentällä jouduin odottelemaan todella pitkään, kun lento oli kolmisen tuntia myöhässä. Tuli myös mieleen Seppo Rädyn kuuluisa lausahdus Saksasta, kun jouduin kohtaamaan todella nyrpeän asiakaspalvelijan.</a:t>
            </a:r>
          </a:p>
          <a:p>
            <a:pPr marL="0" indent="0">
              <a:buNone/>
            </a:pPr>
            <a:r>
              <a:rPr lang="fi-FI" sz="1000" dirty="0">
                <a:solidFill>
                  <a:srgbClr val="FFFFFF"/>
                </a:solidFill>
                <a:latin typeface="Arial"/>
                <a:cs typeface="Arial"/>
              </a:rPr>
              <a:t>Myös kotimatkan välilasku piteni puolellatoista tunnilla, kun lento oli myöhässä. Se oli Saksassa myös. Sattumaako?</a:t>
            </a:r>
          </a:p>
          <a:p>
            <a:pPr marL="0" indent="0">
              <a:buNone/>
            </a:pPr>
            <a:endParaRPr lang="fi-FI" sz="1000" dirty="0">
              <a:solidFill>
                <a:srgbClr val="FFFFFF"/>
              </a:solidFill>
              <a:latin typeface="Arial"/>
              <a:cs typeface="Arial"/>
            </a:endParaRPr>
          </a:p>
        </p:txBody>
      </p:sp>
      <p:sp>
        <p:nvSpPr>
          <p:cNvPr id="6" name="Dian numeron paikkamerkki 5">
            <a:extLst>
              <a:ext uri="{FF2B5EF4-FFF2-40B4-BE49-F238E27FC236}">
                <a16:creationId xmlns:a16="http://schemas.microsoft.com/office/drawing/2014/main" id="{D7865894-A46E-45F7-BF7B-6B9D917A49FB}"/>
              </a:ext>
            </a:extLst>
          </p:cNvPr>
          <p:cNvSpPr>
            <a:spLocks noGrp="1"/>
          </p:cNvSpPr>
          <p:nvPr>
            <p:ph type="sldNum" sz="quarter" idx="12"/>
          </p:nvPr>
        </p:nvSpPr>
        <p:spPr>
          <a:xfrm>
            <a:off x="10058400" y="6356350"/>
            <a:ext cx="1295400" cy="365125"/>
          </a:xfrm>
        </p:spPr>
        <p:txBody>
          <a:bodyPr>
            <a:normAutofit/>
          </a:bodyPr>
          <a:lstStyle/>
          <a:p>
            <a:pPr>
              <a:spcAft>
                <a:spcPts val="600"/>
              </a:spcAft>
            </a:pPr>
            <a:fld id="{9D3CA140-FF35-4452-9742-757AA58294AB}" type="slidenum">
              <a:rPr lang="fi-FI">
                <a:solidFill>
                  <a:srgbClr val="FFFFFF"/>
                </a:solidFill>
              </a:rPr>
              <a:pPr>
                <a:spcAft>
                  <a:spcPts val="600"/>
                </a:spcAft>
              </a:pPr>
              <a:t>11</a:t>
            </a:fld>
            <a:endParaRPr lang="fi-FI">
              <a:solidFill>
                <a:srgbClr val="FFFFFF"/>
              </a:solidFill>
            </a:endParaRPr>
          </a:p>
        </p:txBody>
      </p:sp>
    </p:spTree>
    <p:extLst>
      <p:ext uri="{BB962C8B-B14F-4D97-AF65-F5344CB8AC3E}">
        <p14:creationId xmlns:p14="http://schemas.microsoft.com/office/powerpoint/2010/main" val="2657252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559B8B-49B9-4573-8E9A-0035168D6CD9}"/>
              </a:ext>
            </a:extLst>
          </p:cNvPr>
          <p:cNvSpPr>
            <a:spLocks noGrp="1"/>
          </p:cNvSpPr>
          <p:nvPr>
            <p:ph type="title"/>
          </p:nvPr>
        </p:nvSpPr>
        <p:spPr>
          <a:xfrm>
            <a:off x="572493" y="238539"/>
            <a:ext cx="11018520" cy="1434415"/>
          </a:xfrm>
        </p:spPr>
        <p:txBody>
          <a:bodyPr anchor="b">
            <a:normAutofit/>
          </a:bodyPr>
          <a:lstStyle/>
          <a:p>
            <a:r>
              <a:rPr lang="fi-FI" sz="4600"/>
              <a:t>Terveisiä Keudan markkinointiin ja viestintäkanaviin jaettavaksi</a:t>
            </a:r>
          </a:p>
        </p:txBody>
      </p:sp>
      <p:sp>
        <p:nvSpPr>
          <p:cNvPr id="3" name="Sisällön paikkamerkki 2">
            <a:extLst>
              <a:ext uri="{FF2B5EF4-FFF2-40B4-BE49-F238E27FC236}">
                <a16:creationId xmlns:a16="http://schemas.microsoft.com/office/drawing/2014/main" id="{19DC73F1-4395-4F6D-8BEA-2C4ECD56C681}"/>
              </a:ext>
            </a:extLst>
          </p:cNvPr>
          <p:cNvSpPr>
            <a:spLocks noGrp="1"/>
          </p:cNvSpPr>
          <p:nvPr>
            <p:ph idx="1"/>
          </p:nvPr>
        </p:nvSpPr>
        <p:spPr>
          <a:xfrm>
            <a:off x="572493" y="2071316"/>
            <a:ext cx="6713552" cy="4119172"/>
          </a:xfrm>
        </p:spPr>
        <p:txBody>
          <a:bodyPr anchor="t">
            <a:normAutofit/>
          </a:bodyPr>
          <a:lstStyle/>
          <a:p>
            <a:pPr marL="0" indent="0">
              <a:buNone/>
            </a:pPr>
            <a:r>
              <a:rPr lang="fi-FI" sz="2200"/>
              <a:t>Jos vain suinkin elämäntilanteesi antaa myöten, niin lähde edes lyhyeksi ajaksi kansainväliselle jaksolle! Siitä on etua monella tavalla; maailmankuva laajenee ja oppii itsestään uusia puolia. Lisäksi siitä ei ole haittaa CV:ssäkään. Päinvastoin se voi juuri olla se erottava tekijä muihin samaan työpaikkaan hakijoihin verrattuna. Se kertoo tietyntyyppisestä avarakatseisuudesta, uteliaisuudesta ja halusta oppia uutta, mistä on vain etua työmarkkinoilla. Ja varmasti siitä on etua ihan omaan elämäänkin. Voi tutustua upeisiin ihmisiin, niin kuin itsellenikin kävi. Ja jos vähänkään ajatus lähdöstä kutkuttaa, sitä ei kannata ohittaa. Ihan varmasti kadut enemmän sitä ettet lähtenyt, kuin sitä että lähdit.</a:t>
            </a:r>
          </a:p>
        </p:txBody>
      </p:sp>
      <p:pic>
        <p:nvPicPr>
          <p:cNvPr id="7" name="Kuva 6" descr="Kuva, joka sisältää kohteen maa, taide, kasvi, piha-&#10;&#10;Kuvaus luotu automaattisesti">
            <a:extLst>
              <a:ext uri="{FF2B5EF4-FFF2-40B4-BE49-F238E27FC236}">
                <a16:creationId xmlns:a16="http://schemas.microsoft.com/office/drawing/2014/main" id="{F01F66A1-1674-7878-644E-EB98ADD14030}"/>
              </a:ext>
            </a:extLst>
          </p:cNvPr>
          <p:cNvPicPr>
            <a:picLocks noChangeAspect="1"/>
          </p:cNvPicPr>
          <p:nvPr/>
        </p:nvPicPr>
        <p:blipFill rotWithShape="1">
          <a:blip r:embed="rId2">
            <a:extLst>
              <a:ext uri="{28A0092B-C50C-407E-A947-70E740481C1C}">
                <a14:useLocalDpi xmlns:a14="http://schemas.microsoft.com/office/drawing/2010/main" val="0"/>
              </a:ext>
            </a:extLst>
          </a:blip>
          <a:srcRect r="22042" b="1"/>
          <a:stretch/>
        </p:blipFill>
        <p:spPr>
          <a:xfrm rot="5400000">
            <a:off x="7597934" y="2171700"/>
            <a:ext cx="4096512" cy="3941064"/>
          </a:xfrm>
          <a:prstGeom prst="rect">
            <a:avLst/>
          </a:prstGeom>
        </p:spPr>
      </p:pic>
      <p:sp>
        <p:nvSpPr>
          <p:cNvPr id="6" name="Dian numeron paikkamerkki 5">
            <a:extLst>
              <a:ext uri="{FF2B5EF4-FFF2-40B4-BE49-F238E27FC236}">
                <a16:creationId xmlns:a16="http://schemas.microsoft.com/office/drawing/2014/main" id="{D7865894-A46E-45F7-BF7B-6B9D917A49FB}"/>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smtClean="0"/>
              <a:pPr>
                <a:spcAft>
                  <a:spcPts val="600"/>
                </a:spcAft>
              </a:pPr>
              <a:t>12</a:t>
            </a:fld>
            <a:endParaRPr lang="fi-FI"/>
          </a:p>
        </p:txBody>
      </p:sp>
    </p:spTree>
    <p:extLst>
      <p:ext uri="{BB962C8B-B14F-4D97-AF65-F5344CB8AC3E}">
        <p14:creationId xmlns:p14="http://schemas.microsoft.com/office/powerpoint/2010/main" val="3494925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EE7E4C-871E-4C91-9DBC-6D7D20FE77D0}"/>
              </a:ext>
            </a:extLst>
          </p:cNvPr>
          <p:cNvSpPr>
            <a:spLocks noGrp="1"/>
          </p:cNvSpPr>
          <p:nvPr>
            <p:ph type="title"/>
          </p:nvPr>
        </p:nvSpPr>
        <p:spPr>
          <a:xfrm>
            <a:off x="838200" y="365125"/>
            <a:ext cx="10515600" cy="1325563"/>
          </a:xfrm>
        </p:spPr>
        <p:txBody>
          <a:bodyPr>
            <a:normAutofit/>
          </a:bodyPr>
          <a:lstStyle/>
          <a:p>
            <a:br>
              <a:rPr lang="fi-FI" sz="4200"/>
            </a:br>
            <a:r>
              <a:rPr lang="fi-FI" sz="4200"/>
              <a:t>Kestävän kehityksen edistäminen</a:t>
            </a:r>
          </a:p>
        </p:txBody>
      </p:sp>
      <p:sp>
        <p:nvSpPr>
          <p:cNvPr id="3" name="Sisällön paikkamerkki 2">
            <a:extLst>
              <a:ext uri="{FF2B5EF4-FFF2-40B4-BE49-F238E27FC236}">
                <a16:creationId xmlns:a16="http://schemas.microsoft.com/office/drawing/2014/main" id="{0B2F408A-D513-4574-852C-5BB6BB3A1C86}"/>
              </a:ext>
            </a:extLst>
          </p:cNvPr>
          <p:cNvSpPr>
            <a:spLocks noGrp="1"/>
          </p:cNvSpPr>
          <p:nvPr>
            <p:ph idx="1"/>
          </p:nvPr>
        </p:nvSpPr>
        <p:spPr>
          <a:xfrm>
            <a:off x="838200" y="1929384"/>
            <a:ext cx="10515600" cy="4251960"/>
          </a:xfrm>
        </p:spPr>
        <p:txBody>
          <a:bodyPr vert="horz" lIns="91440" tIns="45720" rIns="91440" bIns="45720" rtlCol="0">
            <a:normAutofit/>
          </a:bodyPr>
          <a:lstStyle/>
          <a:p>
            <a:pPr marL="0" indent="0">
              <a:buNone/>
            </a:pPr>
            <a:r>
              <a:rPr lang="fi-FI" sz="1700" dirty="0" err="1">
                <a:latin typeface="Arial"/>
                <a:cs typeface="Arial"/>
              </a:rPr>
              <a:t>Rethymnossa</a:t>
            </a:r>
            <a:r>
              <a:rPr lang="fi-FI" sz="1700" dirty="0">
                <a:latin typeface="Arial"/>
                <a:cs typeface="Arial"/>
              </a:rPr>
              <a:t> ja ylipäätään Kreetalla etenkin muovipullot ovat suuri ongelma. Siellä ei kierrätetä oikeastaan mitään ja ne kenen kanssa keskustelin, olivat hyvin kateellisia kuullessaan Suomen edistyksellisyydestä kierrätyksen saralla. </a:t>
            </a:r>
          </a:p>
          <a:p>
            <a:pPr marL="0" indent="0">
              <a:buNone/>
            </a:pPr>
            <a:endParaRPr lang="fi-FI" sz="1700" dirty="0">
              <a:latin typeface="Arial"/>
              <a:cs typeface="Arial"/>
            </a:endParaRPr>
          </a:p>
          <a:p>
            <a:pPr marL="0" indent="0">
              <a:buNone/>
            </a:pPr>
            <a:r>
              <a:rPr lang="fi-FI" sz="1700" dirty="0">
                <a:latin typeface="Arial"/>
                <a:cs typeface="Arial"/>
              </a:rPr>
              <a:t>Autoilijoita ja etenkin mopoilijoita oli paljon (ilman kypäriä!), enkä tainnut nähdä ainuttakaan sähköautoa. Tuntuu, että siellä ihmiset ihailevat kestävän kehityksen edistämiseen liittyviä asioita, mutta eivät sitten jaksa kuitenkaan tehdä asioille mitään. Tai se joukko, joka haluaa asioihin muutosta, on huomattavasti pienempi kuin se joka haluaa jatkaa samalla tavalla elämistään.</a:t>
            </a:r>
          </a:p>
          <a:p>
            <a:pPr marL="0" indent="0">
              <a:buNone/>
            </a:pPr>
            <a:endParaRPr lang="fi-FI" sz="1700" dirty="0">
              <a:latin typeface="Arial"/>
              <a:cs typeface="Arial"/>
            </a:endParaRPr>
          </a:p>
          <a:p>
            <a:pPr marL="0" indent="0">
              <a:buNone/>
            </a:pPr>
            <a:r>
              <a:rPr lang="fi-FI" sz="1700" dirty="0">
                <a:latin typeface="Arial"/>
                <a:cs typeface="Arial"/>
              </a:rPr>
              <a:t>Työpaikallani ei mm. edes paperia kierrätetty, vaan kaikki roskat muovista metalliin laitetaan samaan roskikseen.</a:t>
            </a:r>
          </a:p>
          <a:p>
            <a:pPr marL="0" indent="0">
              <a:buNone/>
            </a:pPr>
            <a:endParaRPr lang="fi-FI" sz="1700" dirty="0">
              <a:latin typeface="Arial"/>
              <a:cs typeface="Arial"/>
            </a:endParaRPr>
          </a:p>
          <a:p>
            <a:pPr marL="0" indent="0">
              <a:buNone/>
            </a:pPr>
            <a:r>
              <a:rPr lang="fi-FI" sz="1700" dirty="0">
                <a:latin typeface="Arial"/>
                <a:cs typeface="Arial"/>
              </a:rPr>
              <a:t>Koska en kreikan kieltä osaa, en voi varmaksi sanoa miten tasa-arvoista työpaikallani oli. Jotenkin kuitenkin Kreeta tuntuu aika konservatiiviselta paikalta.</a:t>
            </a:r>
            <a:endParaRPr lang="fi-FI" sz="1700" dirty="0"/>
          </a:p>
        </p:txBody>
      </p:sp>
      <p:sp>
        <p:nvSpPr>
          <p:cNvPr id="6" name="Dian numeron paikkamerkki 5">
            <a:extLst>
              <a:ext uri="{FF2B5EF4-FFF2-40B4-BE49-F238E27FC236}">
                <a16:creationId xmlns:a16="http://schemas.microsoft.com/office/drawing/2014/main" id="{0AEADDF5-AD3C-448E-8CE0-357580FBF991}"/>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smtClean="0"/>
              <a:pPr>
                <a:spcAft>
                  <a:spcPts val="600"/>
                </a:spcAft>
              </a:pPr>
              <a:t>13</a:t>
            </a:fld>
            <a:endParaRPr lang="fi-FI"/>
          </a:p>
        </p:txBody>
      </p:sp>
    </p:spTree>
    <p:extLst>
      <p:ext uri="{BB962C8B-B14F-4D97-AF65-F5344CB8AC3E}">
        <p14:creationId xmlns:p14="http://schemas.microsoft.com/office/powerpoint/2010/main" val="2060154080"/>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7" ma:contentTypeDescription="Luo uusi asiakirja." ma:contentTypeScope="" ma:versionID="1f03a97af01c2834037d751ec44ac5b0">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eff433bc12972ebc77f22fa33c04ed80"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C69AC2-BC9C-4CB3-A71E-253E984B9001}"/>
</file>

<file path=customXml/itemProps2.xml><?xml version="1.0" encoding="utf-8"?>
<ds:datastoreItem xmlns:ds="http://schemas.openxmlformats.org/officeDocument/2006/customXml" ds:itemID="{352C6250-F8C5-4FD3-B591-C91946ADA460}"/>
</file>

<file path=docProps/app.xml><?xml version="1.0" encoding="utf-8"?>
<Properties xmlns="http://schemas.openxmlformats.org/officeDocument/2006/extended-properties" xmlns:vt="http://schemas.openxmlformats.org/officeDocument/2006/docPropsVTypes">
  <TotalTime>1</TotalTime>
  <Words>1332</Words>
  <Application>Microsoft Office PowerPoint</Application>
  <PresentationFormat>Laajakuva</PresentationFormat>
  <Paragraphs>64</Paragraphs>
  <Slides>13</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13</vt:i4>
      </vt:variant>
    </vt:vector>
  </HeadingPairs>
  <TitlesOfParts>
    <vt:vector size="17" baseType="lpstr">
      <vt:lpstr>Arial</vt:lpstr>
      <vt:lpstr>Calibri</vt:lpstr>
      <vt:lpstr>Calibri Light</vt:lpstr>
      <vt:lpstr>Office-teema</vt:lpstr>
      <vt:lpstr>Oma nimi: Tiia-Mari Ojala Opiskeltava ala: Liiketoiminnan perustutkinto Kv-vaihdon ajankohta: 1.10.-14.10.2023 Kaupunki ja maa: Rethymno, Kreikka Työpaikan nimi: European Center in Training for Employment Työpaikan osoite: Papanastasiou 3, Rethymno 74100 </vt:lpstr>
      <vt:lpstr>Jaksolle hakeutuminen</vt:lpstr>
      <vt:lpstr>Koulu / työssäoppimisjakso</vt:lpstr>
      <vt:lpstr>Kuvia matkalta </vt:lpstr>
      <vt:lpstr>PowerPoint-esitys</vt:lpstr>
      <vt:lpstr>PowerPoint-esitys</vt:lpstr>
      <vt:lpstr>PowerPoint-esitys</vt:lpstr>
      <vt:lpstr>Oppiminen ja ongelmanratkaisu</vt:lpstr>
      <vt:lpstr>Oppiminen ja ongelmanratkaisu</vt:lpstr>
      <vt:lpstr>Vapaa-aika ja majoitus</vt:lpstr>
      <vt:lpstr>Matkustaminen</vt:lpstr>
      <vt:lpstr>Terveisiä Keudan markkinointiin ja viestintäkanaviin jaettavaksi</vt:lpstr>
      <vt:lpstr> Kestävän kehityksen edistäminen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 nimi: Tiia-Mari Ojala Opiskeltava ala: Liiketoiminnan perustutkinto Kv-vaihdon ajankohta: 1.10.-14.10.2023 Kaupunki ja maa: Rethymno, Kreikka Työpaikan nimi: European Center in Training for Employment Työpaikan osoite: Papanastasiou 3, Rethymno 74100 </dc:title>
  <dc:creator>Saara Biaudet</dc:creator>
  <cp:lastModifiedBy>Saara Biaudet</cp:lastModifiedBy>
  <cp:revision>1</cp:revision>
  <dcterms:created xsi:type="dcterms:W3CDTF">2023-11-02T07:21:14Z</dcterms:created>
  <dcterms:modified xsi:type="dcterms:W3CDTF">2023-11-02T07:22:22Z</dcterms:modified>
</cp:coreProperties>
</file>