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65" r:id="rId5"/>
  </p:sldMasterIdLst>
  <p:notesMasterIdLst>
    <p:notesMasterId r:id="rId17"/>
  </p:notesMasterIdLst>
  <p:sldIdLst>
    <p:sldId id="290" r:id="rId6"/>
    <p:sldId id="305" r:id="rId7"/>
    <p:sldId id="300" r:id="rId8"/>
    <p:sldId id="259" r:id="rId9"/>
    <p:sldId id="260" r:id="rId10"/>
    <p:sldId id="267" r:id="rId11"/>
    <p:sldId id="261" r:id="rId12"/>
    <p:sldId id="272" r:id="rId13"/>
    <p:sldId id="306" r:id="rId14"/>
    <p:sldId id="291" r:id="rId15"/>
    <p:sldId id="269" r:id="rId1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vi Kylmälä" initials="SK" lastIdx="2" clrIdx="0">
    <p:extLst>
      <p:ext uri="{19B8F6BF-5375-455C-9EA6-DF929625EA0E}">
        <p15:presenceInfo xmlns:p15="http://schemas.microsoft.com/office/powerpoint/2012/main" userId="S::suvi.kylmala@keuda.fi::e8391dc6-d51d-490e-806f-9f28be3e3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DC005F-6FEB-8EA4-2FE0-A9F5A5A4DCC1}" v="104" dt="2023-05-31T12:43:34.873"/>
    <p1510:client id="{03433CBE-D4ED-E87E-89DB-6AB318C45F8C}" v="95" dt="2023-08-31T08:12:31.347"/>
    <p1510:client id="{1C542994-049E-105B-0BC4-38A917A19BF7}" v="792" dt="2023-06-27T16:02:56.243"/>
    <p1510:client id="{2466849A-FB5C-AADE-DBA4-FDF3811B0E40}" v="1890" dt="2022-11-03T09:43:43.014"/>
    <p1510:client id="{2575C3B0-7132-1FA9-4A49-11E8308EDD78}" v="14" dt="2023-08-31T08:23:40.527"/>
    <p1510:client id="{4ECEF2D0-9BFE-4DCA-9C48-75729C0699C4}" v="567" dt="2023-08-23T08:12:46.126"/>
    <p1510:client id="{6B386154-8E09-4684-82FE-143BC0886064}" v="2226" dt="2023-06-05T08:14:00.903"/>
    <p1510:client id="{96CF41EC-232B-ECC8-2098-56416323E8E0}" v="6" dt="2023-06-05T08:15:40.820"/>
    <p1510:client id="{A08D778A-E6CA-6228-E458-B7437D659C6D}" v="152" dt="2023-08-31T07:42:42.588"/>
    <p1510:client id="{ABB1CF6F-9077-4BA9-9097-9E41C8B81686}" v="1121" dt="2022-11-03T09:50:34.612"/>
    <p1510:client id="{B0B44309-205D-AA44-3215-4905039FAA06}" v="1858" dt="2023-09-18T17:09:41.577"/>
    <p1510:client id="{EC593D95-4ACC-4494-AF4B-A2BFE7B41ACF}" v="1060" dt="2023-06-07T07:11:37.667"/>
    <p1510:client id="{F009FC86-B7D7-F03E-25D9-95A7DB1BD3C1}" v="151" dt="2023-09-18T17:15:19.545"/>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Ei tyyliä, ei ruudukko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Ei tyyliä, taulukon ruudukko">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Normaali tyyl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Vaalea tyyli 1 - Korostus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Vaalea tyyli 1 - Korostus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7BC62E-2C03-486A-8625-1D60ABC32967}" type="datetimeFigureOut">
              <a:rPr lang="fi-FI" smtClean="0"/>
              <a:t>18.9.2023</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BAEDD3-A9C6-45FB-B9A3-E76F2B3F1D1D}" type="slidenum">
              <a:rPr lang="fi-FI" smtClean="0"/>
              <a:t>‹#›</a:t>
            </a:fld>
            <a:endParaRPr lang="fi-FI"/>
          </a:p>
        </p:txBody>
      </p:sp>
    </p:spTree>
    <p:extLst>
      <p:ext uri="{BB962C8B-B14F-4D97-AF65-F5344CB8AC3E}">
        <p14:creationId xmlns:p14="http://schemas.microsoft.com/office/powerpoint/2010/main" val="525370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52AC460-DAFF-4F18-AB90-21CDB3B1EA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3334"/>
          <a:stretch/>
        </p:blipFill>
        <p:spPr>
          <a:xfrm>
            <a:off x="1905" y="0"/>
            <a:ext cx="12190095" cy="5943600"/>
          </a:xfrm>
          <a:prstGeom prst="rect">
            <a:avLst/>
          </a:prstGeom>
        </p:spPr>
      </p:pic>
      <p:sp>
        <p:nvSpPr>
          <p:cNvPr id="2" name="Otsikko 1">
            <a:extLst>
              <a:ext uri="{FF2B5EF4-FFF2-40B4-BE49-F238E27FC236}">
                <a16:creationId xmlns:a16="http://schemas.microsoft.com/office/drawing/2014/main" id="{4B3055B6-AB5F-47B5-A727-D67073BAE185}"/>
              </a:ext>
            </a:extLst>
          </p:cNvPr>
          <p:cNvSpPr>
            <a:spLocks noGrp="1"/>
          </p:cNvSpPr>
          <p:nvPr>
            <p:ph type="ctrTitle"/>
          </p:nvPr>
        </p:nvSpPr>
        <p:spPr>
          <a:xfrm>
            <a:off x="838200" y="1693863"/>
            <a:ext cx="10574547"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EE51F47B-0376-45AD-81D8-4829B8D98CEB}"/>
              </a:ext>
            </a:extLst>
          </p:cNvPr>
          <p:cNvSpPr>
            <a:spLocks noGrp="1"/>
          </p:cNvSpPr>
          <p:nvPr>
            <p:ph type="subTitle" idx="1"/>
          </p:nvPr>
        </p:nvSpPr>
        <p:spPr>
          <a:xfrm>
            <a:off x="838199" y="4173538"/>
            <a:ext cx="10574547"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4" name="Päivämäärän paikkamerkki 13">
            <a:extLst>
              <a:ext uri="{FF2B5EF4-FFF2-40B4-BE49-F238E27FC236}">
                <a16:creationId xmlns:a16="http://schemas.microsoft.com/office/drawing/2014/main" id="{EC2888A5-4CD3-47BE-840B-9F1928E93ED1}"/>
              </a:ext>
            </a:extLst>
          </p:cNvPr>
          <p:cNvSpPr>
            <a:spLocks noGrp="1"/>
          </p:cNvSpPr>
          <p:nvPr>
            <p:ph type="dt" sz="half" idx="10"/>
          </p:nvPr>
        </p:nvSpPr>
        <p:spPr/>
        <p:txBody>
          <a:bodyPr/>
          <a:lstStyle/>
          <a:p>
            <a:fld id="{CB627C86-0D82-41B2-895D-1F49626EB8D4}" type="datetimeFigureOut">
              <a:rPr lang="fi-FI" smtClean="0"/>
              <a:pPr/>
              <a:t>18.9.2023</a:t>
            </a:fld>
            <a:endParaRPr lang="fi-FI"/>
          </a:p>
        </p:txBody>
      </p:sp>
      <p:sp>
        <p:nvSpPr>
          <p:cNvPr id="15" name="Alatunnisteen paikkamerkki 14">
            <a:extLst>
              <a:ext uri="{FF2B5EF4-FFF2-40B4-BE49-F238E27FC236}">
                <a16:creationId xmlns:a16="http://schemas.microsoft.com/office/drawing/2014/main" id="{097EC143-B2E9-4796-BDCB-A0596C6739DB}"/>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6" name="Dian numeron paikkamerkki 15">
            <a:extLst>
              <a:ext uri="{FF2B5EF4-FFF2-40B4-BE49-F238E27FC236}">
                <a16:creationId xmlns:a16="http://schemas.microsoft.com/office/drawing/2014/main" id="{2E66B57B-6506-4929-B6DC-EC4CD047ACA2}"/>
              </a:ext>
            </a:extLst>
          </p:cNvPr>
          <p:cNvSpPr>
            <a:spLocks noGrp="1"/>
          </p:cNvSpPr>
          <p:nvPr>
            <p:ph type="sldNum" sz="quarter" idx="12"/>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1161142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Otsikkodia">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E3BCEF55-E74C-4B71-AA8F-7A16034F8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39051" y="767905"/>
            <a:ext cx="4331716" cy="4472040"/>
          </a:xfrm>
          <a:prstGeom prst="rect">
            <a:avLst/>
          </a:prstGeom>
        </p:spPr>
      </p:pic>
      <p:sp>
        <p:nvSpPr>
          <p:cNvPr id="14" name="Otsikko 1">
            <a:extLst>
              <a:ext uri="{FF2B5EF4-FFF2-40B4-BE49-F238E27FC236}">
                <a16:creationId xmlns:a16="http://schemas.microsoft.com/office/drawing/2014/main" id="{0C587DC5-BE89-42F9-8E59-CE7F8477B6A1}"/>
              </a:ext>
            </a:extLst>
          </p:cNvPr>
          <p:cNvSpPr>
            <a:spLocks noGrp="1"/>
          </p:cNvSpPr>
          <p:nvPr>
            <p:ph type="ctrTitle"/>
          </p:nvPr>
        </p:nvSpPr>
        <p:spPr>
          <a:xfrm>
            <a:off x="838200" y="1228725"/>
            <a:ext cx="6800851" cy="2852738"/>
          </a:xfrm>
        </p:spPr>
        <p:txBody>
          <a:bodyPr anchor="b"/>
          <a:lstStyle>
            <a:lvl1pPr algn="ctr">
              <a:defRPr sz="6000"/>
            </a:lvl1pPr>
          </a:lstStyle>
          <a:p>
            <a:r>
              <a:rPr lang="fi-FI"/>
              <a:t>Muokkaa ots. perustyyl. napsautt.</a:t>
            </a:r>
          </a:p>
        </p:txBody>
      </p:sp>
      <p:sp>
        <p:nvSpPr>
          <p:cNvPr id="15" name="Alaotsikko 2">
            <a:extLst>
              <a:ext uri="{FF2B5EF4-FFF2-40B4-BE49-F238E27FC236}">
                <a16:creationId xmlns:a16="http://schemas.microsoft.com/office/drawing/2014/main" id="{AB61DE62-E11F-44E1-9138-A826752B8110}"/>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9" name="Päivämäärän paikkamerkki 18">
            <a:extLst>
              <a:ext uri="{FF2B5EF4-FFF2-40B4-BE49-F238E27FC236}">
                <a16:creationId xmlns:a16="http://schemas.microsoft.com/office/drawing/2014/main" id="{E0785309-DB2D-41D1-93EB-A63951D71F3D}"/>
              </a:ext>
            </a:extLst>
          </p:cNvPr>
          <p:cNvSpPr>
            <a:spLocks noGrp="1"/>
          </p:cNvSpPr>
          <p:nvPr>
            <p:ph type="dt" sz="half" idx="10"/>
          </p:nvPr>
        </p:nvSpPr>
        <p:spPr/>
        <p:txBody>
          <a:bodyPr/>
          <a:lstStyle/>
          <a:p>
            <a:fld id="{CB627C86-0D82-41B2-895D-1F49626EB8D4}" type="datetimeFigureOut">
              <a:rPr lang="fi-FI" smtClean="0"/>
              <a:pPr/>
              <a:t>18.9.2023</a:t>
            </a:fld>
            <a:endParaRPr lang="fi-FI"/>
          </a:p>
        </p:txBody>
      </p:sp>
      <p:sp>
        <p:nvSpPr>
          <p:cNvPr id="20" name="Alatunnisteen paikkamerkki 19">
            <a:extLst>
              <a:ext uri="{FF2B5EF4-FFF2-40B4-BE49-F238E27FC236}">
                <a16:creationId xmlns:a16="http://schemas.microsoft.com/office/drawing/2014/main" id="{5FCA5EF3-482D-43A7-A7CD-226F07ACF191}"/>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21" name="Dian numeron paikkamerkki 20">
            <a:extLst>
              <a:ext uri="{FF2B5EF4-FFF2-40B4-BE49-F238E27FC236}">
                <a16:creationId xmlns:a16="http://schemas.microsoft.com/office/drawing/2014/main" id="{86B2CF40-83DE-47A3-A916-3D0830FEAF8C}"/>
              </a:ext>
            </a:extLst>
          </p:cNvPr>
          <p:cNvSpPr>
            <a:spLocks noGrp="1"/>
          </p:cNvSpPr>
          <p:nvPr>
            <p:ph type="sldNum" sz="quarter" idx="12"/>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238156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Otsikkodia">
    <p:spTree>
      <p:nvGrpSpPr>
        <p:cNvPr id="1" name=""/>
        <p:cNvGrpSpPr/>
        <p:nvPr/>
      </p:nvGrpSpPr>
      <p:grpSpPr>
        <a:xfrm>
          <a:off x="0" y="0"/>
          <a:ext cx="0" cy="0"/>
          <a:chOff x="0" y="0"/>
          <a:chExt cx="0" cy="0"/>
        </a:xfrm>
      </p:grpSpPr>
      <p:sp>
        <p:nvSpPr>
          <p:cNvPr id="13" name="Kuvan paikkamerkki 15">
            <a:extLst>
              <a:ext uri="{FF2B5EF4-FFF2-40B4-BE49-F238E27FC236}">
                <a16:creationId xmlns:a16="http://schemas.microsoft.com/office/drawing/2014/main" id="{046AF30C-7A64-4CAA-B336-7BA83074998C}"/>
              </a:ext>
            </a:extLst>
          </p:cNvPr>
          <p:cNvSpPr>
            <a:spLocks noGrp="1" noChangeAspect="1"/>
          </p:cNvSpPr>
          <p:nvPr>
            <p:ph type="pic" sz="quarter" idx="18"/>
          </p:nvPr>
        </p:nvSpPr>
        <p:spPr>
          <a:xfrm>
            <a:off x="7639051" y="1066801"/>
            <a:ext cx="4382953" cy="4382953"/>
          </a:xfrm>
          <a:prstGeom prst="ellipse">
            <a:avLst/>
          </a:prstGeom>
        </p:spPr>
        <p:txBody>
          <a:bodyPr/>
          <a:lstStyle/>
          <a:p>
            <a:r>
              <a:rPr lang="fi-FI"/>
              <a:t>Lisää kuva napsauttamalla kuvaketta</a:t>
            </a:r>
          </a:p>
        </p:txBody>
      </p:sp>
      <p:sp>
        <p:nvSpPr>
          <p:cNvPr id="15" name="Otsikko 1">
            <a:extLst>
              <a:ext uri="{FF2B5EF4-FFF2-40B4-BE49-F238E27FC236}">
                <a16:creationId xmlns:a16="http://schemas.microsoft.com/office/drawing/2014/main" id="{D5C922BD-674F-4003-BA92-1F56056973DC}"/>
              </a:ext>
            </a:extLst>
          </p:cNvPr>
          <p:cNvSpPr>
            <a:spLocks noGrp="1"/>
          </p:cNvSpPr>
          <p:nvPr>
            <p:ph type="ctrTitle"/>
          </p:nvPr>
        </p:nvSpPr>
        <p:spPr>
          <a:xfrm>
            <a:off x="838200" y="1228725"/>
            <a:ext cx="6800851" cy="2852738"/>
          </a:xfrm>
        </p:spPr>
        <p:txBody>
          <a:bodyPr anchor="b"/>
          <a:lstStyle>
            <a:lvl1pPr algn="ctr">
              <a:defRPr sz="6000"/>
            </a:lvl1pPr>
          </a:lstStyle>
          <a:p>
            <a:r>
              <a:rPr lang="fi-FI"/>
              <a:t>Muokkaa ots. perustyyl. napsautt.</a:t>
            </a:r>
          </a:p>
        </p:txBody>
      </p:sp>
      <p:sp>
        <p:nvSpPr>
          <p:cNvPr id="16" name="Alaotsikko 2">
            <a:extLst>
              <a:ext uri="{FF2B5EF4-FFF2-40B4-BE49-F238E27FC236}">
                <a16:creationId xmlns:a16="http://schemas.microsoft.com/office/drawing/2014/main" id="{8B17BC00-FB4C-4837-9797-A745B215A92A}"/>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Päivämäärän paikkamerkki 6">
            <a:extLst>
              <a:ext uri="{FF2B5EF4-FFF2-40B4-BE49-F238E27FC236}">
                <a16:creationId xmlns:a16="http://schemas.microsoft.com/office/drawing/2014/main" id="{1B781020-D969-45F6-A236-636A465D452A}"/>
              </a:ext>
            </a:extLst>
          </p:cNvPr>
          <p:cNvSpPr>
            <a:spLocks noGrp="1"/>
          </p:cNvSpPr>
          <p:nvPr>
            <p:ph type="dt" sz="half" idx="19"/>
          </p:nvPr>
        </p:nvSpPr>
        <p:spPr/>
        <p:txBody>
          <a:bodyPr/>
          <a:lstStyle/>
          <a:p>
            <a:fld id="{CB627C86-0D82-41B2-895D-1F49626EB8D4}" type="datetimeFigureOut">
              <a:rPr lang="fi-FI" smtClean="0"/>
              <a:pPr/>
              <a:t>18.9.2023</a:t>
            </a:fld>
            <a:endParaRPr lang="fi-FI"/>
          </a:p>
        </p:txBody>
      </p:sp>
      <p:sp>
        <p:nvSpPr>
          <p:cNvPr id="17" name="Alatunnisteen paikkamerkki 16">
            <a:extLst>
              <a:ext uri="{FF2B5EF4-FFF2-40B4-BE49-F238E27FC236}">
                <a16:creationId xmlns:a16="http://schemas.microsoft.com/office/drawing/2014/main" id="{99C3B80B-AF94-45FA-A128-F104C8E45EA0}"/>
              </a:ext>
            </a:extLst>
          </p:cNvPr>
          <p:cNvSpPr>
            <a:spLocks noGrp="1"/>
          </p:cNvSpPr>
          <p:nvPr>
            <p:ph type="ftr" sz="quarter" idx="20"/>
          </p:nvPr>
        </p:nvSpPr>
        <p:spPr/>
        <p:txBody>
          <a:bodyPr/>
          <a:lstStyle/>
          <a:p>
            <a:r>
              <a:rPr lang="fi-FI" b="1"/>
              <a:t>&gt;&gt; keuda.fi</a:t>
            </a:r>
          </a:p>
          <a:p>
            <a:r>
              <a:rPr lang="fi-FI"/>
              <a:t>#kestävä #saavutettava #uniikki</a:t>
            </a:r>
          </a:p>
          <a:p>
            <a:r>
              <a:rPr lang="fi-FI"/>
              <a:t>#omapolku #työelämäävarten </a:t>
            </a:r>
          </a:p>
        </p:txBody>
      </p:sp>
      <p:sp>
        <p:nvSpPr>
          <p:cNvPr id="18" name="Dian numeron paikkamerkki 17">
            <a:extLst>
              <a:ext uri="{FF2B5EF4-FFF2-40B4-BE49-F238E27FC236}">
                <a16:creationId xmlns:a16="http://schemas.microsoft.com/office/drawing/2014/main" id="{03D3868B-3E9F-4ADB-87B9-A89426CF9BB6}"/>
              </a:ext>
            </a:extLst>
          </p:cNvPr>
          <p:cNvSpPr>
            <a:spLocks noGrp="1"/>
          </p:cNvSpPr>
          <p:nvPr>
            <p:ph type="sldNum" sz="quarter" idx="21"/>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1772301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Otsikko ja sisältö">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E15249FE-F1BC-4DB2-AA0D-48225444A6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4162" cy="1129971"/>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64CD952D-2424-465E-A3B3-6637A28CDE80}" type="datetime1">
              <a:rPr lang="fi-FI" smtClean="0"/>
              <a:t>18.9.2023</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759089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806107" y="-173939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1776046" y="560717"/>
            <a:ext cx="9577753" cy="1129971"/>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B62AD38B-EAFC-4691-B174-1FED33D20AAF}" type="datetime1">
              <a:rPr lang="fi-FI" smtClean="0"/>
              <a:t>18.9.2023</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2388916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806107" y="505518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5600" cy="1129971"/>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0DBEE309-13A7-4617-875D-6F6C66CD3925}" type="datetime1">
              <a:rPr lang="fi-FI" smtClean="0"/>
              <a:t>18.9.2023</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456829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0072301" y="-173939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5599" cy="1129971"/>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0E14A25E-CABB-4553-97D6-BF44CD008CC9}" type="datetime1">
              <a:rPr lang="fi-FI" smtClean="0"/>
              <a:t>18.9.2023</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443241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9B7B4FB2-4D8A-4DCE-A19E-E1C62E6FDB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2E6B907D-2A85-408A-9512-CF6C7B39E4C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BCE1E87-3BC6-45BB-84C2-2B8A1ADDE241}"/>
              </a:ext>
            </a:extLst>
          </p:cNvPr>
          <p:cNvSpPr>
            <a:spLocks noGrp="1"/>
          </p:cNvSpPr>
          <p:nvPr>
            <p:ph sz="half" idx="1"/>
          </p:nvPr>
        </p:nvSpPr>
        <p:spPr>
          <a:xfrm>
            <a:off x="838200" y="1825625"/>
            <a:ext cx="5181600" cy="4109349"/>
          </a:xfrm>
        </p:spPr>
        <p:txBody>
          <a:bodyPr/>
          <a:lstStyle/>
          <a:p>
            <a:pPr lvl="0"/>
            <a:r>
              <a:rPr lang="fi-FI"/>
              <a:t>Muokkaa tekstin perustyylejä napsauttamalla</a:t>
            </a:r>
          </a:p>
          <a:p>
            <a:pPr lvl="1"/>
            <a:r>
              <a:rPr lang="fi-FI"/>
              <a:t>toinen taso</a:t>
            </a:r>
          </a:p>
          <a:p>
            <a:pPr lvl="2"/>
            <a:r>
              <a:rPr lang="fi-FI"/>
              <a:t>kolmas taso</a:t>
            </a:r>
          </a:p>
        </p:txBody>
      </p:sp>
      <p:sp>
        <p:nvSpPr>
          <p:cNvPr id="4" name="Sisällön paikkamerkki 3">
            <a:extLst>
              <a:ext uri="{FF2B5EF4-FFF2-40B4-BE49-F238E27FC236}">
                <a16:creationId xmlns:a16="http://schemas.microsoft.com/office/drawing/2014/main" id="{B4862E48-53EC-4838-BB62-101AC072B4CA}"/>
              </a:ext>
            </a:extLst>
          </p:cNvPr>
          <p:cNvSpPr>
            <a:spLocks noGrp="1"/>
          </p:cNvSpPr>
          <p:nvPr>
            <p:ph sz="half" idx="2"/>
          </p:nvPr>
        </p:nvSpPr>
        <p:spPr>
          <a:xfrm>
            <a:off x="6172200" y="1825625"/>
            <a:ext cx="5181600" cy="410934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Päivämäärän paikkamerkki 5">
            <a:extLst>
              <a:ext uri="{FF2B5EF4-FFF2-40B4-BE49-F238E27FC236}">
                <a16:creationId xmlns:a16="http://schemas.microsoft.com/office/drawing/2014/main" id="{1D36552D-55A2-418B-85B5-CDC2057C990B}"/>
              </a:ext>
            </a:extLst>
          </p:cNvPr>
          <p:cNvSpPr>
            <a:spLocks noGrp="1"/>
          </p:cNvSpPr>
          <p:nvPr>
            <p:ph type="dt" sz="half" idx="10"/>
          </p:nvPr>
        </p:nvSpPr>
        <p:spPr>
          <a:xfrm>
            <a:off x="1597324" y="6151426"/>
            <a:ext cx="1465053" cy="532433"/>
          </a:xfrm>
          <a:prstGeom prst="rect">
            <a:avLst/>
          </a:prstGeom>
        </p:spPr>
        <p:txBody>
          <a:bodyPr/>
          <a:lstStyle/>
          <a:p>
            <a:fld id="{6253E318-A3D7-40FB-81EA-84ACE72F5F6C}" type="datetime1">
              <a:rPr lang="fi-FI" smtClean="0"/>
              <a:t>18.9.2023</a:t>
            </a:fld>
            <a:endParaRPr lang="fi-FI"/>
          </a:p>
        </p:txBody>
      </p:sp>
      <p:sp>
        <p:nvSpPr>
          <p:cNvPr id="7" name="Alatunnisteen paikkamerkki 6">
            <a:extLst>
              <a:ext uri="{FF2B5EF4-FFF2-40B4-BE49-F238E27FC236}">
                <a16:creationId xmlns:a16="http://schemas.microsoft.com/office/drawing/2014/main" id="{2369CCA5-24FA-43A0-B624-B82733C970C4}"/>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A9AE3934-B0BF-4399-A888-F6D6744DB40E}"/>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422211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5D5516BA-1463-4347-84ED-8682A7D6E0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093A5A96-5F29-4252-800E-9303A1019DB1}"/>
              </a:ext>
            </a:extLst>
          </p:cNvPr>
          <p:cNvSpPr>
            <a:spLocks noGrp="1"/>
          </p:cNvSpPr>
          <p:nvPr>
            <p:ph type="title"/>
          </p:nvPr>
        </p:nvSpPr>
        <p:spPr>
          <a:xfrm>
            <a:off x="839788" y="555110"/>
            <a:ext cx="10515600" cy="1138597"/>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3FD90C97-8B8F-40FD-BDDA-D6BF674789BC}"/>
              </a:ext>
            </a:extLst>
          </p:cNvPr>
          <p:cNvSpPr>
            <a:spLocks noGrp="1"/>
          </p:cNvSpPr>
          <p:nvPr>
            <p:ph type="body" idx="1"/>
          </p:nvPr>
        </p:nvSpPr>
        <p:spPr>
          <a:xfrm>
            <a:off x="839788" y="180193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60D893BD-2817-4A32-B3C6-728594F2DEB7}"/>
              </a:ext>
            </a:extLst>
          </p:cNvPr>
          <p:cNvSpPr>
            <a:spLocks noGrp="1"/>
          </p:cNvSpPr>
          <p:nvPr>
            <p:ph sz="half" idx="2"/>
          </p:nvPr>
        </p:nvSpPr>
        <p:spPr>
          <a:xfrm>
            <a:off x="839788" y="2842297"/>
            <a:ext cx="5157787" cy="309267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633D7360-BA38-41B0-9CC4-C558A75E5563}"/>
              </a:ext>
            </a:extLst>
          </p:cNvPr>
          <p:cNvSpPr>
            <a:spLocks noGrp="1"/>
          </p:cNvSpPr>
          <p:nvPr>
            <p:ph type="body" sz="quarter" idx="3"/>
          </p:nvPr>
        </p:nvSpPr>
        <p:spPr>
          <a:xfrm>
            <a:off x="6172200" y="180193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8422600-70E0-4C43-9B66-DB1B9EF9B4F5}"/>
              </a:ext>
            </a:extLst>
          </p:cNvPr>
          <p:cNvSpPr>
            <a:spLocks noGrp="1"/>
          </p:cNvSpPr>
          <p:nvPr>
            <p:ph sz="quarter" idx="4"/>
          </p:nvPr>
        </p:nvSpPr>
        <p:spPr>
          <a:xfrm>
            <a:off x="6172200" y="2842297"/>
            <a:ext cx="5183188" cy="309267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äivämäärän paikkamerkki 7">
            <a:extLst>
              <a:ext uri="{FF2B5EF4-FFF2-40B4-BE49-F238E27FC236}">
                <a16:creationId xmlns:a16="http://schemas.microsoft.com/office/drawing/2014/main" id="{7593EAC2-2528-4646-81BC-D1B76369D534}"/>
              </a:ext>
            </a:extLst>
          </p:cNvPr>
          <p:cNvSpPr>
            <a:spLocks noGrp="1"/>
          </p:cNvSpPr>
          <p:nvPr>
            <p:ph type="dt" sz="half" idx="10"/>
          </p:nvPr>
        </p:nvSpPr>
        <p:spPr>
          <a:xfrm>
            <a:off x="1597324" y="6151426"/>
            <a:ext cx="1465053" cy="532433"/>
          </a:xfrm>
          <a:prstGeom prst="rect">
            <a:avLst/>
          </a:prstGeom>
        </p:spPr>
        <p:txBody>
          <a:bodyPr/>
          <a:lstStyle/>
          <a:p>
            <a:fld id="{B2ABEC2A-953E-4EF2-83B7-166484ECA267}" type="datetime1">
              <a:rPr lang="fi-FI" smtClean="0"/>
              <a:t>18.9.2023</a:t>
            </a:fld>
            <a:endParaRPr lang="fi-FI"/>
          </a:p>
        </p:txBody>
      </p:sp>
      <p:sp>
        <p:nvSpPr>
          <p:cNvPr id="9" name="Alatunnisteen paikkamerkki 8">
            <a:extLst>
              <a:ext uri="{FF2B5EF4-FFF2-40B4-BE49-F238E27FC236}">
                <a16:creationId xmlns:a16="http://schemas.microsoft.com/office/drawing/2014/main" id="{4E540B32-76A5-4DB7-82CD-E90F827B18B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2" name="Dian numeron paikkamerkki 11">
            <a:extLst>
              <a:ext uri="{FF2B5EF4-FFF2-40B4-BE49-F238E27FC236}">
                <a16:creationId xmlns:a16="http://schemas.microsoft.com/office/drawing/2014/main" id="{783ACB8A-5B3C-4F87-8485-074AE63D283C}"/>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58348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D04FB84-0E92-4E07-BD02-50F570C71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1AFDC21A-9BA5-44EB-B1FB-335D171C935E}"/>
              </a:ext>
            </a:extLst>
          </p:cNvPr>
          <p:cNvSpPr>
            <a:spLocks noGrp="1"/>
          </p:cNvSpPr>
          <p:nvPr>
            <p:ph type="title"/>
          </p:nvPr>
        </p:nvSpPr>
        <p:spPr/>
        <p:txBody>
          <a:bodyPr/>
          <a:lstStyle/>
          <a:p>
            <a:r>
              <a:rPr lang="fi-FI"/>
              <a:t>Muokkaa ots. perustyyl. napsautt.</a:t>
            </a:r>
          </a:p>
        </p:txBody>
      </p:sp>
      <p:sp>
        <p:nvSpPr>
          <p:cNvPr id="4" name="Päivämäärän paikkamerkki 3">
            <a:extLst>
              <a:ext uri="{FF2B5EF4-FFF2-40B4-BE49-F238E27FC236}">
                <a16:creationId xmlns:a16="http://schemas.microsoft.com/office/drawing/2014/main" id="{041221DC-7D09-4D73-AA8C-CB506184A7AC}"/>
              </a:ext>
            </a:extLst>
          </p:cNvPr>
          <p:cNvSpPr>
            <a:spLocks noGrp="1"/>
          </p:cNvSpPr>
          <p:nvPr>
            <p:ph type="dt" sz="half" idx="10"/>
          </p:nvPr>
        </p:nvSpPr>
        <p:spPr>
          <a:xfrm>
            <a:off x="1597324" y="6151426"/>
            <a:ext cx="1465053" cy="532433"/>
          </a:xfrm>
          <a:prstGeom prst="rect">
            <a:avLst/>
          </a:prstGeom>
        </p:spPr>
        <p:txBody>
          <a:bodyPr/>
          <a:lstStyle/>
          <a:p>
            <a:fld id="{0EC5BAA6-F78B-4573-8E77-CF165B7F1A61}" type="datetime1">
              <a:rPr lang="fi-FI" smtClean="0"/>
              <a:t>18.9.2023</a:t>
            </a:fld>
            <a:endParaRPr lang="fi-FI"/>
          </a:p>
        </p:txBody>
      </p:sp>
      <p:sp>
        <p:nvSpPr>
          <p:cNvPr id="5" name="Alatunnisteen paikkamerkki 4">
            <a:extLst>
              <a:ext uri="{FF2B5EF4-FFF2-40B4-BE49-F238E27FC236}">
                <a16:creationId xmlns:a16="http://schemas.microsoft.com/office/drawing/2014/main" id="{2B3B6151-0AD6-4592-988E-A87F022E7799}"/>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8" name="Dian numeron paikkamerkki 7">
            <a:extLst>
              <a:ext uri="{FF2B5EF4-FFF2-40B4-BE49-F238E27FC236}">
                <a16:creationId xmlns:a16="http://schemas.microsoft.com/office/drawing/2014/main" id="{C861E5CE-68CD-4807-88F2-22D42C94AF57}"/>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
        <p:nvSpPr>
          <p:cNvPr id="10" name="Kuvan paikkamerkki 2">
            <a:extLst>
              <a:ext uri="{FF2B5EF4-FFF2-40B4-BE49-F238E27FC236}">
                <a16:creationId xmlns:a16="http://schemas.microsoft.com/office/drawing/2014/main" id="{929E14FF-8789-4646-AF4E-2A74121F96AD}"/>
              </a:ext>
            </a:extLst>
          </p:cNvPr>
          <p:cNvSpPr>
            <a:spLocks noGrp="1"/>
          </p:cNvSpPr>
          <p:nvPr>
            <p:ph type="pic" idx="13"/>
          </p:nvPr>
        </p:nvSpPr>
        <p:spPr>
          <a:xfrm>
            <a:off x="838200" y="1834251"/>
            <a:ext cx="10517188"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Tree>
    <p:extLst>
      <p:ext uri="{BB962C8B-B14F-4D97-AF65-F5344CB8AC3E}">
        <p14:creationId xmlns:p14="http://schemas.microsoft.com/office/powerpoint/2010/main" val="295971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4536057" cy="4109349"/>
          </a:xfrm>
        </p:spPr>
        <p:txBody>
          <a:bodyPr/>
          <a:lstStyle/>
          <a:p>
            <a:pPr lvl="0"/>
            <a:r>
              <a:rPr lang="fi-FI"/>
              <a:t>Muokkaa tekstin perustyylejä napsauttamalla</a:t>
            </a:r>
          </a:p>
          <a:p>
            <a:pPr lvl="1"/>
            <a:r>
              <a:rPr lang="fi-FI"/>
              <a:t>toinen taso</a:t>
            </a:r>
          </a:p>
          <a:p>
            <a:pPr lvl="2"/>
            <a:r>
              <a:rPr lang="fi-FI"/>
              <a:t>kolmas taso</a:t>
            </a:r>
          </a:p>
        </p:txBody>
      </p:sp>
      <p:sp>
        <p:nvSpPr>
          <p:cNvPr id="6" name="Kuvan paikkamerkki 2">
            <a:extLst>
              <a:ext uri="{FF2B5EF4-FFF2-40B4-BE49-F238E27FC236}">
                <a16:creationId xmlns:a16="http://schemas.microsoft.com/office/drawing/2014/main" id="{DB4C943E-23A4-446B-B9C3-2D241808B5D4}"/>
              </a:ext>
            </a:extLst>
          </p:cNvPr>
          <p:cNvSpPr>
            <a:spLocks noGrp="1"/>
          </p:cNvSpPr>
          <p:nvPr>
            <p:ph type="pic" idx="12"/>
          </p:nvPr>
        </p:nvSpPr>
        <p:spPr>
          <a:xfrm>
            <a:off x="5650302" y="1834251"/>
            <a:ext cx="5705086"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18.9.2023</a:t>
            </a:fld>
            <a:endParaRPr lang="fi-FI"/>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227798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6315075" cy="4109349"/>
          </a:xfrm>
        </p:spPr>
        <p:txBody>
          <a:bodyPr/>
          <a:lstStyle/>
          <a:p>
            <a:pPr lvl="0"/>
            <a:r>
              <a:rPr lang="fi-FI"/>
              <a:t>Muokkaa tekstin perustyylejä napsauttamalla</a:t>
            </a:r>
          </a:p>
          <a:p>
            <a:pPr lvl="1"/>
            <a:r>
              <a:rPr lang="fi-FI"/>
              <a:t>toinen taso</a:t>
            </a:r>
          </a:p>
          <a:p>
            <a:pPr lvl="2"/>
            <a:r>
              <a:rPr lang="fi-FI"/>
              <a:t>kolmas taso</a:t>
            </a:r>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18.9.2023</a:t>
            </a:fld>
            <a:endParaRPr lang="fi-FI"/>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a:p>
        </p:txBody>
      </p:sp>
      <p:sp>
        <p:nvSpPr>
          <p:cNvPr id="8" name="Kuvan paikkamerkki 15">
            <a:extLst>
              <a:ext uri="{FF2B5EF4-FFF2-40B4-BE49-F238E27FC236}">
                <a16:creationId xmlns:a16="http://schemas.microsoft.com/office/drawing/2014/main" id="{611283BE-E0CD-40B0-8F0E-7AF699C6FB0A}"/>
              </a:ext>
            </a:extLst>
          </p:cNvPr>
          <p:cNvSpPr>
            <a:spLocks noGrp="1" noChangeAspect="1"/>
          </p:cNvSpPr>
          <p:nvPr>
            <p:ph type="pic" sz="quarter" idx="18"/>
          </p:nvPr>
        </p:nvSpPr>
        <p:spPr>
          <a:xfrm>
            <a:off x="7539593" y="1690688"/>
            <a:ext cx="4244286" cy="4244286"/>
          </a:xfrm>
          <a:prstGeom prst="ellipse">
            <a:avLst/>
          </a:prstGeom>
        </p:spPr>
        <p:txBody>
          <a:bodyPr/>
          <a:lstStyle/>
          <a:p>
            <a:r>
              <a:rPr lang="fi-FI"/>
              <a:t>Lisää kuva napsauttamalla kuvaketta</a:t>
            </a:r>
          </a:p>
        </p:txBody>
      </p:sp>
    </p:spTree>
    <p:extLst>
      <p:ext uri="{BB962C8B-B14F-4D97-AF65-F5344CB8AC3E}">
        <p14:creationId xmlns:p14="http://schemas.microsoft.com/office/powerpoint/2010/main" val="2409682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2F4997-0D0E-425B-9B6F-5061F744E861}"/>
              </a:ext>
            </a:extLst>
          </p:cNvPr>
          <p:cNvSpPr>
            <a:spLocks noGrp="1"/>
          </p:cNvSpPr>
          <p:nvPr>
            <p:ph type="title"/>
          </p:nvPr>
        </p:nvSpPr>
        <p:spPr>
          <a:xfrm>
            <a:off x="839788" y="552090"/>
            <a:ext cx="4206665" cy="1164567"/>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F2F16386-76C9-414E-97E3-7C9E7F3D7BFA}"/>
              </a:ext>
            </a:extLst>
          </p:cNvPr>
          <p:cNvSpPr>
            <a:spLocks noGrp="1"/>
          </p:cNvSpPr>
          <p:nvPr>
            <p:ph type="pic" idx="1"/>
          </p:nvPr>
        </p:nvSpPr>
        <p:spPr>
          <a:xfrm>
            <a:off x="5183188" y="552089"/>
            <a:ext cx="6172200" cy="539151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40B776BD-EE44-4275-A3C5-EA7D403E692A}"/>
              </a:ext>
            </a:extLst>
          </p:cNvPr>
          <p:cNvSpPr>
            <a:spLocks noGrp="1"/>
          </p:cNvSpPr>
          <p:nvPr>
            <p:ph type="body" sz="half" idx="2"/>
          </p:nvPr>
        </p:nvSpPr>
        <p:spPr>
          <a:xfrm>
            <a:off x="839788" y="1837426"/>
            <a:ext cx="4206665" cy="4106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Päivämäärän paikkamerkki 5">
            <a:extLst>
              <a:ext uri="{FF2B5EF4-FFF2-40B4-BE49-F238E27FC236}">
                <a16:creationId xmlns:a16="http://schemas.microsoft.com/office/drawing/2014/main" id="{8FE72B7D-0E15-4F18-ADAF-63FC249B3B14}"/>
              </a:ext>
            </a:extLst>
          </p:cNvPr>
          <p:cNvSpPr>
            <a:spLocks noGrp="1"/>
          </p:cNvSpPr>
          <p:nvPr>
            <p:ph type="dt" sz="half" idx="10"/>
          </p:nvPr>
        </p:nvSpPr>
        <p:spPr>
          <a:xfrm>
            <a:off x="1597324" y="6151426"/>
            <a:ext cx="1465053" cy="532433"/>
          </a:xfrm>
          <a:prstGeom prst="rect">
            <a:avLst/>
          </a:prstGeom>
        </p:spPr>
        <p:txBody>
          <a:bodyPr/>
          <a:lstStyle/>
          <a:p>
            <a:fld id="{4D16070D-B6F2-4256-93C8-914D7B53FDD1}" type="datetime1">
              <a:rPr lang="fi-FI" smtClean="0"/>
              <a:t>18.9.2023</a:t>
            </a:fld>
            <a:endParaRPr lang="fi-FI"/>
          </a:p>
        </p:txBody>
      </p:sp>
      <p:sp>
        <p:nvSpPr>
          <p:cNvPr id="7" name="Alatunnisteen paikkamerkki 6">
            <a:extLst>
              <a:ext uri="{FF2B5EF4-FFF2-40B4-BE49-F238E27FC236}">
                <a16:creationId xmlns:a16="http://schemas.microsoft.com/office/drawing/2014/main" id="{FF6A1662-40E2-45AF-8788-5439748CF7A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C3E2C574-2DC6-47BB-A52E-A6B5D700DD0E}"/>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1447217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4C0A716A-1011-4321-B5D6-2E32A3E8E1B0}"/>
              </a:ext>
            </a:extLst>
          </p:cNvPr>
          <p:cNvSpPr>
            <a:spLocks noGrp="1"/>
          </p:cNvSpPr>
          <p:nvPr>
            <p:ph type="dt" sz="half" idx="10"/>
          </p:nvPr>
        </p:nvSpPr>
        <p:spPr>
          <a:xfrm>
            <a:off x="1597324" y="6151426"/>
            <a:ext cx="1465053" cy="532433"/>
          </a:xfrm>
          <a:prstGeom prst="rect">
            <a:avLst/>
          </a:prstGeom>
        </p:spPr>
        <p:txBody>
          <a:bodyPr/>
          <a:lstStyle/>
          <a:p>
            <a:fld id="{D926D0F1-5D4A-41EE-9FA0-2C7273AE7399}" type="datetime1">
              <a:rPr lang="fi-FI" smtClean="0"/>
              <a:t>18.9.2023</a:t>
            </a:fld>
            <a:endParaRPr lang="fi-FI"/>
          </a:p>
        </p:txBody>
      </p:sp>
      <p:sp>
        <p:nvSpPr>
          <p:cNvPr id="4" name="Alatunnisteen paikkamerkki 3">
            <a:extLst>
              <a:ext uri="{FF2B5EF4-FFF2-40B4-BE49-F238E27FC236}">
                <a16:creationId xmlns:a16="http://schemas.microsoft.com/office/drawing/2014/main" id="{5B3667DF-3FBC-4029-A688-814C465D519C}"/>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7" name="Dian numeron paikkamerkki 6">
            <a:extLst>
              <a:ext uri="{FF2B5EF4-FFF2-40B4-BE49-F238E27FC236}">
                <a16:creationId xmlns:a16="http://schemas.microsoft.com/office/drawing/2014/main" id="{55C4E915-4551-4FD2-93B6-0BA07F6052E7}"/>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
        <p:nvSpPr>
          <p:cNvPr id="14" name="Ellipsi 13">
            <a:extLst>
              <a:ext uri="{FF2B5EF4-FFF2-40B4-BE49-F238E27FC236}">
                <a16:creationId xmlns:a16="http://schemas.microsoft.com/office/drawing/2014/main" id="{C74E9304-0568-4D08-A051-4DA7EB6C563A}"/>
              </a:ext>
            </a:extLst>
          </p:cNvPr>
          <p:cNvSpPr/>
          <p:nvPr userDrawn="1"/>
        </p:nvSpPr>
        <p:spPr>
          <a:xfrm>
            <a:off x="2165230" y="1328468"/>
            <a:ext cx="1958196" cy="19581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387720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52AC460-DAFF-4F18-AB90-21CDB3B1EA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3334"/>
          <a:stretch/>
        </p:blipFill>
        <p:spPr>
          <a:xfrm>
            <a:off x="1905" y="0"/>
            <a:ext cx="12190095" cy="5943600"/>
          </a:xfrm>
          <a:prstGeom prst="rect">
            <a:avLst/>
          </a:prstGeom>
        </p:spPr>
      </p:pic>
      <p:sp>
        <p:nvSpPr>
          <p:cNvPr id="2" name="Otsikko 1">
            <a:extLst>
              <a:ext uri="{FF2B5EF4-FFF2-40B4-BE49-F238E27FC236}">
                <a16:creationId xmlns:a16="http://schemas.microsoft.com/office/drawing/2014/main" id="{4B3055B6-AB5F-47B5-A727-D67073BAE185}"/>
              </a:ext>
            </a:extLst>
          </p:cNvPr>
          <p:cNvSpPr>
            <a:spLocks noGrp="1"/>
          </p:cNvSpPr>
          <p:nvPr>
            <p:ph type="ctrTitle"/>
          </p:nvPr>
        </p:nvSpPr>
        <p:spPr>
          <a:xfrm>
            <a:off x="838200" y="1693863"/>
            <a:ext cx="10574547" cy="2387600"/>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EE51F47B-0376-45AD-81D8-4829B8D98CEB}"/>
              </a:ext>
            </a:extLst>
          </p:cNvPr>
          <p:cNvSpPr>
            <a:spLocks noGrp="1"/>
          </p:cNvSpPr>
          <p:nvPr>
            <p:ph type="subTitle" idx="1"/>
          </p:nvPr>
        </p:nvSpPr>
        <p:spPr>
          <a:xfrm>
            <a:off x="838199" y="4173538"/>
            <a:ext cx="10574547"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14" name="Päivämäärän paikkamerkki 13">
            <a:extLst>
              <a:ext uri="{FF2B5EF4-FFF2-40B4-BE49-F238E27FC236}">
                <a16:creationId xmlns:a16="http://schemas.microsoft.com/office/drawing/2014/main" id="{EC2888A5-4CD3-47BE-840B-9F1928E93ED1}"/>
              </a:ext>
            </a:extLst>
          </p:cNvPr>
          <p:cNvSpPr>
            <a:spLocks noGrp="1"/>
          </p:cNvSpPr>
          <p:nvPr>
            <p:ph type="dt" sz="half" idx="10"/>
          </p:nvPr>
        </p:nvSpPr>
        <p:spPr/>
        <p:txBody>
          <a:bodyPr/>
          <a:lstStyle/>
          <a:p>
            <a:fld id="{CB627C86-0D82-41B2-895D-1F49626EB8D4}" type="datetimeFigureOut">
              <a:rPr lang="fi-FI" smtClean="0"/>
              <a:pPr/>
              <a:t>18.9.2023</a:t>
            </a:fld>
            <a:endParaRPr lang="fi-FI"/>
          </a:p>
        </p:txBody>
      </p:sp>
      <p:sp>
        <p:nvSpPr>
          <p:cNvPr id="15" name="Alatunnisteen paikkamerkki 14">
            <a:extLst>
              <a:ext uri="{FF2B5EF4-FFF2-40B4-BE49-F238E27FC236}">
                <a16:creationId xmlns:a16="http://schemas.microsoft.com/office/drawing/2014/main" id="{097EC143-B2E9-4796-BDCB-A0596C6739DB}"/>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6" name="Dian numeron paikkamerkki 15">
            <a:extLst>
              <a:ext uri="{FF2B5EF4-FFF2-40B4-BE49-F238E27FC236}">
                <a16:creationId xmlns:a16="http://schemas.microsoft.com/office/drawing/2014/main" id="{2E66B57B-6506-4929-B6DC-EC4CD047ACA2}"/>
              </a:ext>
            </a:extLst>
          </p:cNvPr>
          <p:cNvSpPr>
            <a:spLocks noGrp="1"/>
          </p:cNvSpPr>
          <p:nvPr>
            <p:ph type="sldNum" sz="quarter" idx="12"/>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4111017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Otsikkodia">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E3BCEF55-E74C-4B71-AA8F-7A16034F8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39051" y="767905"/>
            <a:ext cx="4331716" cy="4472040"/>
          </a:xfrm>
          <a:prstGeom prst="rect">
            <a:avLst/>
          </a:prstGeom>
        </p:spPr>
      </p:pic>
      <p:sp>
        <p:nvSpPr>
          <p:cNvPr id="14" name="Otsikko 1">
            <a:extLst>
              <a:ext uri="{FF2B5EF4-FFF2-40B4-BE49-F238E27FC236}">
                <a16:creationId xmlns:a16="http://schemas.microsoft.com/office/drawing/2014/main" id="{0C587DC5-BE89-42F9-8E59-CE7F8477B6A1}"/>
              </a:ext>
            </a:extLst>
          </p:cNvPr>
          <p:cNvSpPr>
            <a:spLocks noGrp="1"/>
          </p:cNvSpPr>
          <p:nvPr>
            <p:ph type="ctrTitle"/>
          </p:nvPr>
        </p:nvSpPr>
        <p:spPr>
          <a:xfrm>
            <a:off x="838200" y="1228725"/>
            <a:ext cx="6800851" cy="2852738"/>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5" name="Alaotsikko 2">
            <a:extLst>
              <a:ext uri="{FF2B5EF4-FFF2-40B4-BE49-F238E27FC236}">
                <a16:creationId xmlns:a16="http://schemas.microsoft.com/office/drawing/2014/main" id="{AB61DE62-E11F-44E1-9138-A826752B8110}"/>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19" name="Päivämäärän paikkamerkki 18">
            <a:extLst>
              <a:ext uri="{FF2B5EF4-FFF2-40B4-BE49-F238E27FC236}">
                <a16:creationId xmlns:a16="http://schemas.microsoft.com/office/drawing/2014/main" id="{E0785309-DB2D-41D1-93EB-A63951D71F3D}"/>
              </a:ext>
            </a:extLst>
          </p:cNvPr>
          <p:cNvSpPr>
            <a:spLocks noGrp="1"/>
          </p:cNvSpPr>
          <p:nvPr>
            <p:ph type="dt" sz="half" idx="10"/>
          </p:nvPr>
        </p:nvSpPr>
        <p:spPr/>
        <p:txBody>
          <a:bodyPr/>
          <a:lstStyle/>
          <a:p>
            <a:fld id="{CB627C86-0D82-41B2-895D-1F49626EB8D4}" type="datetimeFigureOut">
              <a:rPr lang="fi-FI" smtClean="0"/>
              <a:pPr/>
              <a:t>18.9.2023</a:t>
            </a:fld>
            <a:endParaRPr lang="fi-FI"/>
          </a:p>
        </p:txBody>
      </p:sp>
      <p:sp>
        <p:nvSpPr>
          <p:cNvPr id="20" name="Alatunnisteen paikkamerkki 19">
            <a:extLst>
              <a:ext uri="{FF2B5EF4-FFF2-40B4-BE49-F238E27FC236}">
                <a16:creationId xmlns:a16="http://schemas.microsoft.com/office/drawing/2014/main" id="{5FCA5EF3-482D-43A7-A7CD-226F07ACF191}"/>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21" name="Dian numeron paikkamerkki 20">
            <a:extLst>
              <a:ext uri="{FF2B5EF4-FFF2-40B4-BE49-F238E27FC236}">
                <a16:creationId xmlns:a16="http://schemas.microsoft.com/office/drawing/2014/main" id="{86B2CF40-83DE-47A3-A916-3D0830FEAF8C}"/>
              </a:ext>
            </a:extLst>
          </p:cNvPr>
          <p:cNvSpPr>
            <a:spLocks noGrp="1"/>
          </p:cNvSpPr>
          <p:nvPr>
            <p:ph type="sldNum" sz="quarter" idx="12"/>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1613768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Otsikkodia">
    <p:spTree>
      <p:nvGrpSpPr>
        <p:cNvPr id="1" name=""/>
        <p:cNvGrpSpPr/>
        <p:nvPr/>
      </p:nvGrpSpPr>
      <p:grpSpPr>
        <a:xfrm>
          <a:off x="0" y="0"/>
          <a:ext cx="0" cy="0"/>
          <a:chOff x="0" y="0"/>
          <a:chExt cx="0" cy="0"/>
        </a:xfrm>
      </p:grpSpPr>
      <p:sp>
        <p:nvSpPr>
          <p:cNvPr id="13" name="Kuvan paikkamerkki 15">
            <a:extLst>
              <a:ext uri="{FF2B5EF4-FFF2-40B4-BE49-F238E27FC236}">
                <a16:creationId xmlns:a16="http://schemas.microsoft.com/office/drawing/2014/main" id="{046AF30C-7A64-4CAA-B336-7BA83074998C}"/>
              </a:ext>
            </a:extLst>
          </p:cNvPr>
          <p:cNvSpPr>
            <a:spLocks noGrp="1" noChangeAspect="1"/>
          </p:cNvSpPr>
          <p:nvPr>
            <p:ph type="pic" sz="quarter" idx="18"/>
          </p:nvPr>
        </p:nvSpPr>
        <p:spPr>
          <a:xfrm>
            <a:off x="7639051" y="1066801"/>
            <a:ext cx="4382953" cy="4382953"/>
          </a:xfrm>
          <a:prstGeom prst="ellipse">
            <a:avLst/>
          </a:prstGeom>
        </p:spPr>
        <p:txBody>
          <a:bodyPr/>
          <a:lstStyle/>
          <a:p>
            <a:endParaRPr lang="fi-FI"/>
          </a:p>
        </p:txBody>
      </p:sp>
      <p:sp>
        <p:nvSpPr>
          <p:cNvPr id="15" name="Otsikko 1">
            <a:extLst>
              <a:ext uri="{FF2B5EF4-FFF2-40B4-BE49-F238E27FC236}">
                <a16:creationId xmlns:a16="http://schemas.microsoft.com/office/drawing/2014/main" id="{D5C922BD-674F-4003-BA92-1F56056973DC}"/>
              </a:ext>
            </a:extLst>
          </p:cNvPr>
          <p:cNvSpPr>
            <a:spLocks noGrp="1"/>
          </p:cNvSpPr>
          <p:nvPr>
            <p:ph type="ctrTitle"/>
          </p:nvPr>
        </p:nvSpPr>
        <p:spPr>
          <a:xfrm>
            <a:off x="838200" y="1228725"/>
            <a:ext cx="6800851" cy="2852738"/>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6" name="Alaotsikko 2">
            <a:extLst>
              <a:ext uri="{FF2B5EF4-FFF2-40B4-BE49-F238E27FC236}">
                <a16:creationId xmlns:a16="http://schemas.microsoft.com/office/drawing/2014/main" id="{8B17BC00-FB4C-4837-9797-A745B215A92A}"/>
              </a:ext>
            </a:extLst>
          </p:cNvPr>
          <p:cNvSpPr>
            <a:spLocks noGrp="1"/>
          </p:cNvSpPr>
          <p:nvPr>
            <p:ph type="subTitle" idx="1"/>
          </p:nvPr>
        </p:nvSpPr>
        <p:spPr>
          <a:xfrm>
            <a:off x="838200" y="4173538"/>
            <a:ext cx="6800852" cy="112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7" name="Päivämäärän paikkamerkki 6">
            <a:extLst>
              <a:ext uri="{FF2B5EF4-FFF2-40B4-BE49-F238E27FC236}">
                <a16:creationId xmlns:a16="http://schemas.microsoft.com/office/drawing/2014/main" id="{1B781020-D969-45F6-A236-636A465D452A}"/>
              </a:ext>
            </a:extLst>
          </p:cNvPr>
          <p:cNvSpPr>
            <a:spLocks noGrp="1"/>
          </p:cNvSpPr>
          <p:nvPr>
            <p:ph type="dt" sz="half" idx="19"/>
          </p:nvPr>
        </p:nvSpPr>
        <p:spPr/>
        <p:txBody>
          <a:bodyPr/>
          <a:lstStyle/>
          <a:p>
            <a:fld id="{CB627C86-0D82-41B2-895D-1F49626EB8D4}" type="datetimeFigureOut">
              <a:rPr lang="fi-FI" smtClean="0"/>
              <a:pPr/>
              <a:t>18.9.2023</a:t>
            </a:fld>
            <a:endParaRPr lang="fi-FI"/>
          </a:p>
        </p:txBody>
      </p:sp>
      <p:sp>
        <p:nvSpPr>
          <p:cNvPr id="17" name="Alatunnisteen paikkamerkki 16">
            <a:extLst>
              <a:ext uri="{FF2B5EF4-FFF2-40B4-BE49-F238E27FC236}">
                <a16:creationId xmlns:a16="http://schemas.microsoft.com/office/drawing/2014/main" id="{99C3B80B-AF94-45FA-A128-F104C8E45EA0}"/>
              </a:ext>
            </a:extLst>
          </p:cNvPr>
          <p:cNvSpPr>
            <a:spLocks noGrp="1"/>
          </p:cNvSpPr>
          <p:nvPr>
            <p:ph type="ftr" sz="quarter" idx="20"/>
          </p:nvPr>
        </p:nvSpPr>
        <p:spPr/>
        <p:txBody>
          <a:bodyPr/>
          <a:lstStyle/>
          <a:p>
            <a:r>
              <a:rPr lang="fi-FI" b="1"/>
              <a:t>&gt;&gt; keuda.fi</a:t>
            </a:r>
          </a:p>
          <a:p>
            <a:r>
              <a:rPr lang="fi-FI"/>
              <a:t>#kestävä #saavutettava #uniikki</a:t>
            </a:r>
          </a:p>
          <a:p>
            <a:r>
              <a:rPr lang="fi-FI"/>
              <a:t>#omapolku #työelämäävarten </a:t>
            </a:r>
          </a:p>
        </p:txBody>
      </p:sp>
      <p:sp>
        <p:nvSpPr>
          <p:cNvPr id="18" name="Dian numeron paikkamerkki 17">
            <a:extLst>
              <a:ext uri="{FF2B5EF4-FFF2-40B4-BE49-F238E27FC236}">
                <a16:creationId xmlns:a16="http://schemas.microsoft.com/office/drawing/2014/main" id="{03D3868B-3E9F-4ADB-87B9-A89426CF9BB6}"/>
              </a:ext>
            </a:extLst>
          </p:cNvPr>
          <p:cNvSpPr>
            <a:spLocks noGrp="1"/>
          </p:cNvSpPr>
          <p:nvPr>
            <p:ph type="sldNum" sz="quarter" idx="21"/>
          </p:nvPr>
        </p:nvSpPr>
        <p:spPr/>
        <p:txBody>
          <a:bodyPr/>
          <a:lstStyle/>
          <a:p>
            <a:pPr algn="l"/>
            <a:fld id="{9D3CA140-FF35-4452-9742-757AA58294AB}" type="slidenum">
              <a:rPr lang="fi-FI" smtClean="0"/>
              <a:pPr algn="l"/>
              <a:t>‹#›</a:t>
            </a:fld>
            <a:r>
              <a:rPr lang="fi-FI"/>
              <a:t> </a:t>
            </a:r>
          </a:p>
        </p:txBody>
      </p:sp>
    </p:spTree>
    <p:extLst>
      <p:ext uri="{BB962C8B-B14F-4D97-AF65-F5344CB8AC3E}">
        <p14:creationId xmlns:p14="http://schemas.microsoft.com/office/powerpoint/2010/main" val="1428708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4_Otsikko ja sisältö">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E15249FE-F1BC-4DB2-AA0D-48225444A6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4162" cy="1129971"/>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64CD952D-2424-465E-A3B3-6637A28CDE80}" type="datetime1">
              <a:rPr lang="fi-FI" smtClean="0"/>
              <a:t>18.9.2023</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342861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806107" y="-173939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1776046" y="560717"/>
            <a:ext cx="9577753" cy="1129971"/>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B62AD38B-EAFC-4691-B174-1FED33D20AAF}" type="datetime1">
              <a:rPr lang="fi-FI" smtClean="0"/>
              <a:t>18.9.2023</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295118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3_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806107" y="505518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5600" cy="1129971"/>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0DBEE309-13A7-4617-875D-6F6C66CD3925}" type="datetime1">
              <a:rPr lang="fi-FI" smtClean="0"/>
              <a:t>18.9.2023</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2803746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_Otsikko ja sisältö">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B649983-EE23-4849-99A0-5AC88EF0D8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142" t="10714" r="52673" b="15952"/>
          <a:stretch/>
        </p:blipFill>
        <p:spPr>
          <a:xfrm flipH="1" flipV="1">
            <a:off x="10072301" y="-1739393"/>
            <a:ext cx="3572628" cy="3578762"/>
          </a:xfrm>
          <a:prstGeom prst="ellipse">
            <a:avLst/>
          </a:prstGeom>
        </p:spPr>
      </p:pic>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a:xfrm>
            <a:off x="838200" y="560717"/>
            <a:ext cx="10515599" cy="1129971"/>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10515600" cy="4109349"/>
          </a:xfrm>
        </p:spPr>
        <p:txBody>
          <a:bodyPr/>
          <a:lstStyle/>
          <a:p>
            <a:pPr lvl="0"/>
            <a:r>
              <a:rPr lang="fi-FI"/>
              <a:t>Muokkaa tekstin perustyylejä napsauttamalla</a:t>
            </a:r>
          </a:p>
          <a:p>
            <a:pPr lvl="1"/>
            <a:r>
              <a:rPr lang="fi-FI"/>
              <a:t>toinen taso</a:t>
            </a:r>
          </a:p>
          <a:p>
            <a:pPr lvl="2"/>
            <a:r>
              <a:rPr lang="fi-FI"/>
              <a:t>kolmas taso</a:t>
            </a:r>
          </a:p>
        </p:txBody>
      </p:sp>
      <p:sp>
        <p:nvSpPr>
          <p:cNvPr id="5" name="Päivämäärän paikkamerkki 4">
            <a:extLst>
              <a:ext uri="{FF2B5EF4-FFF2-40B4-BE49-F238E27FC236}">
                <a16:creationId xmlns:a16="http://schemas.microsoft.com/office/drawing/2014/main" id="{7A98641F-5650-4502-9114-8DAD357D68B5}"/>
              </a:ext>
            </a:extLst>
          </p:cNvPr>
          <p:cNvSpPr>
            <a:spLocks noGrp="1"/>
          </p:cNvSpPr>
          <p:nvPr>
            <p:ph type="dt" sz="half" idx="10"/>
          </p:nvPr>
        </p:nvSpPr>
        <p:spPr>
          <a:xfrm>
            <a:off x="1597324" y="6151426"/>
            <a:ext cx="1465053" cy="532433"/>
          </a:xfrm>
          <a:prstGeom prst="rect">
            <a:avLst/>
          </a:prstGeom>
        </p:spPr>
        <p:txBody>
          <a:bodyPr/>
          <a:lstStyle/>
          <a:p>
            <a:fld id="{0E14A25E-CABB-4553-97D6-BF44CD008CC9}" type="datetime1">
              <a:rPr lang="fi-FI" smtClean="0"/>
              <a:t>18.9.2023</a:t>
            </a:fld>
            <a:endParaRPr lang="fi-FI"/>
          </a:p>
        </p:txBody>
      </p:sp>
      <p:sp>
        <p:nvSpPr>
          <p:cNvPr id="6" name="Alatunnisteen paikkamerkki 5">
            <a:extLst>
              <a:ext uri="{FF2B5EF4-FFF2-40B4-BE49-F238E27FC236}">
                <a16:creationId xmlns:a16="http://schemas.microsoft.com/office/drawing/2014/main" id="{6F337624-DCDD-4B3E-AFB7-DB5E6B7E6A9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15E3D0F3-1172-43F7-88DD-C3B701F9C494}"/>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9654796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9B7B4FB2-4D8A-4DCE-A19E-E1C62E6FDB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2E6B907D-2A85-408A-9512-CF6C7B39E4C0}"/>
              </a:ext>
            </a:extLst>
          </p:cNvPr>
          <p:cNvSpPr>
            <a:spLocks noGrp="1"/>
          </p:cNvSpPr>
          <p:nvPr>
            <p:ph type="title"/>
          </p:nvPr>
        </p:nvSpPr>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EBCE1E87-3BC6-45BB-84C2-2B8A1ADDE241}"/>
              </a:ext>
            </a:extLst>
          </p:cNvPr>
          <p:cNvSpPr>
            <a:spLocks noGrp="1"/>
          </p:cNvSpPr>
          <p:nvPr>
            <p:ph sz="half" idx="1"/>
          </p:nvPr>
        </p:nvSpPr>
        <p:spPr>
          <a:xfrm>
            <a:off x="838200" y="1825625"/>
            <a:ext cx="5181600" cy="4109349"/>
          </a:xfrm>
        </p:spPr>
        <p:txBody>
          <a:bodyPr/>
          <a:lstStyle/>
          <a:p>
            <a:pPr lvl="0"/>
            <a:r>
              <a:rPr lang="fi-FI"/>
              <a:t>Muokkaa tekstin perustyylejä napsauttamalla</a:t>
            </a:r>
          </a:p>
          <a:p>
            <a:pPr lvl="1"/>
            <a:r>
              <a:rPr lang="fi-FI"/>
              <a:t>toinen taso</a:t>
            </a:r>
          </a:p>
          <a:p>
            <a:pPr lvl="2"/>
            <a:r>
              <a:rPr lang="fi-FI"/>
              <a:t>kolmas taso</a:t>
            </a:r>
          </a:p>
        </p:txBody>
      </p:sp>
      <p:sp>
        <p:nvSpPr>
          <p:cNvPr id="4" name="Sisällön paikkamerkki 3">
            <a:extLst>
              <a:ext uri="{FF2B5EF4-FFF2-40B4-BE49-F238E27FC236}">
                <a16:creationId xmlns:a16="http://schemas.microsoft.com/office/drawing/2014/main" id="{B4862E48-53EC-4838-BB62-101AC072B4CA}"/>
              </a:ext>
            </a:extLst>
          </p:cNvPr>
          <p:cNvSpPr>
            <a:spLocks noGrp="1"/>
          </p:cNvSpPr>
          <p:nvPr>
            <p:ph sz="half" idx="2"/>
          </p:nvPr>
        </p:nvSpPr>
        <p:spPr>
          <a:xfrm>
            <a:off x="6172200" y="1825625"/>
            <a:ext cx="5181600" cy="410934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Päivämäärän paikkamerkki 5">
            <a:extLst>
              <a:ext uri="{FF2B5EF4-FFF2-40B4-BE49-F238E27FC236}">
                <a16:creationId xmlns:a16="http://schemas.microsoft.com/office/drawing/2014/main" id="{1D36552D-55A2-418B-85B5-CDC2057C990B}"/>
              </a:ext>
            </a:extLst>
          </p:cNvPr>
          <p:cNvSpPr>
            <a:spLocks noGrp="1"/>
          </p:cNvSpPr>
          <p:nvPr>
            <p:ph type="dt" sz="half" idx="10"/>
          </p:nvPr>
        </p:nvSpPr>
        <p:spPr>
          <a:xfrm>
            <a:off x="1597324" y="6151426"/>
            <a:ext cx="1465053" cy="532433"/>
          </a:xfrm>
          <a:prstGeom prst="rect">
            <a:avLst/>
          </a:prstGeom>
        </p:spPr>
        <p:txBody>
          <a:bodyPr/>
          <a:lstStyle/>
          <a:p>
            <a:fld id="{6253E318-A3D7-40FB-81EA-84ACE72F5F6C}" type="datetime1">
              <a:rPr lang="fi-FI" smtClean="0"/>
              <a:t>18.9.2023</a:t>
            </a:fld>
            <a:endParaRPr lang="fi-FI"/>
          </a:p>
        </p:txBody>
      </p:sp>
      <p:sp>
        <p:nvSpPr>
          <p:cNvPr id="7" name="Alatunnisteen paikkamerkki 6">
            <a:extLst>
              <a:ext uri="{FF2B5EF4-FFF2-40B4-BE49-F238E27FC236}">
                <a16:creationId xmlns:a16="http://schemas.microsoft.com/office/drawing/2014/main" id="{2369CCA5-24FA-43A0-B624-B82733C970C4}"/>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A9AE3934-B0BF-4399-A888-F6D6744DB40E}"/>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3634362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5D5516BA-1463-4347-84ED-8682A7D6E0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093A5A96-5F29-4252-800E-9303A1019DB1}"/>
              </a:ext>
            </a:extLst>
          </p:cNvPr>
          <p:cNvSpPr>
            <a:spLocks noGrp="1"/>
          </p:cNvSpPr>
          <p:nvPr>
            <p:ph type="title"/>
          </p:nvPr>
        </p:nvSpPr>
        <p:spPr>
          <a:xfrm>
            <a:off x="839788" y="555110"/>
            <a:ext cx="10515600" cy="1138597"/>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FD90C97-8B8F-40FD-BDDA-D6BF674789BC}"/>
              </a:ext>
            </a:extLst>
          </p:cNvPr>
          <p:cNvSpPr>
            <a:spLocks noGrp="1"/>
          </p:cNvSpPr>
          <p:nvPr>
            <p:ph type="body" idx="1"/>
          </p:nvPr>
        </p:nvSpPr>
        <p:spPr>
          <a:xfrm>
            <a:off x="839788" y="180193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60D893BD-2817-4A32-B3C6-728594F2DEB7}"/>
              </a:ext>
            </a:extLst>
          </p:cNvPr>
          <p:cNvSpPr>
            <a:spLocks noGrp="1"/>
          </p:cNvSpPr>
          <p:nvPr>
            <p:ph sz="half" idx="2"/>
          </p:nvPr>
        </p:nvSpPr>
        <p:spPr>
          <a:xfrm>
            <a:off x="839788" y="2842297"/>
            <a:ext cx="5157787" cy="309267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633D7360-BA38-41B0-9CC4-C558A75E5563}"/>
              </a:ext>
            </a:extLst>
          </p:cNvPr>
          <p:cNvSpPr>
            <a:spLocks noGrp="1"/>
          </p:cNvSpPr>
          <p:nvPr>
            <p:ph type="body" sz="quarter" idx="3"/>
          </p:nvPr>
        </p:nvSpPr>
        <p:spPr>
          <a:xfrm>
            <a:off x="6172200" y="180193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8422600-70E0-4C43-9B66-DB1B9EF9B4F5}"/>
              </a:ext>
            </a:extLst>
          </p:cNvPr>
          <p:cNvSpPr>
            <a:spLocks noGrp="1"/>
          </p:cNvSpPr>
          <p:nvPr>
            <p:ph sz="quarter" idx="4"/>
          </p:nvPr>
        </p:nvSpPr>
        <p:spPr>
          <a:xfrm>
            <a:off x="6172200" y="2842297"/>
            <a:ext cx="5183188" cy="309267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äivämäärän paikkamerkki 7">
            <a:extLst>
              <a:ext uri="{FF2B5EF4-FFF2-40B4-BE49-F238E27FC236}">
                <a16:creationId xmlns:a16="http://schemas.microsoft.com/office/drawing/2014/main" id="{7593EAC2-2528-4646-81BC-D1B76369D534}"/>
              </a:ext>
            </a:extLst>
          </p:cNvPr>
          <p:cNvSpPr>
            <a:spLocks noGrp="1"/>
          </p:cNvSpPr>
          <p:nvPr>
            <p:ph type="dt" sz="half" idx="10"/>
          </p:nvPr>
        </p:nvSpPr>
        <p:spPr>
          <a:xfrm>
            <a:off x="1597324" y="6151426"/>
            <a:ext cx="1465053" cy="532433"/>
          </a:xfrm>
          <a:prstGeom prst="rect">
            <a:avLst/>
          </a:prstGeom>
        </p:spPr>
        <p:txBody>
          <a:bodyPr/>
          <a:lstStyle/>
          <a:p>
            <a:fld id="{B2ABEC2A-953E-4EF2-83B7-166484ECA267}" type="datetime1">
              <a:rPr lang="fi-FI" smtClean="0"/>
              <a:t>18.9.2023</a:t>
            </a:fld>
            <a:endParaRPr lang="fi-FI"/>
          </a:p>
        </p:txBody>
      </p:sp>
      <p:sp>
        <p:nvSpPr>
          <p:cNvPr id="9" name="Alatunnisteen paikkamerkki 8">
            <a:extLst>
              <a:ext uri="{FF2B5EF4-FFF2-40B4-BE49-F238E27FC236}">
                <a16:creationId xmlns:a16="http://schemas.microsoft.com/office/drawing/2014/main" id="{4E540B32-76A5-4DB7-82CD-E90F827B18B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2" name="Dian numeron paikkamerkki 11">
            <a:extLst>
              <a:ext uri="{FF2B5EF4-FFF2-40B4-BE49-F238E27FC236}">
                <a16:creationId xmlns:a16="http://schemas.microsoft.com/office/drawing/2014/main" id="{783ACB8A-5B3C-4F87-8485-074AE63D283C}"/>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11378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FD04FB84-0E92-4E07-BD02-50F570C71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2906" y="103755"/>
            <a:ext cx="1979761" cy="2043894"/>
          </a:xfrm>
          <a:prstGeom prst="rect">
            <a:avLst/>
          </a:prstGeom>
        </p:spPr>
      </p:pic>
      <p:sp>
        <p:nvSpPr>
          <p:cNvPr id="2" name="Otsikko 1">
            <a:extLst>
              <a:ext uri="{FF2B5EF4-FFF2-40B4-BE49-F238E27FC236}">
                <a16:creationId xmlns:a16="http://schemas.microsoft.com/office/drawing/2014/main" id="{1AFDC21A-9BA5-44EB-B1FB-335D171C935E}"/>
              </a:ext>
            </a:extLst>
          </p:cNvPr>
          <p:cNvSpPr>
            <a:spLocks noGrp="1"/>
          </p:cNvSpPr>
          <p:nvPr>
            <p:ph type="title"/>
          </p:nvPr>
        </p:nvSpPr>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4" name="Päivämäärän paikkamerkki 3">
            <a:extLst>
              <a:ext uri="{FF2B5EF4-FFF2-40B4-BE49-F238E27FC236}">
                <a16:creationId xmlns:a16="http://schemas.microsoft.com/office/drawing/2014/main" id="{041221DC-7D09-4D73-AA8C-CB506184A7AC}"/>
              </a:ext>
            </a:extLst>
          </p:cNvPr>
          <p:cNvSpPr>
            <a:spLocks noGrp="1"/>
          </p:cNvSpPr>
          <p:nvPr>
            <p:ph type="dt" sz="half" idx="10"/>
          </p:nvPr>
        </p:nvSpPr>
        <p:spPr>
          <a:xfrm>
            <a:off x="1597324" y="6151426"/>
            <a:ext cx="1465053" cy="532433"/>
          </a:xfrm>
          <a:prstGeom prst="rect">
            <a:avLst/>
          </a:prstGeom>
        </p:spPr>
        <p:txBody>
          <a:bodyPr/>
          <a:lstStyle/>
          <a:p>
            <a:fld id="{0EC5BAA6-F78B-4573-8E77-CF165B7F1A61}" type="datetime1">
              <a:rPr lang="fi-FI" smtClean="0"/>
              <a:t>18.9.2023</a:t>
            </a:fld>
            <a:endParaRPr lang="fi-FI"/>
          </a:p>
        </p:txBody>
      </p:sp>
      <p:sp>
        <p:nvSpPr>
          <p:cNvPr id="5" name="Alatunnisteen paikkamerkki 4">
            <a:extLst>
              <a:ext uri="{FF2B5EF4-FFF2-40B4-BE49-F238E27FC236}">
                <a16:creationId xmlns:a16="http://schemas.microsoft.com/office/drawing/2014/main" id="{2B3B6151-0AD6-4592-988E-A87F022E7799}"/>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8" name="Dian numeron paikkamerkki 7">
            <a:extLst>
              <a:ext uri="{FF2B5EF4-FFF2-40B4-BE49-F238E27FC236}">
                <a16:creationId xmlns:a16="http://schemas.microsoft.com/office/drawing/2014/main" id="{C861E5CE-68CD-4807-88F2-22D42C94AF57}"/>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
        <p:nvSpPr>
          <p:cNvPr id="10" name="Kuvan paikkamerkki 2">
            <a:extLst>
              <a:ext uri="{FF2B5EF4-FFF2-40B4-BE49-F238E27FC236}">
                <a16:creationId xmlns:a16="http://schemas.microsoft.com/office/drawing/2014/main" id="{929E14FF-8789-4646-AF4E-2A74121F96AD}"/>
              </a:ext>
            </a:extLst>
          </p:cNvPr>
          <p:cNvSpPr>
            <a:spLocks noGrp="1"/>
          </p:cNvSpPr>
          <p:nvPr>
            <p:ph type="pic" idx="13"/>
          </p:nvPr>
        </p:nvSpPr>
        <p:spPr>
          <a:xfrm>
            <a:off x="838200" y="1834251"/>
            <a:ext cx="10517188"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Tree>
    <p:extLst>
      <p:ext uri="{BB962C8B-B14F-4D97-AF65-F5344CB8AC3E}">
        <p14:creationId xmlns:p14="http://schemas.microsoft.com/office/powerpoint/2010/main" val="21073992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4536057" cy="4109349"/>
          </a:xfrm>
        </p:spPr>
        <p:txBody>
          <a:bodyPr/>
          <a:lstStyle/>
          <a:p>
            <a:pPr lvl="0"/>
            <a:r>
              <a:rPr lang="fi-FI"/>
              <a:t>Muokkaa tekstin perustyylejä napsauttamalla</a:t>
            </a:r>
          </a:p>
          <a:p>
            <a:pPr lvl="1"/>
            <a:r>
              <a:rPr lang="fi-FI"/>
              <a:t>toinen taso</a:t>
            </a:r>
          </a:p>
          <a:p>
            <a:pPr lvl="2"/>
            <a:r>
              <a:rPr lang="fi-FI"/>
              <a:t>kolmas taso</a:t>
            </a:r>
          </a:p>
        </p:txBody>
      </p:sp>
      <p:sp>
        <p:nvSpPr>
          <p:cNvPr id="6" name="Kuvan paikkamerkki 2">
            <a:extLst>
              <a:ext uri="{FF2B5EF4-FFF2-40B4-BE49-F238E27FC236}">
                <a16:creationId xmlns:a16="http://schemas.microsoft.com/office/drawing/2014/main" id="{DB4C943E-23A4-446B-B9C3-2D241808B5D4}"/>
              </a:ext>
            </a:extLst>
          </p:cNvPr>
          <p:cNvSpPr>
            <a:spLocks noGrp="1"/>
          </p:cNvSpPr>
          <p:nvPr>
            <p:ph type="pic" idx="12"/>
          </p:nvPr>
        </p:nvSpPr>
        <p:spPr>
          <a:xfrm>
            <a:off x="5650302" y="1834251"/>
            <a:ext cx="5705086" cy="41093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18.9.2023</a:t>
            </a:fld>
            <a:endParaRPr lang="fi-FI"/>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13027934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C9D82F-1244-459D-82EF-E0D43D4E4F8C}"/>
              </a:ext>
            </a:extLst>
          </p:cNvPr>
          <p:cNvSpPr>
            <a:spLocks noGrp="1"/>
          </p:cNvSpPr>
          <p:nvPr>
            <p:ph type="title"/>
          </p:nvPr>
        </p:nvSpPr>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E8229E1-9425-4593-B0C5-BD1932D437CB}"/>
              </a:ext>
            </a:extLst>
          </p:cNvPr>
          <p:cNvSpPr>
            <a:spLocks noGrp="1"/>
          </p:cNvSpPr>
          <p:nvPr>
            <p:ph idx="1"/>
          </p:nvPr>
        </p:nvSpPr>
        <p:spPr>
          <a:xfrm>
            <a:off x="838200" y="1825625"/>
            <a:ext cx="6315075" cy="4109349"/>
          </a:xfrm>
        </p:spPr>
        <p:txBody>
          <a:bodyPr/>
          <a:lstStyle/>
          <a:p>
            <a:pPr lvl="0"/>
            <a:r>
              <a:rPr lang="fi-FI"/>
              <a:t>Muokkaa tekstin perustyylejä napsauttamalla</a:t>
            </a:r>
          </a:p>
          <a:p>
            <a:pPr lvl="1"/>
            <a:r>
              <a:rPr lang="fi-FI"/>
              <a:t>toinen taso</a:t>
            </a:r>
          </a:p>
          <a:p>
            <a:pPr lvl="2"/>
            <a:r>
              <a:rPr lang="fi-FI"/>
              <a:t>kolmas taso</a:t>
            </a:r>
          </a:p>
        </p:txBody>
      </p:sp>
      <p:sp>
        <p:nvSpPr>
          <p:cNvPr id="9" name="Päivämäärän paikkamerkki 8">
            <a:extLst>
              <a:ext uri="{FF2B5EF4-FFF2-40B4-BE49-F238E27FC236}">
                <a16:creationId xmlns:a16="http://schemas.microsoft.com/office/drawing/2014/main" id="{FCA19A97-0AC0-4880-9E6A-76574F9D62C4}"/>
              </a:ext>
            </a:extLst>
          </p:cNvPr>
          <p:cNvSpPr>
            <a:spLocks noGrp="1"/>
          </p:cNvSpPr>
          <p:nvPr>
            <p:ph type="dt" sz="half" idx="13"/>
          </p:nvPr>
        </p:nvSpPr>
        <p:spPr>
          <a:xfrm>
            <a:off x="1597324" y="6151426"/>
            <a:ext cx="1465053" cy="532433"/>
          </a:xfrm>
          <a:prstGeom prst="rect">
            <a:avLst/>
          </a:prstGeom>
        </p:spPr>
        <p:txBody>
          <a:bodyPr/>
          <a:lstStyle/>
          <a:p>
            <a:fld id="{3FADD7C5-DA35-4F5E-A7D1-5A8BC2123634}" type="datetime1">
              <a:rPr lang="fi-FI" smtClean="0"/>
              <a:t>18.9.2023</a:t>
            </a:fld>
            <a:endParaRPr lang="fi-FI"/>
          </a:p>
        </p:txBody>
      </p:sp>
      <p:sp>
        <p:nvSpPr>
          <p:cNvPr id="10" name="Alatunnisteen paikkamerkki 9">
            <a:extLst>
              <a:ext uri="{FF2B5EF4-FFF2-40B4-BE49-F238E27FC236}">
                <a16:creationId xmlns:a16="http://schemas.microsoft.com/office/drawing/2014/main" id="{15FFB396-4C5A-46AC-AFD1-DD286B029643}"/>
              </a:ext>
            </a:extLst>
          </p:cNvPr>
          <p:cNvSpPr>
            <a:spLocks noGrp="1"/>
          </p:cNvSpPr>
          <p:nvPr>
            <p:ph type="ftr" sz="quarter" idx="14"/>
          </p:nvPr>
        </p:nvSpPr>
        <p:spPr/>
        <p:txBody>
          <a:bodyPr/>
          <a:lstStyle/>
          <a:p>
            <a:r>
              <a:rPr lang="fi-FI" b="1"/>
              <a:t>&gt;&gt; keuda.fi</a:t>
            </a:r>
          </a:p>
          <a:p>
            <a:r>
              <a:rPr lang="fi-FI"/>
              <a:t>#kestävä #saavutettava #uniikki</a:t>
            </a:r>
          </a:p>
          <a:p>
            <a:r>
              <a:rPr lang="fi-FI"/>
              <a:t>#omapolku #työelämäävarten </a:t>
            </a:r>
          </a:p>
        </p:txBody>
      </p:sp>
      <p:sp>
        <p:nvSpPr>
          <p:cNvPr id="11" name="Dian numeron paikkamerkki 10">
            <a:extLst>
              <a:ext uri="{FF2B5EF4-FFF2-40B4-BE49-F238E27FC236}">
                <a16:creationId xmlns:a16="http://schemas.microsoft.com/office/drawing/2014/main" id="{476DC635-07B3-40B6-8FF2-27815746A68E}"/>
              </a:ext>
            </a:extLst>
          </p:cNvPr>
          <p:cNvSpPr>
            <a:spLocks noGrp="1"/>
          </p:cNvSpPr>
          <p:nvPr>
            <p:ph type="sldNum" sz="quarter" idx="15"/>
          </p:nvPr>
        </p:nvSpPr>
        <p:spPr/>
        <p:txBody>
          <a:bodyPr/>
          <a:lstStyle/>
          <a:p>
            <a:pPr algn="l"/>
            <a:fld id="{9D3CA140-FF35-4452-9742-757AA58294AB}" type="slidenum">
              <a:rPr lang="fi-FI" smtClean="0"/>
              <a:pPr algn="l"/>
              <a:t>‹#›</a:t>
            </a:fld>
            <a:endParaRPr lang="fi-FI"/>
          </a:p>
        </p:txBody>
      </p:sp>
      <p:sp>
        <p:nvSpPr>
          <p:cNvPr id="8" name="Kuvan paikkamerkki 15">
            <a:extLst>
              <a:ext uri="{FF2B5EF4-FFF2-40B4-BE49-F238E27FC236}">
                <a16:creationId xmlns:a16="http://schemas.microsoft.com/office/drawing/2014/main" id="{611283BE-E0CD-40B0-8F0E-7AF699C6FB0A}"/>
              </a:ext>
            </a:extLst>
          </p:cNvPr>
          <p:cNvSpPr>
            <a:spLocks noGrp="1" noChangeAspect="1"/>
          </p:cNvSpPr>
          <p:nvPr>
            <p:ph type="pic" sz="quarter" idx="18"/>
          </p:nvPr>
        </p:nvSpPr>
        <p:spPr>
          <a:xfrm>
            <a:off x="7539593" y="1690688"/>
            <a:ext cx="4244286" cy="4244286"/>
          </a:xfrm>
          <a:prstGeom prst="ellipse">
            <a:avLst/>
          </a:prstGeom>
        </p:spPr>
        <p:txBody>
          <a:bodyPr/>
          <a:lstStyle/>
          <a:p>
            <a:endParaRPr lang="fi-FI"/>
          </a:p>
        </p:txBody>
      </p:sp>
    </p:spTree>
    <p:extLst>
      <p:ext uri="{BB962C8B-B14F-4D97-AF65-F5344CB8AC3E}">
        <p14:creationId xmlns:p14="http://schemas.microsoft.com/office/powerpoint/2010/main" val="1264092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2F4997-0D0E-425B-9B6F-5061F744E861}"/>
              </a:ext>
            </a:extLst>
          </p:cNvPr>
          <p:cNvSpPr>
            <a:spLocks noGrp="1"/>
          </p:cNvSpPr>
          <p:nvPr>
            <p:ph type="title"/>
          </p:nvPr>
        </p:nvSpPr>
        <p:spPr>
          <a:xfrm>
            <a:off x="839788" y="552090"/>
            <a:ext cx="4206665" cy="1164567"/>
          </a:xfrm>
        </p:spPr>
        <p:txBody>
          <a:bodyPr anchor="b"/>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F2F16386-76C9-414E-97E3-7C9E7F3D7BFA}"/>
              </a:ext>
            </a:extLst>
          </p:cNvPr>
          <p:cNvSpPr>
            <a:spLocks noGrp="1"/>
          </p:cNvSpPr>
          <p:nvPr>
            <p:ph type="pic" idx="1"/>
          </p:nvPr>
        </p:nvSpPr>
        <p:spPr>
          <a:xfrm>
            <a:off x="5183188" y="552089"/>
            <a:ext cx="6172200" cy="539151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40B776BD-EE44-4275-A3C5-EA7D403E692A}"/>
              </a:ext>
            </a:extLst>
          </p:cNvPr>
          <p:cNvSpPr>
            <a:spLocks noGrp="1"/>
          </p:cNvSpPr>
          <p:nvPr>
            <p:ph type="body" sz="half" idx="2"/>
          </p:nvPr>
        </p:nvSpPr>
        <p:spPr>
          <a:xfrm>
            <a:off x="839788" y="1837426"/>
            <a:ext cx="4206665" cy="4106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Päivämäärän paikkamerkki 5">
            <a:extLst>
              <a:ext uri="{FF2B5EF4-FFF2-40B4-BE49-F238E27FC236}">
                <a16:creationId xmlns:a16="http://schemas.microsoft.com/office/drawing/2014/main" id="{8FE72B7D-0E15-4F18-ADAF-63FC249B3B14}"/>
              </a:ext>
            </a:extLst>
          </p:cNvPr>
          <p:cNvSpPr>
            <a:spLocks noGrp="1"/>
          </p:cNvSpPr>
          <p:nvPr>
            <p:ph type="dt" sz="half" idx="10"/>
          </p:nvPr>
        </p:nvSpPr>
        <p:spPr>
          <a:xfrm>
            <a:off x="1597324" y="6151426"/>
            <a:ext cx="1465053" cy="532433"/>
          </a:xfrm>
          <a:prstGeom prst="rect">
            <a:avLst/>
          </a:prstGeom>
        </p:spPr>
        <p:txBody>
          <a:bodyPr/>
          <a:lstStyle/>
          <a:p>
            <a:fld id="{4D16070D-B6F2-4256-93C8-914D7B53FDD1}" type="datetime1">
              <a:rPr lang="fi-FI" smtClean="0"/>
              <a:t>18.9.2023</a:t>
            </a:fld>
            <a:endParaRPr lang="fi-FI"/>
          </a:p>
        </p:txBody>
      </p:sp>
      <p:sp>
        <p:nvSpPr>
          <p:cNvPr id="7" name="Alatunnisteen paikkamerkki 6">
            <a:extLst>
              <a:ext uri="{FF2B5EF4-FFF2-40B4-BE49-F238E27FC236}">
                <a16:creationId xmlns:a16="http://schemas.microsoft.com/office/drawing/2014/main" id="{FF6A1662-40E2-45AF-8788-5439748CF7A8}"/>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10" name="Dian numeron paikkamerkki 9">
            <a:extLst>
              <a:ext uri="{FF2B5EF4-FFF2-40B4-BE49-F238E27FC236}">
                <a16:creationId xmlns:a16="http://schemas.microsoft.com/office/drawing/2014/main" id="{C3E2C574-2DC6-47BB-A52E-A6B5D700DD0E}"/>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Tree>
    <p:extLst>
      <p:ext uri="{BB962C8B-B14F-4D97-AF65-F5344CB8AC3E}">
        <p14:creationId xmlns:p14="http://schemas.microsoft.com/office/powerpoint/2010/main" val="481406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4C0A716A-1011-4321-B5D6-2E32A3E8E1B0}"/>
              </a:ext>
            </a:extLst>
          </p:cNvPr>
          <p:cNvSpPr>
            <a:spLocks noGrp="1"/>
          </p:cNvSpPr>
          <p:nvPr>
            <p:ph type="dt" sz="half" idx="10"/>
          </p:nvPr>
        </p:nvSpPr>
        <p:spPr>
          <a:xfrm>
            <a:off x="1597324" y="6151426"/>
            <a:ext cx="1465053" cy="532433"/>
          </a:xfrm>
          <a:prstGeom prst="rect">
            <a:avLst/>
          </a:prstGeom>
        </p:spPr>
        <p:txBody>
          <a:bodyPr/>
          <a:lstStyle/>
          <a:p>
            <a:fld id="{D926D0F1-5D4A-41EE-9FA0-2C7273AE7399}" type="datetime1">
              <a:rPr lang="fi-FI" smtClean="0"/>
              <a:t>18.9.2023</a:t>
            </a:fld>
            <a:endParaRPr lang="fi-FI"/>
          </a:p>
        </p:txBody>
      </p:sp>
      <p:sp>
        <p:nvSpPr>
          <p:cNvPr id="4" name="Alatunnisteen paikkamerkki 3">
            <a:extLst>
              <a:ext uri="{FF2B5EF4-FFF2-40B4-BE49-F238E27FC236}">
                <a16:creationId xmlns:a16="http://schemas.microsoft.com/office/drawing/2014/main" id="{5B3667DF-3FBC-4029-A688-814C465D519C}"/>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7" name="Dian numeron paikkamerkki 6">
            <a:extLst>
              <a:ext uri="{FF2B5EF4-FFF2-40B4-BE49-F238E27FC236}">
                <a16:creationId xmlns:a16="http://schemas.microsoft.com/office/drawing/2014/main" id="{55C4E915-4551-4FD2-93B6-0BA07F6052E7}"/>
              </a:ext>
            </a:extLst>
          </p:cNvPr>
          <p:cNvSpPr>
            <a:spLocks noGrp="1"/>
          </p:cNvSpPr>
          <p:nvPr>
            <p:ph type="sldNum" sz="quarter" idx="12"/>
          </p:nvPr>
        </p:nvSpPr>
        <p:spPr/>
        <p:txBody>
          <a:bodyPr/>
          <a:lstStyle/>
          <a:p>
            <a:pPr algn="l"/>
            <a:fld id="{9D3CA140-FF35-4452-9742-757AA58294AB}" type="slidenum">
              <a:rPr lang="fi-FI" smtClean="0"/>
              <a:pPr algn="l"/>
              <a:t>‹#›</a:t>
            </a:fld>
            <a:endParaRPr lang="fi-FI"/>
          </a:p>
        </p:txBody>
      </p:sp>
      <p:sp>
        <p:nvSpPr>
          <p:cNvPr id="14" name="Ellipsi 13">
            <a:extLst>
              <a:ext uri="{FF2B5EF4-FFF2-40B4-BE49-F238E27FC236}">
                <a16:creationId xmlns:a16="http://schemas.microsoft.com/office/drawing/2014/main" id="{C74E9304-0568-4D08-A051-4DA7EB6C563A}"/>
              </a:ext>
            </a:extLst>
          </p:cNvPr>
          <p:cNvSpPr/>
          <p:nvPr userDrawn="1"/>
        </p:nvSpPr>
        <p:spPr>
          <a:xfrm>
            <a:off x="2165230" y="1328468"/>
            <a:ext cx="1958196" cy="19581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690089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4.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0133B56-8FE2-4B0B-95C5-A80DEA8EE764}"/>
              </a:ext>
            </a:extLst>
          </p:cNvPr>
          <p:cNvSpPr>
            <a:spLocks noGrp="1"/>
          </p:cNvSpPr>
          <p:nvPr>
            <p:ph type="title"/>
          </p:nvPr>
        </p:nvSpPr>
        <p:spPr>
          <a:xfrm>
            <a:off x="838200" y="560717"/>
            <a:ext cx="10515599" cy="1129971"/>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7136E965-D72C-409A-B184-C176B691BFA1}"/>
              </a:ext>
            </a:extLst>
          </p:cNvPr>
          <p:cNvSpPr>
            <a:spLocks noGrp="1"/>
          </p:cNvSpPr>
          <p:nvPr>
            <p:ph type="body" idx="1"/>
          </p:nvPr>
        </p:nvSpPr>
        <p:spPr>
          <a:xfrm>
            <a:off x="838200" y="1825625"/>
            <a:ext cx="10515600" cy="41179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E6681745-22EE-4268-AAFF-A0AA33B4B78B}"/>
              </a:ext>
            </a:extLst>
          </p:cNvPr>
          <p:cNvSpPr>
            <a:spLocks noGrp="1"/>
          </p:cNvSpPr>
          <p:nvPr>
            <p:ph type="sldNum" sz="quarter" idx="4"/>
          </p:nvPr>
        </p:nvSpPr>
        <p:spPr>
          <a:xfrm>
            <a:off x="838200" y="6151425"/>
            <a:ext cx="628291" cy="532433"/>
          </a:xfrm>
          <a:prstGeom prst="rect">
            <a:avLst/>
          </a:prstGeom>
        </p:spPr>
        <p:txBody>
          <a:bodyPr vert="horz" lIns="91440" tIns="45720" rIns="91440" bIns="45720" rtlCol="0" anchor="b"/>
          <a:lstStyle>
            <a:lvl1pPr algn="r">
              <a:defRPr sz="1000">
                <a:solidFill>
                  <a:schemeClr val="tx1">
                    <a:lumMod val="50000"/>
                    <a:lumOff val="50000"/>
                  </a:schemeClr>
                </a:solidFill>
                <a:latin typeface="Arial" panose="020B0604020202020204" pitchFamily="34" charset="0"/>
                <a:cs typeface="Arial" panose="020B0604020202020204" pitchFamily="34" charset="0"/>
              </a:defRPr>
            </a:lvl1pPr>
          </a:lstStyle>
          <a:p>
            <a:pPr algn="l"/>
            <a:fld id="{9D3CA140-FF35-4452-9742-757AA58294AB}" type="slidenum">
              <a:rPr lang="fi-FI" smtClean="0"/>
              <a:pPr algn="l"/>
              <a:t>‹#›</a:t>
            </a:fld>
            <a:r>
              <a:rPr lang="fi-FI"/>
              <a:t> </a:t>
            </a:r>
          </a:p>
        </p:txBody>
      </p:sp>
      <p:pic>
        <p:nvPicPr>
          <p:cNvPr id="8" name="Kuva 7">
            <a:extLst>
              <a:ext uri="{FF2B5EF4-FFF2-40B4-BE49-F238E27FC236}">
                <a16:creationId xmlns:a16="http://schemas.microsoft.com/office/drawing/2014/main" id="{CED4616E-764B-4410-8BCF-71C1B9F2A313}"/>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0253924" y="6120946"/>
            <a:ext cx="1721006" cy="607664"/>
          </a:xfrm>
          <a:prstGeom prst="rect">
            <a:avLst/>
          </a:prstGeom>
        </p:spPr>
      </p:pic>
      <p:sp>
        <p:nvSpPr>
          <p:cNvPr id="5" name="Alatunnisteen paikkamerkki 4">
            <a:extLst>
              <a:ext uri="{FF2B5EF4-FFF2-40B4-BE49-F238E27FC236}">
                <a16:creationId xmlns:a16="http://schemas.microsoft.com/office/drawing/2014/main" id="{CDB63BB1-75C2-4218-8769-4467F77A199D}"/>
              </a:ext>
            </a:extLst>
          </p:cNvPr>
          <p:cNvSpPr>
            <a:spLocks noGrp="1"/>
          </p:cNvSpPr>
          <p:nvPr>
            <p:ph type="ftr" sz="quarter" idx="3"/>
          </p:nvPr>
        </p:nvSpPr>
        <p:spPr>
          <a:xfrm>
            <a:off x="4038600" y="6151426"/>
            <a:ext cx="4114800" cy="570050"/>
          </a:xfrm>
          <a:prstGeom prst="rect">
            <a:avLst/>
          </a:prstGeom>
        </p:spPr>
        <p:txBody>
          <a:bodyPr vert="horz" lIns="91440" tIns="45720" rIns="91440" bIns="45720" rtlCol="0" anchor="b"/>
          <a:lstStyle>
            <a:lvl1pPr algn="ctr">
              <a:defRPr sz="1000">
                <a:solidFill>
                  <a:schemeClr val="tx1"/>
                </a:solidFill>
                <a:latin typeface="Arial" panose="020B0604020202020204" pitchFamily="34" charset="0"/>
                <a:cs typeface="Arial" panose="020B0604020202020204" pitchFamily="34" charset="0"/>
              </a:defRPr>
            </a:lvl1pPr>
          </a:lstStyle>
          <a:p>
            <a:r>
              <a:rPr lang="fi-FI" b="1"/>
              <a:t>&gt;&gt; keuda.fi</a:t>
            </a:r>
          </a:p>
          <a:p>
            <a:r>
              <a:rPr lang="fi-FI"/>
              <a:t>#kestävä #saavutettava #uniikki</a:t>
            </a:r>
          </a:p>
          <a:p>
            <a:r>
              <a:rPr lang="fi-FI"/>
              <a:t>#omapolku #</a:t>
            </a:r>
            <a:r>
              <a:rPr lang="fi-FI" err="1"/>
              <a:t>työelämäävarten</a:t>
            </a:r>
            <a:r>
              <a:rPr lang="fi-FI"/>
              <a:t> </a:t>
            </a:r>
          </a:p>
        </p:txBody>
      </p:sp>
      <p:sp>
        <p:nvSpPr>
          <p:cNvPr id="7" name="Päivämäärän paikkamerkki 6">
            <a:extLst>
              <a:ext uri="{FF2B5EF4-FFF2-40B4-BE49-F238E27FC236}">
                <a16:creationId xmlns:a16="http://schemas.microsoft.com/office/drawing/2014/main" id="{FD17BF93-AFA5-4811-81F5-4A7749395103}"/>
              </a:ext>
            </a:extLst>
          </p:cNvPr>
          <p:cNvSpPr>
            <a:spLocks noGrp="1"/>
          </p:cNvSpPr>
          <p:nvPr>
            <p:ph type="dt" sz="half" idx="2"/>
          </p:nvPr>
        </p:nvSpPr>
        <p:spPr>
          <a:xfrm>
            <a:off x="1595886" y="6356351"/>
            <a:ext cx="1985513" cy="327508"/>
          </a:xfrm>
          <a:prstGeom prst="rect">
            <a:avLst/>
          </a:prstGeom>
        </p:spPr>
        <p:txBody>
          <a:bodyPr vert="horz" lIns="91440" tIns="45720" rIns="91440" bIns="45720" rtlCol="0" anchor="b"/>
          <a:lstStyle>
            <a:lvl1pPr algn="l">
              <a:defRPr sz="1000">
                <a:solidFill>
                  <a:schemeClr val="tx1">
                    <a:lumMod val="50000"/>
                    <a:lumOff val="50000"/>
                  </a:schemeClr>
                </a:solidFill>
                <a:latin typeface="Arial" panose="020B0604020202020204" pitchFamily="34" charset="0"/>
                <a:cs typeface="Arial" panose="020B0604020202020204" pitchFamily="34" charset="0"/>
              </a:defRPr>
            </a:lvl1pPr>
          </a:lstStyle>
          <a:p>
            <a:fld id="{CB627C86-0D82-41B2-895D-1F49626EB8D4}" type="datetimeFigureOut">
              <a:rPr lang="fi-FI" smtClean="0"/>
              <a:pPr/>
              <a:t>18.9.2023</a:t>
            </a:fld>
            <a:endParaRPr lang="fi-FI"/>
          </a:p>
        </p:txBody>
      </p:sp>
    </p:spTree>
    <p:extLst>
      <p:ext uri="{BB962C8B-B14F-4D97-AF65-F5344CB8AC3E}">
        <p14:creationId xmlns:p14="http://schemas.microsoft.com/office/powerpoint/2010/main" val="784701683"/>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3" r:id="rId3"/>
    <p:sldLayoutId id="2147483662" r:id="rId4"/>
    <p:sldLayoutId id="2147483650" r:id="rId5"/>
    <p:sldLayoutId id="2147483660" r:id="rId6"/>
    <p:sldLayoutId id="2147483680" r:id="rId7"/>
    <p:sldLayoutId id="2147483652" r:id="rId8"/>
    <p:sldLayoutId id="2147483653" r:id="rId9"/>
    <p:sldLayoutId id="2147483654" r:id="rId10"/>
    <p:sldLayoutId id="2147483682" r:id="rId11"/>
    <p:sldLayoutId id="2147483664" r:id="rId12"/>
    <p:sldLayoutId id="2147483657" r:id="rId13"/>
    <p:sldLayoutId id="2147483655" r:id="rId14"/>
  </p:sldLayoutIdLst>
  <p:hf hd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Kuva 8" descr="Kuva, joka sisältää kohteen istuminen, ruoka, tietokone, kannettava&#10;&#10;Kuvaus luotu automaattisesti">
            <a:extLst>
              <a:ext uri="{FF2B5EF4-FFF2-40B4-BE49-F238E27FC236}">
                <a16:creationId xmlns:a16="http://schemas.microsoft.com/office/drawing/2014/main" id="{68F7885D-F9E4-409D-A103-A6B799058146}"/>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253924" y="6110066"/>
            <a:ext cx="1721006" cy="611410"/>
          </a:xfrm>
          <a:prstGeom prst="rect">
            <a:avLst/>
          </a:prstGeom>
        </p:spPr>
      </p:pic>
      <p:sp>
        <p:nvSpPr>
          <p:cNvPr id="2" name="Otsikon paikkamerkki 1">
            <a:extLst>
              <a:ext uri="{FF2B5EF4-FFF2-40B4-BE49-F238E27FC236}">
                <a16:creationId xmlns:a16="http://schemas.microsoft.com/office/drawing/2014/main" id="{60133B56-8FE2-4B0B-95C5-A80DEA8EE764}"/>
              </a:ext>
            </a:extLst>
          </p:cNvPr>
          <p:cNvSpPr>
            <a:spLocks noGrp="1"/>
          </p:cNvSpPr>
          <p:nvPr>
            <p:ph type="title"/>
          </p:nvPr>
        </p:nvSpPr>
        <p:spPr>
          <a:xfrm>
            <a:off x="838200" y="560717"/>
            <a:ext cx="10515599" cy="1129971"/>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7136E965-D72C-409A-B184-C176B691BFA1}"/>
              </a:ext>
            </a:extLst>
          </p:cNvPr>
          <p:cNvSpPr>
            <a:spLocks noGrp="1"/>
          </p:cNvSpPr>
          <p:nvPr>
            <p:ph type="body" idx="1"/>
          </p:nvPr>
        </p:nvSpPr>
        <p:spPr>
          <a:xfrm>
            <a:off x="838200" y="1825625"/>
            <a:ext cx="10515600" cy="41179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E6681745-22EE-4268-AAFF-A0AA33B4B78B}"/>
              </a:ext>
            </a:extLst>
          </p:cNvPr>
          <p:cNvSpPr>
            <a:spLocks noGrp="1"/>
          </p:cNvSpPr>
          <p:nvPr>
            <p:ph type="sldNum" sz="quarter" idx="4"/>
          </p:nvPr>
        </p:nvSpPr>
        <p:spPr>
          <a:xfrm>
            <a:off x="838200" y="6151425"/>
            <a:ext cx="628291" cy="532433"/>
          </a:xfrm>
          <a:prstGeom prst="rect">
            <a:avLst/>
          </a:prstGeom>
        </p:spPr>
        <p:txBody>
          <a:bodyPr vert="horz" lIns="91440" tIns="45720" rIns="91440" bIns="45720" rtlCol="0" anchor="b"/>
          <a:lstStyle>
            <a:lvl1pPr algn="r">
              <a:defRPr sz="1000">
                <a:solidFill>
                  <a:schemeClr val="tx1">
                    <a:lumMod val="50000"/>
                    <a:lumOff val="50000"/>
                  </a:schemeClr>
                </a:solidFill>
                <a:latin typeface="Arial" panose="020B0604020202020204" pitchFamily="34" charset="0"/>
                <a:cs typeface="Arial" panose="020B0604020202020204" pitchFamily="34" charset="0"/>
              </a:defRPr>
            </a:lvl1pPr>
          </a:lstStyle>
          <a:p>
            <a:pPr algn="l"/>
            <a:fld id="{9D3CA140-FF35-4452-9742-757AA58294AB}" type="slidenum">
              <a:rPr lang="fi-FI" smtClean="0"/>
              <a:pPr algn="l"/>
              <a:t>‹#›</a:t>
            </a:fld>
            <a:r>
              <a:rPr lang="fi-FI"/>
              <a:t> </a:t>
            </a:r>
          </a:p>
        </p:txBody>
      </p:sp>
      <p:sp>
        <p:nvSpPr>
          <p:cNvPr id="5" name="Alatunnisteen paikkamerkki 4">
            <a:extLst>
              <a:ext uri="{FF2B5EF4-FFF2-40B4-BE49-F238E27FC236}">
                <a16:creationId xmlns:a16="http://schemas.microsoft.com/office/drawing/2014/main" id="{CDB63BB1-75C2-4218-8769-4467F77A199D}"/>
              </a:ext>
            </a:extLst>
          </p:cNvPr>
          <p:cNvSpPr>
            <a:spLocks noGrp="1"/>
          </p:cNvSpPr>
          <p:nvPr>
            <p:ph type="ftr" sz="quarter" idx="3"/>
          </p:nvPr>
        </p:nvSpPr>
        <p:spPr>
          <a:xfrm>
            <a:off x="4038600" y="6151426"/>
            <a:ext cx="4114800" cy="570050"/>
          </a:xfrm>
          <a:prstGeom prst="rect">
            <a:avLst/>
          </a:prstGeom>
        </p:spPr>
        <p:txBody>
          <a:bodyPr vert="horz" lIns="91440" tIns="45720" rIns="91440" bIns="45720" rtlCol="0" anchor="b"/>
          <a:lstStyle>
            <a:lvl1pPr algn="ctr">
              <a:defRPr sz="1000">
                <a:solidFill>
                  <a:schemeClr val="tx1"/>
                </a:solidFill>
                <a:latin typeface="Arial" panose="020B0604020202020204" pitchFamily="34" charset="0"/>
                <a:cs typeface="Arial" panose="020B0604020202020204" pitchFamily="34" charset="0"/>
              </a:defRPr>
            </a:lvl1pPr>
          </a:lstStyle>
          <a:p>
            <a:r>
              <a:rPr lang="fi-FI" b="1"/>
              <a:t>&gt;&gt; keuda.fi</a:t>
            </a:r>
          </a:p>
          <a:p>
            <a:r>
              <a:rPr lang="fi-FI"/>
              <a:t>#kestävä #saavutettava #uniikki</a:t>
            </a:r>
          </a:p>
          <a:p>
            <a:r>
              <a:rPr lang="fi-FI"/>
              <a:t>#omapolku #</a:t>
            </a:r>
            <a:r>
              <a:rPr lang="fi-FI" err="1"/>
              <a:t>työelämäävarten</a:t>
            </a:r>
            <a:r>
              <a:rPr lang="fi-FI"/>
              <a:t> </a:t>
            </a:r>
          </a:p>
        </p:txBody>
      </p:sp>
      <p:sp>
        <p:nvSpPr>
          <p:cNvPr id="7" name="Päivämäärän paikkamerkki 6">
            <a:extLst>
              <a:ext uri="{FF2B5EF4-FFF2-40B4-BE49-F238E27FC236}">
                <a16:creationId xmlns:a16="http://schemas.microsoft.com/office/drawing/2014/main" id="{FD17BF93-AFA5-4811-81F5-4A7749395103}"/>
              </a:ext>
            </a:extLst>
          </p:cNvPr>
          <p:cNvSpPr>
            <a:spLocks noGrp="1"/>
          </p:cNvSpPr>
          <p:nvPr>
            <p:ph type="dt" sz="half" idx="2"/>
          </p:nvPr>
        </p:nvSpPr>
        <p:spPr>
          <a:xfrm>
            <a:off x="1595886" y="6356351"/>
            <a:ext cx="1985513" cy="327508"/>
          </a:xfrm>
          <a:prstGeom prst="rect">
            <a:avLst/>
          </a:prstGeom>
        </p:spPr>
        <p:txBody>
          <a:bodyPr vert="horz" lIns="91440" tIns="45720" rIns="91440" bIns="45720" rtlCol="0" anchor="b"/>
          <a:lstStyle>
            <a:lvl1pPr algn="l">
              <a:defRPr sz="1000">
                <a:solidFill>
                  <a:schemeClr val="tx1">
                    <a:lumMod val="50000"/>
                    <a:lumOff val="50000"/>
                  </a:schemeClr>
                </a:solidFill>
                <a:latin typeface="Arial" panose="020B0604020202020204" pitchFamily="34" charset="0"/>
                <a:cs typeface="Arial" panose="020B0604020202020204" pitchFamily="34" charset="0"/>
              </a:defRPr>
            </a:lvl1pPr>
          </a:lstStyle>
          <a:p>
            <a:fld id="{CB627C86-0D82-41B2-895D-1F49626EB8D4}" type="datetimeFigureOut">
              <a:rPr lang="fi-FI" smtClean="0"/>
              <a:pPr/>
              <a:t>18.9.2023</a:t>
            </a:fld>
            <a:endParaRPr lang="fi-FI"/>
          </a:p>
        </p:txBody>
      </p:sp>
    </p:spTree>
    <p:extLst>
      <p:ext uri="{BB962C8B-B14F-4D97-AF65-F5344CB8AC3E}">
        <p14:creationId xmlns:p14="http://schemas.microsoft.com/office/powerpoint/2010/main" val="178952497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hd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300083-F7DD-4CF1-97B7-C44EF29D4B73}"/>
              </a:ext>
            </a:extLst>
          </p:cNvPr>
          <p:cNvSpPr>
            <a:spLocks noGrp="1"/>
          </p:cNvSpPr>
          <p:nvPr>
            <p:ph type="ctrTitle"/>
          </p:nvPr>
        </p:nvSpPr>
        <p:spPr>
          <a:xfrm>
            <a:off x="351518" y="2552246"/>
            <a:ext cx="10574547" cy="3331255"/>
          </a:xfrm>
        </p:spPr>
        <p:txBody>
          <a:bodyPr vert="horz" lIns="91440" tIns="45720" rIns="91440" bIns="45720" rtlCol="0" anchor="b">
            <a:noAutofit/>
          </a:bodyPr>
          <a:lstStyle/>
          <a:p>
            <a:pPr marL="228600" indent="-228600" algn="l">
              <a:spcBef>
                <a:spcPts val="1000"/>
              </a:spcBef>
              <a:defRPr/>
            </a:pPr>
            <a:r>
              <a:rPr lang="fi-FI" sz="2200" b="0" dirty="0">
                <a:latin typeface="Calibri"/>
                <a:ea typeface="+mn-ea"/>
                <a:cs typeface="Arial"/>
              </a:rPr>
              <a:t>   </a:t>
            </a:r>
            <a:r>
              <a:rPr lang="fi-FI" sz="2200" dirty="0">
                <a:latin typeface="Calibri"/>
                <a:ea typeface="+mn-ea"/>
                <a:cs typeface="Arial"/>
              </a:rPr>
              <a:t> Kenneth </a:t>
            </a:r>
            <a:r>
              <a:rPr lang="fi-FI" sz="2200" err="1">
                <a:latin typeface="Calibri"/>
                <a:ea typeface="+mn-ea"/>
                <a:cs typeface="Arial"/>
              </a:rPr>
              <a:t>Mellin</a:t>
            </a:r>
            <a:br>
              <a:rPr lang="fi-FI" sz="2200" b="0" i="0" u="none" strike="noStrike" kern="1200" cap="none" spc="0" normalizeH="0" baseline="0" noProof="0" dirty="0">
                <a:ln>
                  <a:noFill/>
                </a:ln>
                <a:effectLst/>
                <a:uLnTx/>
                <a:uFillTx/>
                <a:latin typeface="Calibri"/>
                <a:ea typeface="+mn-ea"/>
                <a:cs typeface="Arial" panose="020B0604020202020204" pitchFamily="34" charset="0"/>
              </a:rPr>
            </a:br>
            <a:r>
              <a:rPr lang="fi-FI" sz="2200" b="0" err="1">
                <a:latin typeface="Calibri"/>
                <a:ea typeface="+mn-ea"/>
                <a:cs typeface="Arial"/>
              </a:rPr>
              <a:t>Tieto-ja</a:t>
            </a:r>
            <a:r>
              <a:rPr lang="fi-FI" sz="2200" b="0" dirty="0">
                <a:latin typeface="Calibri"/>
                <a:ea typeface="+mn-ea"/>
                <a:cs typeface="Arial"/>
              </a:rPr>
              <a:t> viestintätekniikka</a:t>
            </a:r>
            <a:br>
              <a:rPr lang="fi-FI" sz="2200" b="0" i="0" u="none" strike="noStrike" kern="1200" cap="none" spc="0" normalizeH="0" baseline="0" noProof="0" dirty="0">
                <a:ln>
                  <a:noFill/>
                </a:ln>
                <a:effectLst/>
                <a:uLnTx/>
                <a:uFillTx/>
                <a:latin typeface="Calibri"/>
                <a:ea typeface="+mn-ea"/>
                <a:cs typeface="Arial" panose="020B0604020202020204" pitchFamily="34" charset="0"/>
              </a:rPr>
            </a:br>
            <a:r>
              <a:rPr lang="fi-FI" sz="2200" b="0" dirty="0">
                <a:latin typeface="Calibri"/>
                <a:ea typeface="+mn-ea"/>
                <a:cs typeface="Arial"/>
              </a:rPr>
              <a:t>1.5.2023-25.5.2023</a:t>
            </a:r>
            <a:br>
              <a:rPr lang="fi-FI" sz="2200" b="0" i="0" u="none" strike="noStrike" kern="1200" cap="none" spc="0" normalizeH="0" baseline="0" noProof="0" dirty="0">
                <a:ln>
                  <a:noFill/>
                </a:ln>
                <a:effectLst/>
                <a:uLnTx/>
                <a:uFillTx/>
                <a:latin typeface="Calibri"/>
                <a:ea typeface="+mn-ea"/>
                <a:cs typeface="Arial" panose="020B0604020202020204" pitchFamily="34" charset="0"/>
              </a:rPr>
            </a:br>
            <a:r>
              <a:rPr lang="fi-FI" sz="2200" b="0" dirty="0">
                <a:latin typeface="Calibri"/>
                <a:ea typeface="+mn-ea"/>
                <a:cs typeface="Arial"/>
              </a:rPr>
              <a:t>München, Saksa</a:t>
            </a:r>
            <a:br>
              <a:rPr lang="fi-FI" sz="2200" b="0" dirty="0">
                <a:latin typeface="Calibri"/>
                <a:ea typeface="+mn-ea"/>
                <a:cs typeface="Arial"/>
              </a:rPr>
            </a:br>
            <a:br>
              <a:rPr lang="fi-FI" sz="2200" b="0" dirty="0">
                <a:latin typeface="Calibri"/>
                <a:ea typeface="+mn-ea"/>
                <a:cs typeface="Arial"/>
              </a:rPr>
            </a:br>
            <a:r>
              <a:rPr lang="fi-FI" sz="2200" b="0" dirty="0">
                <a:latin typeface="Calibri"/>
                <a:ea typeface="+mn-ea"/>
                <a:cs typeface="Arial"/>
              </a:rPr>
              <a:t>PCS </a:t>
            </a:r>
            <a:r>
              <a:rPr lang="fi-FI" sz="2200" b="0" err="1">
                <a:latin typeface="Calibri"/>
                <a:ea typeface="+mn-ea"/>
                <a:cs typeface="Arial"/>
              </a:rPr>
              <a:t>Systemtechnik</a:t>
            </a:r>
            <a:r>
              <a:rPr lang="fi-FI" sz="2200" b="0" dirty="0">
                <a:latin typeface="Calibri"/>
                <a:ea typeface="+mn-ea"/>
                <a:cs typeface="Arial"/>
              </a:rPr>
              <a:t> </a:t>
            </a:r>
            <a:r>
              <a:rPr lang="fi-FI" sz="2200" b="0" err="1">
                <a:latin typeface="Calibri"/>
                <a:ea typeface="+mn-ea"/>
                <a:cs typeface="Arial"/>
              </a:rPr>
              <a:t>GmbH</a:t>
            </a:r>
            <a:br>
              <a:rPr lang="fi-FI" sz="2200" b="0" i="0" u="none" strike="noStrike" kern="1200" cap="none" spc="0" normalizeH="0" baseline="0" noProof="0" dirty="0">
                <a:ln>
                  <a:noFill/>
                </a:ln>
                <a:effectLst/>
                <a:uLnTx/>
                <a:uFillTx/>
                <a:latin typeface="Calibri"/>
                <a:ea typeface="+mn-ea"/>
                <a:cs typeface="Arial" panose="020B0604020202020204" pitchFamily="34" charset="0"/>
              </a:rPr>
            </a:br>
            <a:r>
              <a:rPr lang="fi-FI" sz="2200" b="0" err="1">
                <a:latin typeface="Calibri"/>
                <a:ea typeface="+mn-ea"/>
                <a:cs typeface="Arial"/>
              </a:rPr>
              <a:t>Pfälzer-Wald-Straße</a:t>
            </a:r>
            <a:r>
              <a:rPr lang="fi-FI" sz="2200" b="0" dirty="0">
                <a:latin typeface="Calibri"/>
                <a:ea typeface="+mn-ea"/>
                <a:cs typeface="Arial"/>
              </a:rPr>
              <a:t> 36, 81539 München, Saksa</a:t>
            </a:r>
            <a:br>
              <a:rPr lang="en-US" sz="2200" dirty="0">
                <a:latin typeface="Calibri"/>
                <a:ea typeface="+mn-ea"/>
              </a:rPr>
            </a:br>
            <a:r>
              <a:rPr lang="fi-FI" sz="2200" b="0" dirty="0">
                <a:latin typeface="Calibri"/>
                <a:cs typeface="Arial"/>
              </a:rPr>
              <a:t>https://www.pcs.com/</a:t>
            </a:r>
            <a:br>
              <a:rPr lang="fi-FI" sz="2200" b="0" dirty="0">
                <a:latin typeface="Calibri"/>
                <a:ea typeface="+mn-ea"/>
              </a:rPr>
            </a:br>
            <a:endParaRPr lang="fi-FI"/>
          </a:p>
        </p:txBody>
      </p:sp>
      <p:sp>
        <p:nvSpPr>
          <p:cNvPr id="3" name="Alaotsikko 2">
            <a:extLst>
              <a:ext uri="{FF2B5EF4-FFF2-40B4-BE49-F238E27FC236}">
                <a16:creationId xmlns:a16="http://schemas.microsoft.com/office/drawing/2014/main" id="{97380594-2A69-443E-9F1D-10B33AE8C174}"/>
              </a:ext>
            </a:extLst>
          </p:cNvPr>
          <p:cNvSpPr>
            <a:spLocks noGrp="1"/>
          </p:cNvSpPr>
          <p:nvPr>
            <p:ph type="subTitle" idx="1"/>
          </p:nvPr>
        </p:nvSpPr>
        <p:spPr>
          <a:xfrm>
            <a:off x="623206" y="1201284"/>
            <a:ext cx="10465690" cy="1240290"/>
          </a:xfrm>
        </p:spPr>
        <p:txBody>
          <a:bodyPr vert="horz" lIns="91440" tIns="45720" rIns="91440" bIns="45720" rtlCol="0" anchor="t">
            <a:normAutofit/>
          </a:bodyPr>
          <a:lstStyle/>
          <a:p>
            <a:pPr algn="l"/>
            <a:r>
              <a:rPr lang="fi-FI" sz="4400" b="1" dirty="0">
                <a:latin typeface="Calibri"/>
                <a:cs typeface="Arial"/>
              </a:rPr>
              <a:t>Matkaraportti </a:t>
            </a:r>
            <a:endParaRPr lang="fi-FI" sz="4400" b="1"/>
          </a:p>
        </p:txBody>
      </p:sp>
      <p:sp>
        <p:nvSpPr>
          <p:cNvPr id="4" name="Päivämäärän paikkamerkki 3">
            <a:extLst>
              <a:ext uri="{FF2B5EF4-FFF2-40B4-BE49-F238E27FC236}">
                <a16:creationId xmlns:a16="http://schemas.microsoft.com/office/drawing/2014/main" id="{251A1710-8356-4139-8ACE-24464AD84EAE}"/>
              </a:ext>
            </a:extLst>
          </p:cNvPr>
          <p:cNvSpPr>
            <a:spLocks noGrp="1"/>
          </p:cNvSpPr>
          <p:nvPr>
            <p:ph type="dt" sz="half" idx="10"/>
          </p:nvPr>
        </p:nvSpPr>
        <p:spPr/>
        <p:txBody>
          <a:bodyPr/>
          <a:lstStyle/>
          <a:p>
            <a:fld id="{4903BF9F-9CDB-41F3-84CA-D5BE240C6A6C}" type="datetime1">
              <a:rPr lang="fi-FI" smtClean="0"/>
              <a:t>18.9.2023</a:t>
            </a:fld>
            <a:endParaRPr lang="fi-FI"/>
          </a:p>
        </p:txBody>
      </p:sp>
      <p:sp>
        <p:nvSpPr>
          <p:cNvPr id="5" name="Alatunnisteen paikkamerkki 4">
            <a:extLst>
              <a:ext uri="{FF2B5EF4-FFF2-40B4-BE49-F238E27FC236}">
                <a16:creationId xmlns:a16="http://schemas.microsoft.com/office/drawing/2014/main" id="{94A19922-AC1E-411E-A064-3E3337F3FA57}"/>
              </a:ext>
            </a:extLst>
          </p:cNvPr>
          <p:cNvSpPr>
            <a:spLocks noGrp="1"/>
          </p:cNvSpPr>
          <p:nvPr>
            <p:ph type="ftr" sz="quarter" idx="11"/>
          </p:nvPr>
        </p:nvSpPr>
        <p:spPr/>
        <p:txBody>
          <a:bodyPr/>
          <a:lstStyle/>
          <a:p>
            <a:r>
              <a:rPr lang="fi-FI" b="1"/>
              <a:t>&gt;&gt; keuda.fi</a:t>
            </a:r>
          </a:p>
          <a:p>
            <a:r>
              <a:rPr lang="fi-FI"/>
              <a:t>#kestävä #saavutettava #uniikki</a:t>
            </a:r>
          </a:p>
          <a:p>
            <a:r>
              <a:rPr lang="fi-FI"/>
              <a:t>#omapolku #työelämäävarten </a:t>
            </a:r>
          </a:p>
        </p:txBody>
      </p:sp>
      <p:sp>
        <p:nvSpPr>
          <p:cNvPr id="6" name="Dian numeron paikkamerkki 5">
            <a:extLst>
              <a:ext uri="{FF2B5EF4-FFF2-40B4-BE49-F238E27FC236}">
                <a16:creationId xmlns:a16="http://schemas.microsoft.com/office/drawing/2014/main" id="{B5132F15-B658-47AE-9302-734430C27B2F}"/>
              </a:ext>
            </a:extLst>
          </p:cNvPr>
          <p:cNvSpPr>
            <a:spLocks noGrp="1"/>
          </p:cNvSpPr>
          <p:nvPr>
            <p:ph type="sldNum" sz="quarter" idx="12"/>
          </p:nvPr>
        </p:nvSpPr>
        <p:spPr/>
        <p:txBody>
          <a:bodyPr/>
          <a:lstStyle/>
          <a:p>
            <a:pPr algn="l"/>
            <a:fld id="{9D3CA140-FF35-4452-9742-757AA58294AB}" type="slidenum">
              <a:rPr lang="fi-FI" smtClean="0"/>
              <a:pPr algn="l"/>
              <a:t>1</a:t>
            </a:fld>
            <a:r>
              <a:rPr lang="fi-FI"/>
              <a:t> </a:t>
            </a:r>
          </a:p>
        </p:txBody>
      </p:sp>
    </p:spTree>
    <p:extLst>
      <p:ext uri="{BB962C8B-B14F-4D97-AF65-F5344CB8AC3E}">
        <p14:creationId xmlns:p14="http://schemas.microsoft.com/office/powerpoint/2010/main" val="3661486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406C8F-6072-BC73-1347-2DE13CB67F5A}"/>
              </a:ext>
            </a:extLst>
          </p:cNvPr>
          <p:cNvSpPr>
            <a:spLocks noGrp="1"/>
          </p:cNvSpPr>
          <p:nvPr>
            <p:ph type="title"/>
          </p:nvPr>
        </p:nvSpPr>
        <p:spPr>
          <a:xfrm>
            <a:off x="838200" y="560717"/>
            <a:ext cx="10515599" cy="1129971"/>
          </a:xfrm>
        </p:spPr>
        <p:txBody>
          <a:bodyPr anchor="ctr">
            <a:normAutofit/>
          </a:bodyPr>
          <a:lstStyle/>
          <a:p>
            <a:r>
              <a:rPr lang="fi-FI" sz="3200" dirty="0">
                <a:latin typeface="Calibri"/>
                <a:cs typeface="Arial"/>
              </a:rPr>
              <a:t>Koulu / työssäoppimisjakso</a:t>
            </a:r>
          </a:p>
        </p:txBody>
      </p:sp>
      <p:sp>
        <p:nvSpPr>
          <p:cNvPr id="3" name="Sisällön paikkamerkki 2">
            <a:extLst>
              <a:ext uri="{FF2B5EF4-FFF2-40B4-BE49-F238E27FC236}">
                <a16:creationId xmlns:a16="http://schemas.microsoft.com/office/drawing/2014/main" id="{8B5AB9ED-8D94-484C-713D-FE8E087647BE}"/>
              </a:ext>
            </a:extLst>
          </p:cNvPr>
          <p:cNvSpPr>
            <a:spLocks noGrp="1"/>
          </p:cNvSpPr>
          <p:nvPr>
            <p:ph idx="1"/>
          </p:nvPr>
        </p:nvSpPr>
        <p:spPr>
          <a:xfrm>
            <a:off x="838200" y="1834696"/>
            <a:ext cx="4300200" cy="4109349"/>
          </a:xfrm>
        </p:spPr>
        <p:txBody>
          <a:bodyPr vert="horz" lIns="91440" tIns="45720" rIns="91440" bIns="45720" rtlCol="0" anchor="t">
            <a:normAutofit/>
          </a:bodyPr>
          <a:lstStyle/>
          <a:p>
            <a:pPr marL="0" indent="0">
              <a:lnSpc>
                <a:spcPct val="100000"/>
              </a:lnSpc>
              <a:spcBef>
                <a:spcPts val="0"/>
              </a:spcBef>
              <a:spcAft>
                <a:spcPts val="600"/>
              </a:spcAft>
              <a:buNone/>
            </a:pPr>
            <a:r>
              <a:rPr lang="fi-FI" sz="1200" b="1" dirty="0">
                <a:latin typeface="Calibri"/>
                <a:cs typeface="Arial"/>
              </a:rPr>
              <a:t>Millaisia eroja tai samankaltaisuuksia työkulttuurissa huomasit? </a:t>
            </a:r>
            <a:endParaRPr lang="fi-FI"/>
          </a:p>
          <a:p>
            <a:pPr marL="0" indent="0">
              <a:lnSpc>
                <a:spcPct val="100000"/>
              </a:lnSpc>
              <a:spcBef>
                <a:spcPts val="0"/>
              </a:spcBef>
              <a:spcAft>
                <a:spcPts val="600"/>
              </a:spcAft>
              <a:buNone/>
            </a:pPr>
            <a:endParaRPr lang="fi-FI" sz="1200" b="1" dirty="0">
              <a:latin typeface="Calibri"/>
              <a:cs typeface="Arial"/>
            </a:endParaRPr>
          </a:p>
          <a:p>
            <a:pPr marL="171450" indent="-171450">
              <a:lnSpc>
                <a:spcPct val="100000"/>
              </a:lnSpc>
              <a:spcBef>
                <a:spcPts val="0"/>
              </a:spcBef>
              <a:spcAft>
                <a:spcPts val="600"/>
              </a:spcAft>
            </a:pPr>
            <a:r>
              <a:rPr lang="fi-FI" sz="1200" dirty="0">
                <a:latin typeface="Calibri"/>
                <a:cs typeface="Arial"/>
              </a:rPr>
              <a:t>Saksalainen työkulttuuri on hieman kankeampaa ja formaalimpaa kuin Suomessa, mutta ei valtavan erilaista. </a:t>
            </a:r>
          </a:p>
          <a:p>
            <a:pPr marL="171450" indent="-171450">
              <a:lnSpc>
                <a:spcPct val="100000"/>
              </a:lnSpc>
              <a:spcBef>
                <a:spcPts val="0"/>
              </a:spcBef>
              <a:spcAft>
                <a:spcPts val="600"/>
              </a:spcAft>
            </a:pPr>
            <a:r>
              <a:rPr lang="fi-FI" sz="1200" dirty="0">
                <a:latin typeface="Calibri"/>
                <a:cs typeface="Arial"/>
              </a:rPr>
              <a:t>Taukojen pituudesta pidettiin minuutilleen kiinni ja isompia pomoja herroiteltiin. Muuten työkulttuuri oli aikalailla samanlaista kun Suomessa.</a:t>
            </a:r>
          </a:p>
          <a:p>
            <a:pPr marL="171450" indent="-171450">
              <a:lnSpc>
                <a:spcPct val="100000"/>
              </a:lnSpc>
              <a:spcBef>
                <a:spcPts val="0"/>
              </a:spcBef>
              <a:spcAft>
                <a:spcPts val="600"/>
              </a:spcAft>
            </a:pPr>
            <a:r>
              <a:rPr lang="fi-FI" sz="1200" dirty="0">
                <a:latin typeface="Calibri"/>
                <a:cs typeface="Arial"/>
              </a:rPr>
              <a:t>Saksalaiset ovat työn suhteen hyvin samankaltaisia kun suomalaiset; työt tehdään huolella ja ajallaan. Heillä on korkea työmoraali. </a:t>
            </a:r>
          </a:p>
          <a:p>
            <a:pPr marL="171450" indent="-171450">
              <a:lnSpc>
                <a:spcPct val="100000"/>
              </a:lnSpc>
              <a:spcBef>
                <a:spcPts val="0"/>
              </a:spcBef>
              <a:spcAft>
                <a:spcPts val="600"/>
              </a:spcAft>
            </a:pPr>
            <a:endParaRPr lang="fi-FI" sz="1200" dirty="0">
              <a:latin typeface="Calibri"/>
              <a:cs typeface="Arial"/>
            </a:endParaRPr>
          </a:p>
        </p:txBody>
      </p:sp>
      <p:pic>
        <p:nvPicPr>
          <p:cNvPr id="8" name="Kuva 8" descr="Työporukan kanssa lounaalla. ">
            <a:extLst>
              <a:ext uri="{FF2B5EF4-FFF2-40B4-BE49-F238E27FC236}">
                <a16:creationId xmlns:a16="http://schemas.microsoft.com/office/drawing/2014/main" id="{2DF54BEE-7D61-7B9D-C576-B805CD12558D}"/>
              </a:ext>
            </a:extLst>
          </p:cNvPr>
          <p:cNvPicPr>
            <a:picLocks noChangeAspect="1"/>
          </p:cNvPicPr>
          <p:nvPr/>
        </p:nvPicPr>
        <p:blipFill rotWithShape="1">
          <a:blip r:embed="rId2"/>
          <a:srcRect l="10650" r="23754" b="2"/>
          <a:stretch/>
        </p:blipFill>
        <p:spPr>
          <a:xfrm>
            <a:off x="5650302" y="1834251"/>
            <a:ext cx="5705086" cy="4109349"/>
          </a:xfrm>
          <a:prstGeom prst="rect">
            <a:avLst/>
          </a:prstGeom>
          <a:noFill/>
        </p:spPr>
      </p:pic>
      <p:sp>
        <p:nvSpPr>
          <p:cNvPr id="4" name="Päivämäärän paikkamerkki 3">
            <a:extLst>
              <a:ext uri="{FF2B5EF4-FFF2-40B4-BE49-F238E27FC236}">
                <a16:creationId xmlns:a16="http://schemas.microsoft.com/office/drawing/2014/main" id="{D4889EED-A158-FA6C-530D-0DCCB5A46A60}"/>
              </a:ext>
            </a:extLst>
          </p:cNvPr>
          <p:cNvSpPr>
            <a:spLocks noGrp="1"/>
          </p:cNvSpPr>
          <p:nvPr>
            <p:ph type="dt" sz="half" idx="13"/>
          </p:nvPr>
        </p:nvSpPr>
        <p:spPr>
          <a:xfrm>
            <a:off x="1597324" y="6151426"/>
            <a:ext cx="1465053" cy="532433"/>
          </a:xfrm>
        </p:spPr>
        <p:txBody>
          <a:bodyPr anchor="b">
            <a:normAutofit/>
          </a:bodyPr>
          <a:lstStyle/>
          <a:p>
            <a:pPr>
              <a:spcAft>
                <a:spcPts val="600"/>
              </a:spcAft>
            </a:pPr>
            <a:fld id="{64CD952D-2424-465E-A3B3-6637A28CDE80}" type="datetime1">
              <a:rPr lang="fi-FI" smtClean="0"/>
              <a:pPr>
                <a:spcAft>
                  <a:spcPts val="600"/>
                </a:spcAft>
              </a:pPr>
              <a:t>18.9.2023</a:t>
            </a:fld>
            <a:endParaRPr lang="fi-FI"/>
          </a:p>
        </p:txBody>
      </p:sp>
      <p:sp>
        <p:nvSpPr>
          <p:cNvPr id="6" name="Dian numeron paikkamerkki 5">
            <a:extLst>
              <a:ext uri="{FF2B5EF4-FFF2-40B4-BE49-F238E27FC236}">
                <a16:creationId xmlns:a16="http://schemas.microsoft.com/office/drawing/2014/main" id="{F0539D8A-0BB7-C8DB-D5F1-D472D987A7BB}"/>
              </a:ext>
            </a:extLst>
          </p:cNvPr>
          <p:cNvSpPr>
            <a:spLocks noGrp="1"/>
          </p:cNvSpPr>
          <p:nvPr>
            <p:ph type="sldNum" sz="quarter" idx="15"/>
          </p:nvPr>
        </p:nvSpPr>
        <p:spPr>
          <a:xfrm>
            <a:off x="838200" y="6151425"/>
            <a:ext cx="628291" cy="532433"/>
          </a:xfrm>
        </p:spPr>
        <p:txBody>
          <a:bodyPr anchor="b">
            <a:normAutofit/>
          </a:bodyPr>
          <a:lstStyle/>
          <a:p>
            <a:pPr algn="l">
              <a:spcAft>
                <a:spcPts val="600"/>
              </a:spcAft>
            </a:pPr>
            <a:fld id="{9D3CA140-FF35-4452-9742-757AA58294AB}" type="slidenum">
              <a:rPr lang="fi-FI" smtClean="0"/>
              <a:pPr algn="l">
                <a:spcAft>
                  <a:spcPts val="600"/>
                </a:spcAft>
              </a:pPr>
              <a:t>2</a:t>
            </a:fld>
            <a:endParaRPr lang="fi-FI"/>
          </a:p>
        </p:txBody>
      </p:sp>
    </p:spTree>
    <p:extLst>
      <p:ext uri="{BB962C8B-B14F-4D97-AF65-F5344CB8AC3E}">
        <p14:creationId xmlns:p14="http://schemas.microsoft.com/office/powerpoint/2010/main" val="3718167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AB17FB-AC7E-4C81-90B9-4FDFA5190370}"/>
              </a:ext>
            </a:extLst>
          </p:cNvPr>
          <p:cNvSpPr>
            <a:spLocks noGrp="1"/>
          </p:cNvSpPr>
          <p:nvPr>
            <p:ph type="title"/>
          </p:nvPr>
        </p:nvSpPr>
        <p:spPr/>
        <p:txBody>
          <a:bodyPr>
            <a:normAutofit/>
          </a:bodyPr>
          <a:lstStyle/>
          <a:p>
            <a:r>
              <a:rPr lang="fi-FI" sz="3200" dirty="0">
                <a:latin typeface="Calibri"/>
                <a:cs typeface="Arial"/>
              </a:rPr>
              <a:t>Koulu / työssäoppimisjakso</a:t>
            </a:r>
          </a:p>
        </p:txBody>
      </p:sp>
      <p:sp>
        <p:nvSpPr>
          <p:cNvPr id="3" name="Sisällön paikkamerkki 2">
            <a:extLst>
              <a:ext uri="{FF2B5EF4-FFF2-40B4-BE49-F238E27FC236}">
                <a16:creationId xmlns:a16="http://schemas.microsoft.com/office/drawing/2014/main" id="{25DF1FBA-7CB9-453B-9387-1974C9EEB665}"/>
              </a:ext>
            </a:extLst>
          </p:cNvPr>
          <p:cNvSpPr>
            <a:spLocks noGrp="1"/>
          </p:cNvSpPr>
          <p:nvPr>
            <p:ph idx="1"/>
          </p:nvPr>
        </p:nvSpPr>
        <p:spPr>
          <a:xfrm>
            <a:off x="838200" y="1866382"/>
            <a:ext cx="10515600" cy="4109349"/>
          </a:xfrm>
        </p:spPr>
        <p:txBody>
          <a:bodyPr>
            <a:normAutofit/>
          </a:bodyPr>
          <a:lstStyle/>
          <a:p>
            <a:pPr marL="0" indent="0">
              <a:buNone/>
            </a:pPr>
            <a:endParaRPr lang="fi-FI" sz="2000"/>
          </a:p>
          <a:p>
            <a:pPr marL="0" indent="0">
              <a:buNone/>
            </a:pPr>
            <a:endParaRPr lang="fi-FI" sz="2000"/>
          </a:p>
          <a:p>
            <a:endParaRPr lang="fi-FI"/>
          </a:p>
        </p:txBody>
      </p:sp>
      <p:sp>
        <p:nvSpPr>
          <p:cNvPr id="6" name="Dian numeron paikkamerkki 5">
            <a:extLst>
              <a:ext uri="{FF2B5EF4-FFF2-40B4-BE49-F238E27FC236}">
                <a16:creationId xmlns:a16="http://schemas.microsoft.com/office/drawing/2014/main" id="{8FB89A43-D73F-46D1-9777-34C94CA3E757}"/>
              </a:ext>
            </a:extLst>
          </p:cNvPr>
          <p:cNvSpPr>
            <a:spLocks noGrp="1"/>
          </p:cNvSpPr>
          <p:nvPr>
            <p:ph type="sldNum" sz="quarter" idx="12"/>
          </p:nvPr>
        </p:nvSpPr>
        <p:spPr/>
        <p:txBody>
          <a:bodyPr/>
          <a:lstStyle/>
          <a:p>
            <a:pPr algn="l"/>
            <a:fld id="{9D3CA140-FF35-4452-9742-757AA58294AB}" type="slidenum">
              <a:rPr lang="fi-FI" smtClean="0"/>
              <a:pPr algn="l"/>
              <a:t>3</a:t>
            </a:fld>
            <a:endParaRPr lang="fi-FI"/>
          </a:p>
        </p:txBody>
      </p:sp>
      <p:sp>
        <p:nvSpPr>
          <p:cNvPr id="7" name="Tekstiruutu 6">
            <a:extLst>
              <a:ext uri="{FF2B5EF4-FFF2-40B4-BE49-F238E27FC236}">
                <a16:creationId xmlns:a16="http://schemas.microsoft.com/office/drawing/2014/main" id="{D97E6CC6-B67B-479F-8842-C17130F50D42}"/>
              </a:ext>
            </a:extLst>
          </p:cNvPr>
          <p:cNvSpPr txBox="1"/>
          <p:nvPr/>
        </p:nvSpPr>
        <p:spPr>
          <a:xfrm>
            <a:off x="841310" y="1754333"/>
            <a:ext cx="6015810" cy="4339650"/>
          </a:xfrm>
          <a:prstGeom prst="rect">
            <a:avLst/>
          </a:prstGeom>
          <a:noFill/>
        </p:spPr>
        <p:txBody>
          <a:bodyPr wrap="square" lIns="91440" tIns="45720" rIns="91440" bIns="45720" anchor="t">
            <a:spAutoFit/>
          </a:bodyPr>
          <a:lstStyle/>
          <a:p>
            <a:r>
              <a:rPr lang="fi-FI" sz="1200" b="1" dirty="0">
                <a:effectLst/>
                <a:latin typeface="Calibri"/>
                <a:ea typeface="Calibri"/>
                <a:cs typeface="Arial"/>
              </a:rPr>
              <a:t>Millaista työpaikalla / koulujaksolla oli?</a:t>
            </a:r>
            <a:r>
              <a:rPr lang="fi-FI" sz="1200" b="1" dirty="0">
                <a:latin typeface="Calibri"/>
                <a:ea typeface="Calibri"/>
                <a:cs typeface="Arial"/>
              </a:rPr>
              <a:t> </a:t>
            </a:r>
            <a:endParaRPr lang="fi-FI" sz="1200" b="1">
              <a:latin typeface="Calibri"/>
              <a:ea typeface="Calibri"/>
              <a:cs typeface="Calibri"/>
            </a:endParaRPr>
          </a:p>
          <a:p>
            <a:endParaRPr lang="fi-FI" sz="1200" b="1" dirty="0">
              <a:latin typeface="Calibri"/>
              <a:ea typeface="Calibri"/>
              <a:cs typeface="Arial"/>
            </a:endParaRPr>
          </a:p>
          <a:p>
            <a:pPr marL="171450" indent="-171450">
              <a:buFont typeface="Arial"/>
              <a:buChar char="•"/>
            </a:pPr>
            <a:r>
              <a:rPr lang="fi-FI" sz="1200" dirty="0">
                <a:latin typeface="Calibri"/>
                <a:ea typeface="Calibri"/>
                <a:cs typeface="Arial"/>
              </a:rPr>
              <a:t>Hyvin mielekästä. Työskentelin yrityksessä nimeltä PCS </a:t>
            </a:r>
            <a:r>
              <a:rPr lang="fi-FI" sz="1200" err="1">
                <a:latin typeface="Calibri"/>
                <a:ea typeface="Calibri"/>
                <a:cs typeface="Arial"/>
              </a:rPr>
              <a:t>systemtechnik</a:t>
            </a:r>
            <a:r>
              <a:rPr lang="fi-FI" sz="1200" dirty="0">
                <a:latin typeface="Calibri"/>
                <a:ea typeface="Calibri"/>
                <a:cs typeface="Arial"/>
              </a:rPr>
              <a:t>. Yritys valmistaa työajanseurantalaitteita ja kulunvalvontalaitteita. Yritys on aika suuri, n.150 työntekijää. Sijoituin IT-tukiosastolle, missä yrityksen CIO (</a:t>
            </a:r>
            <a:r>
              <a:rPr lang="fi-FI" sz="1200" i="1" err="1">
                <a:ea typeface="+mn-lt"/>
                <a:cs typeface="+mn-lt"/>
              </a:rPr>
              <a:t>Chief</a:t>
            </a:r>
            <a:r>
              <a:rPr lang="fi-FI" sz="1200" i="1" dirty="0">
                <a:ea typeface="+mn-lt"/>
                <a:cs typeface="+mn-lt"/>
              </a:rPr>
              <a:t> </a:t>
            </a:r>
            <a:r>
              <a:rPr lang="fi-FI" sz="1200" i="1" err="1">
                <a:ea typeface="+mn-lt"/>
                <a:cs typeface="+mn-lt"/>
              </a:rPr>
              <a:t>information</a:t>
            </a:r>
            <a:r>
              <a:rPr lang="fi-FI" sz="1200" i="1" dirty="0">
                <a:ea typeface="+mn-lt"/>
                <a:cs typeface="+mn-lt"/>
              </a:rPr>
              <a:t> </a:t>
            </a:r>
            <a:r>
              <a:rPr lang="fi-FI" sz="1200" i="1" err="1">
                <a:ea typeface="+mn-lt"/>
                <a:cs typeface="+mn-lt"/>
              </a:rPr>
              <a:t>officer</a:t>
            </a:r>
            <a:r>
              <a:rPr lang="fi-FI" sz="1200" i="1" dirty="0">
                <a:latin typeface="Calibri"/>
                <a:ea typeface="+mn-lt"/>
                <a:cs typeface="Calibri"/>
              </a:rPr>
              <a:t>) </a:t>
            </a:r>
            <a:r>
              <a:rPr lang="fi-FI" sz="1200" dirty="0">
                <a:latin typeface="Calibri"/>
                <a:ea typeface="Calibri"/>
                <a:cs typeface="Calibri"/>
              </a:rPr>
              <a:t>oli myös</a:t>
            </a:r>
            <a:r>
              <a:rPr lang="fi-FI" sz="1200" i="1" dirty="0">
                <a:latin typeface="Calibri"/>
                <a:ea typeface="Calibri"/>
                <a:cs typeface="Calibri"/>
              </a:rPr>
              <a:t> </a:t>
            </a:r>
            <a:r>
              <a:rPr lang="fi-FI" sz="1200" dirty="0">
                <a:latin typeface="Calibri"/>
                <a:ea typeface="Calibri"/>
                <a:cs typeface="Arial"/>
              </a:rPr>
              <a:t>töissä. Hän oli hyvin leppoisa tyyppi ja usein toi meille jotain hyvää/kivaa työpäivän piristykseksi, kuten herkkuja, virvokkeita ja pelejä. IT-tukeen kuului 7-8 henkilöä, kaikki heistä olivat mukavia ihmisiä. Pääsin tutustumaan myös muihin osiin </a:t>
            </a:r>
            <a:r>
              <a:rPr lang="fi-FI" sz="1200" err="1">
                <a:latin typeface="Calibri"/>
                <a:ea typeface="Calibri"/>
                <a:cs typeface="Arial"/>
              </a:rPr>
              <a:t>PCS:än</a:t>
            </a:r>
            <a:r>
              <a:rPr lang="fi-FI" sz="1200" dirty="0">
                <a:latin typeface="Calibri"/>
                <a:ea typeface="Calibri"/>
                <a:cs typeface="Arial"/>
              </a:rPr>
              <a:t> toimintaa. Olisin mielelläni jäänyt töihin kokoonpanopuolelle, sainkin sieltä oikean työtarjouksen johon aion mahdollisesti tarttua tulevaisuudessa.</a:t>
            </a:r>
            <a:endParaRPr lang="fi-FI" sz="12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fi-FI" sz="1200" dirty="0">
              <a:effectLst/>
              <a:latin typeface="Calibri" panose="020F0502020204030204" pitchFamily="34" charset="0"/>
              <a:ea typeface="Calibri" panose="020F0502020204030204" pitchFamily="34" charset="0"/>
              <a:cs typeface="Arial" panose="020B0604020202020204" pitchFamily="34" charset="0"/>
            </a:endParaRPr>
          </a:p>
          <a:p>
            <a:r>
              <a:rPr lang="fi-FI" sz="1200" b="1" dirty="0">
                <a:effectLst/>
                <a:latin typeface="Calibri"/>
                <a:ea typeface="Calibri"/>
                <a:cs typeface="Arial"/>
              </a:rPr>
              <a:t>Millaisia työpäiväsi tai koulupäiväsi olivat?</a:t>
            </a:r>
          </a:p>
          <a:p>
            <a:endParaRPr lang="fi-FI" sz="1200" b="1" dirty="0">
              <a:latin typeface="Calibri"/>
              <a:ea typeface="Calibri"/>
              <a:cs typeface="Arial"/>
            </a:endParaRPr>
          </a:p>
          <a:p>
            <a:pPr marL="171450" indent="-171450">
              <a:buFont typeface="Arial"/>
              <a:buChar char="•"/>
            </a:pPr>
            <a:r>
              <a:rPr lang="fi-FI" sz="1200" dirty="0">
                <a:latin typeface="Calibri"/>
                <a:ea typeface="Calibri"/>
                <a:cs typeface="Arial"/>
              </a:rPr>
              <a:t>Aloitin työpäiväni </a:t>
            </a:r>
            <a:r>
              <a:rPr lang="fi-FI" sz="1200" dirty="0" err="1">
                <a:latin typeface="Calibri"/>
                <a:ea typeface="Calibri"/>
                <a:cs typeface="Arial"/>
              </a:rPr>
              <a:t>PCS:ssä</a:t>
            </a:r>
            <a:r>
              <a:rPr lang="fi-FI" sz="1200" dirty="0">
                <a:latin typeface="Calibri"/>
                <a:ea typeface="Calibri"/>
                <a:cs typeface="Arial"/>
              </a:rPr>
              <a:t> 8-9 aikaan, sillä siellä oli liukuva työaika. Ensimmäisenä tultuani käynnistin tietokoneeni ja hain kupillisen kahvia. Kello 10-11.30 tuli joku työkavereistani tai pomoni antamaan oppitunnin jostain IT-alaan liittyvästä aiheesta, esim. tietoturvasta, servereistä, DNS-palvelimista jne. Kello 11.30 oli puolen tunnin mittainen ruokatauko. Ruokala sijaitsi aivan työpaikan vieressä. Lounas oli hieman kallis, 7-9e, mutta ruoka oli hyvää. Kello 12 jatkui oppitunnit tai joinain päivinä pääsin tekemään kokoonpanoa tai asentamaan uuden imagen laitteelle. Kello 14 aikaan pomoni piti usein minulle oppitunnin. Työpäiväni loppui kello 16.</a:t>
            </a:r>
            <a:endParaRPr lang="fi-FI" sz="1200">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fi-FI" sz="1200">
              <a:latin typeface="Arial" panose="020B0604020202020204" pitchFamily="34" charset="0"/>
              <a:ea typeface="Calibri" panose="020F0502020204030204" pitchFamily="34" charset="0"/>
              <a:cs typeface="Arial" panose="020B0604020202020204" pitchFamily="34" charset="0"/>
            </a:endParaRPr>
          </a:p>
          <a:p>
            <a:endParaRPr lang="fi-FI" sz="1200">
              <a:latin typeface="Arial"/>
              <a:ea typeface="Calibri"/>
              <a:cs typeface="Arial"/>
            </a:endParaRPr>
          </a:p>
        </p:txBody>
      </p:sp>
      <p:pic>
        <p:nvPicPr>
          <p:cNvPr id="4" name="Kuva 7" descr="Kuva, joka sisältää kohteen teksti, elektroniikka&#10;&#10;Kuvaus luotu automaattisesti">
            <a:extLst>
              <a:ext uri="{FF2B5EF4-FFF2-40B4-BE49-F238E27FC236}">
                <a16:creationId xmlns:a16="http://schemas.microsoft.com/office/drawing/2014/main" id="{9EFF7DA1-466E-2ECE-A71D-1E0742FB64A5}"/>
              </a:ext>
            </a:extLst>
          </p:cNvPr>
          <p:cNvPicPr>
            <a:picLocks noChangeAspect="1"/>
          </p:cNvPicPr>
          <p:nvPr/>
        </p:nvPicPr>
        <p:blipFill>
          <a:blip r:embed="rId2"/>
          <a:stretch>
            <a:fillRect/>
          </a:stretch>
        </p:blipFill>
        <p:spPr>
          <a:xfrm>
            <a:off x="7970660" y="4412890"/>
            <a:ext cx="3382904" cy="1596437"/>
          </a:xfrm>
          <a:prstGeom prst="rect">
            <a:avLst/>
          </a:prstGeom>
        </p:spPr>
      </p:pic>
      <p:pic>
        <p:nvPicPr>
          <p:cNvPr id="9" name="Kuva 9" descr="Kuva, joka sisältää kohteen teksti, työpöytä, mylläri&#10;&#10;Kuvaus luotu automaattisesti">
            <a:extLst>
              <a:ext uri="{FF2B5EF4-FFF2-40B4-BE49-F238E27FC236}">
                <a16:creationId xmlns:a16="http://schemas.microsoft.com/office/drawing/2014/main" id="{90FB0401-2A8E-A4BD-A139-2348D907CC7A}"/>
              </a:ext>
            </a:extLst>
          </p:cNvPr>
          <p:cNvPicPr>
            <a:picLocks noChangeAspect="1"/>
          </p:cNvPicPr>
          <p:nvPr/>
        </p:nvPicPr>
        <p:blipFill>
          <a:blip r:embed="rId3"/>
          <a:stretch>
            <a:fillRect/>
          </a:stretch>
        </p:blipFill>
        <p:spPr>
          <a:xfrm>
            <a:off x="7686390" y="386779"/>
            <a:ext cx="3665125" cy="1728140"/>
          </a:xfrm>
          <a:prstGeom prst="rect">
            <a:avLst/>
          </a:prstGeom>
        </p:spPr>
      </p:pic>
      <p:pic>
        <p:nvPicPr>
          <p:cNvPr id="8" name="Kuva 7" descr="IMG_20230503_133151.jpg">
            <a:extLst>
              <a:ext uri="{FF2B5EF4-FFF2-40B4-BE49-F238E27FC236}">
                <a16:creationId xmlns:a16="http://schemas.microsoft.com/office/drawing/2014/main" id="{35E55323-4A14-550A-850B-86E5E68975BD}"/>
              </a:ext>
            </a:extLst>
          </p:cNvPr>
          <p:cNvPicPr>
            <a:picLocks noChangeAspect="1"/>
          </p:cNvPicPr>
          <p:nvPr/>
        </p:nvPicPr>
        <p:blipFill>
          <a:blip r:embed="rId4"/>
          <a:stretch>
            <a:fillRect/>
          </a:stretch>
        </p:blipFill>
        <p:spPr>
          <a:xfrm>
            <a:off x="7816587" y="2411127"/>
            <a:ext cx="3554361" cy="1676399"/>
          </a:xfrm>
          <a:prstGeom prst="rect">
            <a:avLst/>
          </a:prstGeom>
        </p:spPr>
      </p:pic>
    </p:spTree>
    <p:extLst>
      <p:ext uri="{BB962C8B-B14F-4D97-AF65-F5344CB8AC3E}">
        <p14:creationId xmlns:p14="http://schemas.microsoft.com/office/powerpoint/2010/main" val="836293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E59163-7F21-4199-8FFB-FABEAB2FBBBE}"/>
              </a:ext>
            </a:extLst>
          </p:cNvPr>
          <p:cNvSpPr>
            <a:spLocks noGrp="1"/>
          </p:cNvSpPr>
          <p:nvPr>
            <p:ph type="title"/>
          </p:nvPr>
        </p:nvSpPr>
        <p:spPr/>
        <p:txBody>
          <a:bodyPr>
            <a:normAutofit/>
          </a:bodyPr>
          <a:lstStyle/>
          <a:p>
            <a:r>
              <a:rPr lang="fi-FI" sz="3200" dirty="0">
                <a:latin typeface="Calibri"/>
                <a:cs typeface="Arial"/>
              </a:rPr>
              <a:t>Jaksolle hakeutuminen</a:t>
            </a:r>
          </a:p>
        </p:txBody>
      </p:sp>
      <p:sp>
        <p:nvSpPr>
          <p:cNvPr id="3" name="Sisällön paikkamerkki 2">
            <a:extLst>
              <a:ext uri="{FF2B5EF4-FFF2-40B4-BE49-F238E27FC236}">
                <a16:creationId xmlns:a16="http://schemas.microsoft.com/office/drawing/2014/main" id="{14CFCD24-7E19-4585-853F-031D6AC60DFC}"/>
              </a:ext>
            </a:extLst>
          </p:cNvPr>
          <p:cNvSpPr>
            <a:spLocks noGrp="1"/>
          </p:cNvSpPr>
          <p:nvPr>
            <p:ph idx="1"/>
          </p:nvPr>
        </p:nvSpPr>
        <p:spPr>
          <a:xfrm>
            <a:off x="838200" y="1825625"/>
            <a:ext cx="8746672" cy="4109349"/>
          </a:xfrm>
        </p:spPr>
        <p:txBody>
          <a:bodyPr vert="horz" lIns="91440" tIns="45720" rIns="91440" bIns="45720" rtlCol="0" anchor="t">
            <a:noAutofit/>
          </a:bodyPr>
          <a:lstStyle/>
          <a:p>
            <a:pPr marL="0" indent="0">
              <a:lnSpc>
                <a:spcPct val="110000"/>
              </a:lnSpc>
              <a:buNone/>
            </a:pPr>
            <a:r>
              <a:rPr lang="fi-FI" sz="1200" b="1" dirty="0">
                <a:latin typeface="Calibri"/>
                <a:cs typeface="Arial"/>
              </a:rPr>
              <a:t>Kuinka päädyit / innostuit hakemaan </a:t>
            </a:r>
            <a:r>
              <a:rPr lang="fi-FI" sz="1200" b="1" err="1">
                <a:latin typeface="Calibri"/>
                <a:cs typeface="Arial"/>
              </a:rPr>
              <a:t>kv</a:t>
            </a:r>
            <a:r>
              <a:rPr lang="fi-FI" sz="1200" b="1" dirty="0">
                <a:latin typeface="Calibri"/>
                <a:cs typeface="Arial"/>
              </a:rPr>
              <a:t>-jaksolle? </a:t>
            </a:r>
            <a:endParaRPr lang="fi-FI" sz="1200" b="1">
              <a:latin typeface="Calibri"/>
            </a:endParaRPr>
          </a:p>
          <a:p>
            <a:pPr marL="171450" indent="-171450">
              <a:lnSpc>
                <a:spcPct val="110000"/>
              </a:lnSpc>
            </a:pPr>
            <a:r>
              <a:rPr lang="fi-FI" sz="1200" dirty="0">
                <a:latin typeface="Calibri"/>
                <a:cs typeface="Arial"/>
              </a:rPr>
              <a:t>Opettajani kysyi minulta haluanko lähteä Saksaan kuukaudeksi. Vastasin heti </a:t>
            </a:r>
            <a:r>
              <a:rPr lang="fi-FI" sz="1200" err="1">
                <a:latin typeface="Calibri"/>
                <a:cs typeface="Arial"/>
              </a:rPr>
              <a:t>tottakai</a:t>
            </a:r>
            <a:r>
              <a:rPr lang="fi-FI" sz="1200" dirty="0">
                <a:latin typeface="Calibri"/>
                <a:cs typeface="Arial"/>
              </a:rPr>
              <a:t>! En ole ennen asunut ulkomailla, joten tämä oli loistava tilaisuus lähteä.</a:t>
            </a:r>
            <a:endParaRPr lang="fi-FI" sz="1200" dirty="0">
              <a:latin typeface="Calibri"/>
            </a:endParaRPr>
          </a:p>
          <a:p>
            <a:pPr marL="0" indent="0">
              <a:lnSpc>
                <a:spcPct val="110000"/>
              </a:lnSpc>
              <a:buNone/>
            </a:pPr>
            <a:r>
              <a:rPr lang="fi-FI" sz="1200" b="1" dirty="0">
                <a:latin typeface="Calibri"/>
                <a:cs typeface="Arial"/>
              </a:rPr>
              <a:t>Mistä / keneltä kuulit / luit ensimmäisen kerran, että sinulla on mahdollista lähteä </a:t>
            </a:r>
            <a:r>
              <a:rPr lang="fi-FI" sz="1200" b="1" err="1">
                <a:latin typeface="Calibri"/>
                <a:cs typeface="Arial"/>
              </a:rPr>
              <a:t>kv</a:t>
            </a:r>
            <a:r>
              <a:rPr lang="fi-FI" sz="1200" b="1" dirty="0">
                <a:latin typeface="Calibri"/>
                <a:cs typeface="Arial"/>
              </a:rPr>
              <a:t>-jaksolle </a:t>
            </a:r>
            <a:r>
              <a:rPr lang="fi-FI" sz="1200" b="1" err="1">
                <a:latin typeface="Calibri"/>
                <a:cs typeface="Arial"/>
              </a:rPr>
              <a:t>Keudassa</a:t>
            </a:r>
            <a:r>
              <a:rPr lang="fi-FI" sz="1200" b="1" dirty="0">
                <a:latin typeface="Calibri"/>
                <a:cs typeface="Arial"/>
              </a:rPr>
              <a:t>?</a:t>
            </a:r>
          </a:p>
          <a:p>
            <a:pPr marL="171450" indent="-171450">
              <a:lnSpc>
                <a:spcPct val="110000"/>
              </a:lnSpc>
            </a:pPr>
            <a:r>
              <a:rPr lang="fi-FI" sz="1200" dirty="0">
                <a:latin typeface="Calibri"/>
                <a:cs typeface="Arial"/>
              </a:rPr>
              <a:t>Opettajaltani Artulta. </a:t>
            </a:r>
            <a:endParaRPr lang="fi-FI" sz="1200">
              <a:latin typeface="Calibri"/>
            </a:endParaRPr>
          </a:p>
          <a:p>
            <a:pPr marL="0" indent="0">
              <a:lnSpc>
                <a:spcPct val="110000"/>
              </a:lnSpc>
              <a:buNone/>
            </a:pPr>
            <a:r>
              <a:rPr lang="fi-FI" sz="1200" b="1" dirty="0">
                <a:latin typeface="Calibri"/>
                <a:cs typeface="Arial"/>
              </a:rPr>
              <a:t>Oliko valmistautumisesi </a:t>
            </a:r>
            <a:r>
              <a:rPr lang="fi-FI" sz="1200" b="1" err="1">
                <a:latin typeface="Calibri"/>
                <a:cs typeface="Arial"/>
              </a:rPr>
              <a:t>kv</a:t>
            </a:r>
            <a:r>
              <a:rPr lang="fi-FI" sz="1200" b="1" dirty="0">
                <a:latin typeface="Calibri"/>
                <a:cs typeface="Arial"/>
              </a:rPr>
              <a:t>-jaksolle riittävää? Vastasiko odotukset jakson todellisuutta?</a:t>
            </a:r>
          </a:p>
          <a:p>
            <a:pPr marL="171450" indent="-171450">
              <a:lnSpc>
                <a:spcPct val="110000"/>
              </a:lnSpc>
            </a:pPr>
            <a:r>
              <a:rPr lang="fi-FI" sz="1200" dirty="0">
                <a:latin typeface="Calibri"/>
                <a:cs typeface="Arial"/>
              </a:rPr>
              <a:t>Mielestäni kyllä oli. Perehdytys ja opettajani vinkit tulivat käyttöön matkan aikana. Minulla ei ollut kauheasti varsinaisia ennakko-odotuksia jaksosta. Lähdin matkaan avoimin mielin. </a:t>
            </a:r>
            <a:endParaRPr lang="fi-FI" sz="1200">
              <a:latin typeface="Calibri"/>
            </a:endParaRPr>
          </a:p>
          <a:p>
            <a:pPr marL="0" indent="0">
              <a:lnSpc>
                <a:spcPct val="110000"/>
              </a:lnSpc>
              <a:buNone/>
            </a:pPr>
            <a:r>
              <a:rPr lang="fi-FI" sz="1200" b="1" dirty="0">
                <a:latin typeface="Calibri"/>
                <a:cs typeface="Arial"/>
              </a:rPr>
              <a:t>Mitä mieltä olit </a:t>
            </a:r>
            <a:r>
              <a:rPr lang="fi-FI" sz="1200" b="1" err="1">
                <a:latin typeface="Calibri"/>
                <a:cs typeface="Arial"/>
              </a:rPr>
              <a:t>Keudan</a:t>
            </a:r>
            <a:r>
              <a:rPr lang="fi-FI" sz="1200" b="1" dirty="0">
                <a:latin typeface="Calibri"/>
                <a:cs typeface="Arial"/>
              </a:rPr>
              <a:t> antamasta valmennuksesta? Oliko se riittävää?</a:t>
            </a:r>
          </a:p>
          <a:p>
            <a:pPr marL="171450" indent="-171450">
              <a:lnSpc>
                <a:spcPct val="110000"/>
              </a:lnSpc>
            </a:pPr>
            <a:r>
              <a:rPr lang="fi-FI" sz="1200" dirty="0">
                <a:latin typeface="Calibri"/>
                <a:cs typeface="Arial"/>
              </a:rPr>
              <a:t>Kyllä oli. </a:t>
            </a:r>
            <a:r>
              <a:rPr lang="fi-FI" sz="1200" err="1">
                <a:latin typeface="Calibri"/>
                <a:cs typeface="Arial"/>
              </a:rPr>
              <a:t>Kv</a:t>
            </a:r>
            <a:r>
              <a:rPr lang="fi-FI" sz="1200" dirty="0">
                <a:latin typeface="Calibri"/>
                <a:cs typeface="Arial"/>
              </a:rPr>
              <a:t>-toimisto oli myös aktiivisesti yhteydessä ja auttamassa jos ilmeni kysymyksiä jostain.</a:t>
            </a:r>
            <a:endParaRPr lang="fi-FI" sz="1200">
              <a:latin typeface="Calibri"/>
            </a:endParaRPr>
          </a:p>
          <a:p>
            <a:pPr marL="0" indent="0">
              <a:lnSpc>
                <a:spcPct val="110000"/>
              </a:lnSpc>
              <a:buNone/>
            </a:pPr>
            <a:r>
              <a:rPr lang="fi-FI" sz="1200" b="1" dirty="0">
                <a:latin typeface="Calibri"/>
                <a:cs typeface="Arial"/>
              </a:rPr>
              <a:t>Tuleeko mieleesi </a:t>
            </a:r>
            <a:r>
              <a:rPr lang="fi-FI" sz="1200" b="1" err="1">
                <a:latin typeface="Calibri"/>
                <a:cs typeface="Arial"/>
              </a:rPr>
              <a:t>kv</a:t>
            </a:r>
            <a:r>
              <a:rPr lang="fi-FI" sz="1200" b="1" dirty="0">
                <a:latin typeface="Calibri"/>
                <a:cs typeface="Arial"/>
              </a:rPr>
              <a:t>-jaksoon liittyviä asioita, joista olisi ollut hyvä kuulla </a:t>
            </a:r>
            <a:r>
              <a:rPr lang="fi-FI" sz="1200" b="1" err="1">
                <a:latin typeface="Calibri"/>
                <a:cs typeface="Arial"/>
              </a:rPr>
              <a:t>kv</a:t>
            </a:r>
            <a:r>
              <a:rPr lang="fi-FI" sz="1200" b="1" dirty="0">
                <a:latin typeface="Calibri"/>
                <a:cs typeface="Arial"/>
              </a:rPr>
              <a:t>-valmennuksessa tai joista olisit halunnut tietää etukäteen? </a:t>
            </a:r>
          </a:p>
          <a:p>
            <a:pPr marL="171450" indent="-171450">
              <a:lnSpc>
                <a:spcPct val="110000"/>
              </a:lnSpc>
            </a:pPr>
            <a:r>
              <a:rPr lang="fi-FI" sz="1200" dirty="0">
                <a:latin typeface="Calibri"/>
                <a:cs typeface="Arial"/>
              </a:rPr>
              <a:t>Ei varsinaisesti. </a:t>
            </a:r>
            <a:r>
              <a:rPr lang="fi-FI" sz="1200" err="1">
                <a:latin typeface="Calibri"/>
                <a:cs typeface="Arial"/>
              </a:rPr>
              <a:t>Kv</a:t>
            </a:r>
            <a:r>
              <a:rPr lang="fi-FI" sz="1200" dirty="0">
                <a:latin typeface="Calibri"/>
                <a:cs typeface="Arial"/>
              </a:rPr>
              <a:t>-info oli aika laaja. Infossa oli tietysti myös muita opiskelijoita, jotka olivat lähtemässä eri puolille Eurooppaa/maailmaa, joten kohdennettua infoa omasta vaihtokohteestani en saanut. Ehdotuksena olisi jonkinlainen infopaketti eri kohdemaista, jonka </a:t>
            </a:r>
            <a:r>
              <a:rPr lang="fi-FI" sz="1200" err="1">
                <a:latin typeface="Calibri"/>
                <a:cs typeface="Arial"/>
              </a:rPr>
              <a:t>Kv</a:t>
            </a:r>
            <a:r>
              <a:rPr lang="fi-FI" sz="1200" dirty="0">
                <a:latin typeface="Calibri"/>
                <a:cs typeface="Arial"/>
              </a:rPr>
              <a:t>-toimisto voisi tarjota.</a:t>
            </a:r>
            <a:endParaRPr lang="fi-FI" sz="1200" dirty="0">
              <a:latin typeface="Calibri"/>
            </a:endParaRPr>
          </a:p>
          <a:p>
            <a:pPr marL="457200" indent="-457200"/>
            <a:endParaRPr lang="fi-FI" dirty="0"/>
          </a:p>
        </p:txBody>
      </p:sp>
      <p:sp>
        <p:nvSpPr>
          <p:cNvPr id="6" name="Dian numeron paikkamerkki 5">
            <a:extLst>
              <a:ext uri="{FF2B5EF4-FFF2-40B4-BE49-F238E27FC236}">
                <a16:creationId xmlns:a16="http://schemas.microsoft.com/office/drawing/2014/main" id="{6530E3F3-325C-41F9-8C59-38F28AAF2899}"/>
              </a:ext>
            </a:extLst>
          </p:cNvPr>
          <p:cNvSpPr>
            <a:spLocks noGrp="1"/>
          </p:cNvSpPr>
          <p:nvPr>
            <p:ph type="sldNum" sz="quarter" idx="12"/>
          </p:nvPr>
        </p:nvSpPr>
        <p:spPr/>
        <p:txBody>
          <a:bodyPr/>
          <a:lstStyle/>
          <a:p>
            <a:pPr algn="l"/>
            <a:fld id="{9D3CA140-FF35-4452-9742-757AA58294AB}" type="slidenum">
              <a:rPr lang="fi-FI" smtClean="0"/>
              <a:pPr algn="l"/>
              <a:t>4</a:t>
            </a:fld>
            <a:endParaRPr lang="fi-FI"/>
          </a:p>
        </p:txBody>
      </p:sp>
    </p:spTree>
    <p:extLst>
      <p:ext uri="{BB962C8B-B14F-4D97-AF65-F5344CB8AC3E}">
        <p14:creationId xmlns:p14="http://schemas.microsoft.com/office/powerpoint/2010/main" val="950385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551E58-7775-416B-AEF5-8626B5A9C079}"/>
              </a:ext>
            </a:extLst>
          </p:cNvPr>
          <p:cNvSpPr>
            <a:spLocks noGrp="1"/>
          </p:cNvSpPr>
          <p:nvPr>
            <p:ph type="title"/>
          </p:nvPr>
        </p:nvSpPr>
        <p:spPr/>
        <p:txBody>
          <a:bodyPr>
            <a:normAutofit/>
          </a:bodyPr>
          <a:lstStyle/>
          <a:p>
            <a:r>
              <a:rPr lang="fi-FI" sz="3200" dirty="0">
                <a:latin typeface="Calibri"/>
                <a:cs typeface="Arial"/>
              </a:rPr>
              <a:t>Oppiminen ja ongelmanratkaisu</a:t>
            </a:r>
          </a:p>
        </p:txBody>
      </p:sp>
      <p:sp>
        <p:nvSpPr>
          <p:cNvPr id="3" name="Sisällön paikkamerkki 2">
            <a:extLst>
              <a:ext uri="{FF2B5EF4-FFF2-40B4-BE49-F238E27FC236}">
                <a16:creationId xmlns:a16="http://schemas.microsoft.com/office/drawing/2014/main" id="{6A6AEF76-421D-4FB7-BD13-7C8010E8AEDE}"/>
              </a:ext>
            </a:extLst>
          </p:cNvPr>
          <p:cNvSpPr>
            <a:spLocks noGrp="1"/>
          </p:cNvSpPr>
          <p:nvPr>
            <p:ph idx="1"/>
          </p:nvPr>
        </p:nvSpPr>
        <p:spPr>
          <a:xfrm>
            <a:off x="838200" y="1942314"/>
            <a:ext cx="9599386" cy="5094774"/>
          </a:xfrm>
        </p:spPr>
        <p:txBody>
          <a:bodyPr vert="horz" lIns="91440" tIns="45720" rIns="91440" bIns="45720" rtlCol="0" anchor="t">
            <a:noAutofit/>
          </a:bodyPr>
          <a:lstStyle/>
          <a:p>
            <a:pPr marL="0" indent="0">
              <a:buNone/>
            </a:pPr>
            <a:r>
              <a:rPr lang="fi-FI" sz="1200" b="1" dirty="0">
                <a:latin typeface="Calibri"/>
                <a:cs typeface="Arial"/>
              </a:rPr>
              <a:t>Minkälaisia ongelmia </a:t>
            </a:r>
            <a:r>
              <a:rPr lang="fi-FI" sz="1200" b="1" dirty="0" err="1">
                <a:latin typeface="Calibri"/>
                <a:cs typeface="Arial"/>
              </a:rPr>
              <a:t>kv</a:t>
            </a:r>
            <a:r>
              <a:rPr lang="fi-FI" sz="1200" b="1" dirty="0">
                <a:latin typeface="Calibri"/>
                <a:cs typeface="Arial"/>
              </a:rPr>
              <a:t>-jaksolla kohtasin ja miten ratkaisin ne? (Esim. tien löytäminen, bussilippujen ostaminen, koti-ikävä, hankalan työkaverin kohtaaminen, sairastuminen, lompakon katoaminen </a:t>
            </a:r>
            <a:r>
              <a:rPr lang="fi-FI" sz="1200" b="1" dirty="0" err="1">
                <a:latin typeface="Calibri"/>
                <a:cs typeface="Arial"/>
              </a:rPr>
              <a:t>jne</a:t>
            </a:r>
            <a:r>
              <a:rPr lang="fi-FI" sz="1200" b="1" dirty="0">
                <a:latin typeface="Calibri"/>
                <a:cs typeface="Arial"/>
              </a:rPr>
              <a:t>….)</a:t>
            </a:r>
            <a:r>
              <a:rPr lang="fi-FI" sz="1200" dirty="0">
                <a:latin typeface="Calibri"/>
                <a:cs typeface="Arial"/>
              </a:rPr>
              <a:t> </a:t>
            </a:r>
            <a:endParaRPr lang="fi-FI" sz="1200">
              <a:latin typeface="Calibri"/>
            </a:endParaRPr>
          </a:p>
          <a:p>
            <a:pPr marL="171450" indent="-171450"/>
            <a:r>
              <a:rPr lang="fi-FI" sz="1200" dirty="0">
                <a:latin typeface="Calibri"/>
                <a:ea typeface="Calibri"/>
                <a:cs typeface="Arial"/>
              </a:rPr>
              <a:t>Kohtasin matkallani todella vähän ongelmia. Vaikka minulle sanottiin, että saksalaiset puhuvat huonosti englantia, onnistuin englanti/saksa/ruotsi -yhdistelmällä kommunikoimaan ihmisten kanssa oikein hyvin. Usein jos menin kaupan tai ravintolan tiskille kysymään "</a:t>
            </a:r>
            <a:r>
              <a:rPr lang="fi-FI" sz="1200" dirty="0" err="1">
                <a:latin typeface="Calibri"/>
                <a:ea typeface="Calibri"/>
                <a:cs typeface="Arial"/>
              </a:rPr>
              <a:t>Sprechen</a:t>
            </a:r>
            <a:r>
              <a:rPr lang="fi-FI" sz="1200" dirty="0">
                <a:latin typeface="Calibri"/>
                <a:ea typeface="Calibri"/>
                <a:cs typeface="Arial"/>
              </a:rPr>
              <a:t> </a:t>
            </a:r>
            <a:r>
              <a:rPr lang="fi-FI" sz="1200" dirty="0" err="1">
                <a:latin typeface="Calibri"/>
                <a:ea typeface="Calibri"/>
                <a:cs typeface="Arial"/>
              </a:rPr>
              <a:t>Sie</a:t>
            </a:r>
            <a:r>
              <a:rPr lang="fi-FI" sz="1200" dirty="0">
                <a:latin typeface="Calibri"/>
                <a:ea typeface="Calibri"/>
                <a:cs typeface="Arial"/>
              </a:rPr>
              <a:t> </a:t>
            </a:r>
            <a:r>
              <a:rPr lang="fi-FI" sz="1200" dirty="0" err="1">
                <a:latin typeface="Calibri"/>
                <a:ea typeface="Calibri"/>
                <a:cs typeface="Arial"/>
              </a:rPr>
              <a:t>Englisch</a:t>
            </a:r>
            <a:r>
              <a:rPr lang="fi-FI" sz="1200" dirty="0">
                <a:latin typeface="Calibri"/>
                <a:ea typeface="Calibri"/>
                <a:cs typeface="Arial"/>
              </a:rPr>
              <a:t>?" Oli vastaus "A </a:t>
            </a:r>
            <a:r>
              <a:rPr lang="fi-FI" sz="1200" dirty="0" err="1">
                <a:latin typeface="Calibri"/>
                <a:ea typeface="Calibri"/>
                <a:cs typeface="Arial"/>
              </a:rPr>
              <a:t>little</a:t>
            </a:r>
            <a:r>
              <a:rPr lang="fi-FI" sz="1200" dirty="0">
                <a:latin typeface="Calibri"/>
                <a:ea typeface="Calibri"/>
                <a:cs typeface="Arial"/>
              </a:rPr>
              <a:t>" tai "</a:t>
            </a:r>
            <a:r>
              <a:rPr lang="fi-FI" sz="1200" dirty="0" err="1">
                <a:latin typeface="Calibri"/>
                <a:ea typeface="Calibri"/>
                <a:cs typeface="Arial"/>
              </a:rPr>
              <a:t>yes</a:t>
            </a:r>
            <a:r>
              <a:rPr lang="fi-FI" sz="1200" dirty="0">
                <a:latin typeface="Calibri"/>
                <a:ea typeface="Calibri"/>
                <a:cs typeface="Arial"/>
              </a:rPr>
              <a:t>". Jos kuitenkin sattui kohdalle että joku ei osannut englantia, tulin silti aina jollain tavalla </a:t>
            </a:r>
            <a:r>
              <a:rPr lang="fi-FI" sz="1200" dirty="0">
                <a:latin typeface="Calibri"/>
                <a:ea typeface="Calibri"/>
                <a:cs typeface="Calibri"/>
              </a:rPr>
              <a:t>ymmärretyksi</a:t>
            </a:r>
            <a:r>
              <a:rPr lang="fi-FI" sz="1200" dirty="0">
                <a:latin typeface="Calibri"/>
                <a:ea typeface="Calibri"/>
                <a:cs typeface="Arial"/>
              </a:rPr>
              <a:t>.</a:t>
            </a:r>
            <a:endParaRPr lang="fi-FI" sz="1200" dirty="0">
              <a:latin typeface="Calibri"/>
              <a:ea typeface="Calibri"/>
            </a:endParaRPr>
          </a:p>
          <a:p>
            <a:r>
              <a:rPr lang="fi-FI" sz="1200" dirty="0">
                <a:latin typeface="Calibri"/>
                <a:ea typeface="Calibri"/>
                <a:cs typeface="Arial"/>
              </a:rPr>
              <a:t>Karttaa on nykyään helppo käyttää, sillä taskussa kulkee navigaattori. Olen myös aika hyvä suunnistamaan ja muistamaan uudet paikat.</a:t>
            </a:r>
          </a:p>
          <a:p>
            <a:pPr marL="0" indent="0">
              <a:buNone/>
            </a:pPr>
            <a:r>
              <a:rPr lang="fi-FI" sz="1200" b="1" dirty="0">
                <a:latin typeface="Calibri"/>
                <a:cs typeface="Arial"/>
              </a:rPr>
              <a:t>Mitä tulevien kohteeseen lähtevien </a:t>
            </a:r>
            <a:r>
              <a:rPr lang="fi-FI" sz="1200" b="1" err="1">
                <a:latin typeface="Calibri"/>
                <a:cs typeface="Arial"/>
              </a:rPr>
              <a:t>Keudan</a:t>
            </a:r>
            <a:r>
              <a:rPr lang="fi-FI" sz="1200" b="1" dirty="0">
                <a:latin typeface="Calibri"/>
                <a:cs typeface="Arial"/>
              </a:rPr>
              <a:t> opiskelijoiden olisi hyvä tietää kohteen kulttuurista ja elintavoista?</a:t>
            </a:r>
          </a:p>
          <a:p>
            <a:r>
              <a:rPr lang="fi-FI" sz="1200" dirty="0">
                <a:latin typeface="Calibri"/>
                <a:cs typeface="Arial"/>
              </a:rPr>
              <a:t>Toisin kun Suomessa, ihmiset tulevat juttelemaan kadulla. Olutta juodaan lounaalla työaikana. </a:t>
            </a:r>
            <a:r>
              <a:rPr lang="fi-FI" sz="1200" b="1" dirty="0">
                <a:latin typeface="Calibri"/>
                <a:cs typeface="Arial"/>
              </a:rPr>
              <a:t> </a:t>
            </a:r>
          </a:p>
          <a:p>
            <a:pPr marL="0" indent="0">
              <a:buNone/>
            </a:pPr>
            <a:r>
              <a:rPr lang="fi-FI" sz="1200" b="1" dirty="0">
                <a:latin typeface="Calibri"/>
                <a:cs typeface="Arial"/>
              </a:rPr>
              <a:t>Mitä kannattaa ottaa huomioon / tekisit eri lailla seuraavalla kerralla lähtiessäsi ulkomaille?</a:t>
            </a:r>
          </a:p>
          <a:p>
            <a:r>
              <a:rPr lang="fi-FI" sz="1200" dirty="0">
                <a:latin typeface="Calibri"/>
                <a:cs typeface="Arial"/>
              </a:rPr>
              <a:t>Varaisin matkaan enemmän rahaa ja varaisin toisen matkalaukun tuliaisille ja muulle tavaralle, jota haluaa ottaa muistoksi.</a:t>
            </a:r>
          </a:p>
          <a:p>
            <a:pPr marL="0" indent="0">
              <a:buNone/>
            </a:pPr>
            <a:r>
              <a:rPr lang="fi-FI" sz="1200" b="1" dirty="0">
                <a:latin typeface="Calibri"/>
                <a:cs typeface="Arial"/>
              </a:rPr>
              <a:t>Asioita, joista et pitänyt kohdemaassa ja sen kulttuurissa?</a:t>
            </a:r>
          </a:p>
          <a:p>
            <a:r>
              <a:rPr lang="fi-FI" sz="1200" dirty="0">
                <a:latin typeface="Calibri"/>
                <a:cs typeface="Arial"/>
              </a:rPr>
              <a:t>Harva asia oli kovin erilaista kun Suomessa, mutta työkulttuuri on Saksassa hieman kankean oloista. Näin suomalaisen korviin Herroittelu työpaikalla kuulosti kummalliselta.</a:t>
            </a:r>
          </a:p>
          <a:p>
            <a:pPr marL="0" indent="0">
              <a:buNone/>
            </a:pPr>
            <a:r>
              <a:rPr lang="fi-FI" sz="1200" b="1" dirty="0">
                <a:latin typeface="Calibri"/>
                <a:cs typeface="Arial"/>
              </a:rPr>
              <a:t>Asioita, joista pidit kohdemaassa ja sen kulttuurissa? </a:t>
            </a:r>
            <a:endParaRPr lang="fi-FI" sz="1200" dirty="0">
              <a:latin typeface="Calibri"/>
            </a:endParaRPr>
          </a:p>
          <a:p>
            <a:r>
              <a:rPr lang="fi-FI" sz="1200" dirty="0">
                <a:latin typeface="Calibri"/>
                <a:cs typeface="Arial"/>
              </a:rPr>
              <a:t>Vaikka Saksalaisista on stereotyyppinen kuva hyvin jäykkänä kansana, huomasin että he nauttivat viettää aikaa vapaalla. Pidin siitä että ihmiset olivat jokaisena viikonpäivänä ulkona puistoissa istumassa nauttimassa auringosta ja seurasta, terasseilla nauttimassa ruokaa ja juotavaa. Ero Suomeen oli se että Suomessa istutaan usein vain viikonloppuisin puistossa humalanhakuisena. Itse viihdyin myös paljon Saksassa puistoissa ja </a:t>
            </a:r>
            <a:r>
              <a:rPr lang="fi-FI" sz="1200" err="1">
                <a:latin typeface="Calibri"/>
                <a:cs typeface="Arial"/>
              </a:rPr>
              <a:t>Isar</a:t>
            </a:r>
            <a:r>
              <a:rPr lang="fi-FI" sz="1200" dirty="0">
                <a:latin typeface="Calibri"/>
                <a:cs typeface="Arial"/>
              </a:rPr>
              <a:t> joen varrella, nauttimassa päivästä ja seuraamassa ihmisten touhuja. Kaipaisin tätä samaa Suomessa.</a:t>
            </a:r>
            <a:endParaRPr lang="fi-FI" sz="1200" dirty="0">
              <a:latin typeface="Calibri"/>
            </a:endParaRPr>
          </a:p>
          <a:p>
            <a:endParaRPr lang="fi-FI" sz="1200" b="1" dirty="0">
              <a:solidFill>
                <a:srgbClr val="0070C0"/>
              </a:solidFill>
              <a:latin typeface="Calibri"/>
            </a:endParaRPr>
          </a:p>
          <a:p>
            <a:pPr marL="0" indent="0">
              <a:buNone/>
            </a:pPr>
            <a:endParaRPr lang="fi-FI" sz="1200" b="1" dirty="0">
              <a:solidFill>
                <a:srgbClr val="0070C0"/>
              </a:solidFill>
              <a:latin typeface="Calibri"/>
              <a:cs typeface="Arial"/>
            </a:endParaRPr>
          </a:p>
          <a:p>
            <a:endParaRPr lang="fi-FI" sz="1200" dirty="0">
              <a:latin typeface="Calibri"/>
            </a:endParaRPr>
          </a:p>
        </p:txBody>
      </p:sp>
      <p:sp>
        <p:nvSpPr>
          <p:cNvPr id="6" name="Dian numeron paikkamerkki 5">
            <a:extLst>
              <a:ext uri="{FF2B5EF4-FFF2-40B4-BE49-F238E27FC236}">
                <a16:creationId xmlns:a16="http://schemas.microsoft.com/office/drawing/2014/main" id="{21444FFE-C6E9-4DC5-BA7C-D1AE53719EDC}"/>
              </a:ext>
            </a:extLst>
          </p:cNvPr>
          <p:cNvSpPr>
            <a:spLocks noGrp="1"/>
          </p:cNvSpPr>
          <p:nvPr>
            <p:ph type="sldNum" sz="quarter" idx="12"/>
          </p:nvPr>
        </p:nvSpPr>
        <p:spPr>
          <a:xfrm>
            <a:off x="772348" y="6094981"/>
            <a:ext cx="628291" cy="532433"/>
          </a:xfrm>
        </p:spPr>
        <p:txBody>
          <a:bodyPr/>
          <a:lstStyle/>
          <a:p>
            <a:pPr algn="l"/>
            <a:fld id="{9D3CA140-FF35-4452-9742-757AA58294AB}" type="slidenum">
              <a:rPr lang="fi-FI" smtClean="0"/>
              <a:pPr algn="l"/>
              <a:t>5</a:t>
            </a:fld>
            <a:endParaRPr lang="fi-FI"/>
          </a:p>
        </p:txBody>
      </p:sp>
    </p:spTree>
    <p:extLst>
      <p:ext uri="{BB962C8B-B14F-4D97-AF65-F5344CB8AC3E}">
        <p14:creationId xmlns:p14="http://schemas.microsoft.com/office/powerpoint/2010/main" val="3486615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AB17FB-AC7E-4C81-90B9-4FDFA5190370}"/>
              </a:ext>
            </a:extLst>
          </p:cNvPr>
          <p:cNvSpPr>
            <a:spLocks noGrp="1"/>
          </p:cNvSpPr>
          <p:nvPr>
            <p:ph type="title"/>
          </p:nvPr>
        </p:nvSpPr>
        <p:spPr/>
        <p:txBody>
          <a:bodyPr>
            <a:normAutofit/>
          </a:bodyPr>
          <a:lstStyle/>
          <a:p>
            <a:r>
              <a:rPr lang="fi-FI" sz="3200" dirty="0">
                <a:latin typeface="Calibri"/>
                <a:cs typeface="Arial"/>
              </a:rPr>
              <a:t>Oppiminen ja ongelmanratkaisu</a:t>
            </a:r>
          </a:p>
        </p:txBody>
      </p:sp>
      <p:sp>
        <p:nvSpPr>
          <p:cNvPr id="3" name="Sisällön paikkamerkki 2">
            <a:extLst>
              <a:ext uri="{FF2B5EF4-FFF2-40B4-BE49-F238E27FC236}">
                <a16:creationId xmlns:a16="http://schemas.microsoft.com/office/drawing/2014/main" id="{25DF1FBA-7CB9-453B-9387-1974C9EEB665}"/>
              </a:ext>
            </a:extLst>
          </p:cNvPr>
          <p:cNvSpPr>
            <a:spLocks noGrp="1"/>
          </p:cNvSpPr>
          <p:nvPr>
            <p:ph idx="1"/>
          </p:nvPr>
        </p:nvSpPr>
        <p:spPr>
          <a:xfrm>
            <a:off x="838200" y="1486390"/>
            <a:ext cx="9662886" cy="4969118"/>
          </a:xfrm>
        </p:spPr>
        <p:txBody>
          <a:bodyPr vert="horz" lIns="91440" tIns="45720" rIns="91440" bIns="45720" rtlCol="0" anchor="t">
            <a:normAutofit/>
          </a:bodyPr>
          <a:lstStyle/>
          <a:p>
            <a:pPr marL="0" indent="0">
              <a:lnSpc>
                <a:spcPct val="100000"/>
              </a:lnSpc>
              <a:buNone/>
            </a:pPr>
            <a:endParaRPr lang="fi-FI" sz="1200" dirty="0">
              <a:latin typeface="Calibri"/>
            </a:endParaRPr>
          </a:p>
          <a:p>
            <a:pPr marL="0" indent="0">
              <a:lnSpc>
                <a:spcPct val="100000"/>
              </a:lnSpc>
              <a:buNone/>
            </a:pPr>
            <a:r>
              <a:rPr lang="fi-FI" sz="1200" b="1" dirty="0">
                <a:latin typeface="Calibri"/>
                <a:cs typeface="Arial"/>
              </a:rPr>
              <a:t>Millaisten asioiden koet olevan paremmin Suomessa kuin kohdemaassasi? Millaisia vahvuuksia Suomella ja sen kulttuurilla</a:t>
            </a:r>
            <a:r>
              <a:rPr lang="fi-FI" sz="1200" dirty="0">
                <a:latin typeface="Calibri"/>
                <a:cs typeface="Arial"/>
              </a:rPr>
              <a:t> </a:t>
            </a:r>
            <a:r>
              <a:rPr lang="fi-FI" sz="1200" b="1" dirty="0">
                <a:latin typeface="Calibri"/>
                <a:cs typeface="Arial"/>
              </a:rPr>
              <a:t>on?</a:t>
            </a:r>
          </a:p>
          <a:p>
            <a:pPr>
              <a:lnSpc>
                <a:spcPct val="100000"/>
              </a:lnSpc>
            </a:pPr>
            <a:r>
              <a:rPr lang="fi-FI" sz="1200" dirty="0">
                <a:latin typeface="Calibri"/>
                <a:cs typeface="Arial"/>
              </a:rPr>
              <a:t>Suomessa on ehdottomasti vahvuutena digitalisaation taso. Saksassa maksetaan paljon käteisellä, toisin kun Suomessa. Julkisissa liikennevälineissä toimii vielä vahvasti paperiset liput, vaikka siinä asiassa on liikuttu enemmän digitaaliseen suuntaan. Kuulin myös usein miten saksalaiset nettiyhteydet olivat hitaita ja kalliita. </a:t>
            </a:r>
          </a:p>
          <a:p>
            <a:pPr marL="0" indent="0">
              <a:lnSpc>
                <a:spcPct val="100000"/>
              </a:lnSpc>
              <a:buNone/>
            </a:pPr>
            <a:r>
              <a:rPr lang="fi-FI" sz="1200" b="1" dirty="0">
                <a:latin typeface="Calibri"/>
                <a:cs typeface="Arial"/>
              </a:rPr>
              <a:t>Millaisten asioiden koet olevan paremmin kohdemaassa kuin Suomessa? Millaisia vahvuuksia kohdemaalla on? </a:t>
            </a:r>
            <a:endParaRPr lang="fi-FI" sz="1200" b="1">
              <a:latin typeface="Calibri"/>
            </a:endParaRPr>
          </a:p>
          <a:p>
            <a:pPr>
              <a:lnSpc>
                <a:spcPct val="100000"/>
              </a:lnSpc>
            </a:pPr>
            <a:r>
              <a:rPr lang="fi-FI" sz="1200" err="1">
                <a:latin typeface="Calibri"/>
                <a:cs typeface="Arial"/>
              </a:rPr>
              <a:t>Autobahn</a:t>
            </a:r>
            <a:r>
              <a:rPr lang="fi-FI" sz="1200" dirty="0">
                <a:latin typeface="Calibri"/>
                <a:cs typeface="Arial"/>
              </a:rPr>
              <a:t>! </a:t>
            </a:r>
          </a:p>
          <a:p>
            <a:pPr marL="0" indent="0">
              <a:lnSpc>
                <a:spcPct val="100000"/>
              </a:lnSpc>
              <a:buNone/>
            </a:pPr>
            <a:r>
              <a:rPr lang="fi-FI" sz="1200" b="1" dirty="0">
                <a:latin typeface="Calibri"/>
                <a:cs typeface="Arial"/>
              </a:rPr>
              <a:t>Mitä meidän suomalaisten olisi hyvä oppia kohdemaan ihmisistä tai kulttuurista? </a:t>
            </a:r>
            <a:endParaRPr lang="fi-FI" sz="1200" b="1">
              <a:latin typeface="Calibri"/>
            </a:endParaRPr>
          </a:p>
          <a:p>
            <a:pPr>
              <a:lnSpc>
                <a:spcPct val="100000"/>
              </a:lnSpc>
            </a:pPr>
            <a:r>
              <a:rPr lang="fi-FI" sz="1200" dirty="0">
                <a:latin typeface="Calibri"/>
                <a:cs typeface="Arial"/>
              </a:rPr>
              <a:t>Minun oli vaikea välillä puhua "</a:t>
            </a:r>
            <a:r>
              <a:rPr lang="fi-FI" sz="1200" err="1">
                <a:latin typeface="Calibri"/>
                <a:cs typeface="Arial"/>
              </a:rPr>
              <a:t>small</a:t>
            </a:r>
            <a:r>
              <a:rPr lang="fi-FI" sz="1200" dirty="0">
                <a:latin typeface="Calibri"/>
                <a:cs typeface="Arial"/>
              </a:rPr>
              <a:t> </a:t>
            </a:r>
            <a:r>
              <a:rPr lang="fi-FI" sz="1200" err="1">
                <a:latin typeface="Calibri"/>
                <a:cs typeface="Arial"/>
              </a:rPr>
              <a:t>talkia</a:t>
            </a:r>
            <a:r>
              <a:rPr lang="fi-FI" sz="1200" dirty="0">
                <a:latin typeface="Calibri"/>
                <a:cs typeface="Arial"/>
              </a:rPr>
              <a:t>" ihmisten kanssa. Suomessa kun se ei ole niin yleistä jutella ihmisten kanssa, jotka vaikka odottavat bussia kanssasi.</a:t>
            </a:r>
            <a:endParaRPr lang="fi-FI" sz="1200" dirty="0">
              <a:latin typeface="Calibri"/>
            </a:endParaRPr>
          </a:p>
          <a:p>
            <a:pPr marL="0" indent="0">
              <a:lnSpc>
                <a:spcPct val="100000"/>
              </a:lnSpc>
              <a:buNone/>
            </a:pPr>
            <a:r>
              <a:rPr lang="fi-FI" sz="1200" b="1" dirty="0">
                <a:latin typeface="Calibri"/>
                <a:cs typeface="Arial"/>
              </a:rPr>
              <a:t>Mitä opit jaksolla? Pohdi mitä opit sekä ammatillisesti että työ/koulupäivien ulkopuolella? </a:t>
            </a:r>
          </a:p>
          <a:p>
            <a:pPr>
              <a:lnSpc>
                <a:spcPct val="100000"/>
              </a:lnSpc>
            </a:pPr>
            <a:r>
              <a:rPr lang="fi-FI" sz="1200" dirty="0">
                <a:latin typeface="Calibri"/>
                <a:cs typeface="Arial"/>
              </a:rPr>
              <a:t>Opin minkälaista on työskennellä kansainvälisessä yrityksessä. Opin myös paljon Saksalaisesta ja Baijerilaisesta historiasta. </a:t>
            </a:r>
          </a:p>
          <a:p>
            <a:pPr marL="0" indent="0">
              <a:lnSpc>
                <a:spcPct val="100000"/>
              </a:lnSpc>
              <a:buNone/>
            </a:pPr>
            <a:r>
              <a:rPr lang="fi-FI" sz="1200" b="1" dirty="0">
                <a:latin typeface="Calibri"/>
                <a:cs typeface="Arial"/>
              </a:rPr>
              <a:t>Koitko vaihtojakson vaikuttaneen sinuun (itsetunto/käytös/kielitaito/rohkeus puhua/omaksuitko paikallisia tapoja…)</a:t>
            </a:r>
          </a:p>
          <a:p>
            <a:pPr>
              <a:lnSpc>
                <a:spcPct val="100000"/>
              </a:lnSpc>
            </a:pPr>
            <a:r>
              <a:rPr lang="fi-FI" sz="1200" dirty="0">
                <a:latin typeface="Calibri"/>
                <a:cs typeface="Arial"/>
              </a:rPr>
              <a:t>Opin ylittämään kielimuureja sujuvasti eri kielten, eleiden ja ilmeiden amalgaamilla. Opin arvostamaan vastaleivottua leipää aamuisin.</a:t>
            </a:r>
            <a:endParaRPr lang="fi-FI" sz="1200" b="1" dirty="0">
              <a:latin typeface="Calibri"/>
            </a:endParaRPr>
          </a:p>
          <a:p>
            <a:pPr marL="0" indent="0">
              <a:lnSpc>
                <a:spcPct val="100000"/>
              </a:lnSpc>
              <a:buNone/>
            </a:pPr>
            <a:r>
              <a:rPr lang="fi-FI" sz="1200" b="1" dirty="0">
                <a:latin typeface="Calibri"/>
                <a:cs typeface="Calibri"/>
              </a:rPr>
              <a:t>Jos lähtisit vaihdon jälkeen uudestaan matkalle niin, miten suunnittelisit matkabudjettisi toisin?</a:t>
            </a:r>
            <a:endParaRPr lang="en-US" sz="1200" dirty="0">
              <a:latin typeface="Calibri"/>
              <a:cs typeface="Calibri"/>
            </a:endParaRPr>
          </a:p>
          <a:p>
            <a:pPr>
              <a:lnSpc>
                <a:spcPct val="100000"/>
              </a:lnSpc>
            </a:pPr>
            <a:r>
              <a:rPr lang="fi-FI" sz="1200" dirty="0">
                <a:latin typeface="Calibri"/>
                <a:cs typeface="Calibri"/>
              </a:rPr>
              <a:t>Budjettini reissuun oli hyvin pieni, joten tekisin ennen reissuun lähtöä enemmän töitä ja säästäisin matkaa varten. Reissussa haluaa tietysti nähdä ja kokea asioita, jotka melkein kaikki maksavat rahaa. </a:t>
            </a:r>
            <a:endParaRPr lang="en-US" sz="1200" dirty="0">
              <a:latin typeface="Calibri"/>
              <a:cs typeface="Calibri"/>
            </a:endParaRPr>
          </a:p>
          <a:p>
            <a:pPr>
              <a:lnSpc>
                <a:spcPct val="100000"/>
              </a:lnSpc>
            </a:pPr>
            <a:endParaRPr lang="fi-FI" sz="1200" dirty="0">
              <a:latin typeface="Calibri"/>
            </a:endParaRPr>
          </a:p>
          <a:p>
            <a:pPr marL="0" indent="0">
              <a:buNone/>
            </a:pPr>
            <a:endParaRPr lang="fi-FI" sz="2000"/>
          </a:p>
          <a:p>
            <a:endParaRPr lang="fi-FI"/>
          </a:p>
        </p:txBody>
      </p:sp>
      <p:sp>
        <p:nvSpPr>
          <p:cNvPr id="6" name="Dian numeron paikkamerkki 5">
            <a:extLst>
              <a:ext uri="{FF2B5EF4-FFF2-40B4-BE49-F238E27FC236}">
                <a16:creationId xmlns:a16="http://schemas.microsoft.com/office/drawing/2014/main" id="{8FB89A43-D73F-46D1-9777-34C94CA3E757}"/>
              </a:ext>
            </a:extLst>
          </p:cNvPr>
          <p:cNvSpPr>
            <a:spLocks noGrp="1"/>
          </p:cNvSpPr>
          <p:nvPr>
            <p:ph type="sldNum" sz="quarter" idx="12"/>
          </p:nvPr>
        </p:nvSpPr>
        <p:spPr/>
        <p:txBody>
          <a:bodyPr/>
          <a:lstStyle/>
          <a:p>
            <a:pPr algn="l"/>
            <a:fld id="{9D3CA140-FF35-4452-9742-757AA58294AB}" type="slidenum">
              <a:rPr lang="fi-FI" smtClean="0"/>
              <a:pPr algn="l"/>
              <a:t>6</a:t>
            </a:fld>
            <a:endParaRPr lang="fi-FI"/>
          </a:p>
        </p:txBody>
      </p:sp>
    </p:spTree>
    <p:extLst>
      <p:ext uri="{BB962C8B-B14F-4D97-AF65-F5344CB8AC3E}">
        <p14:creationId xmlns:p14="http://schemas.microsoft.com/office/powerpoint/2010/main" val="1723725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283909-B43A-4329-A6D7-3F18508D0EA2}"/>
              </a:ext>
            </a:extLst>
          </p:cNvPr>
          <p:cNvSpPr>
            <a:spLocks noGrp="1"/>
          </p:cNvSpPr>
          <p:nvPr>
            <p:ph type="title"/>
          </p:nvPr>
        </p:nvSpPr>
        <p:spPr>
          <a:xfrm>
            <a:off x="838200" y="560717"/>
            <a:ext cx="4826377" cy="993900"/>
          </a:xfrm>
        </p:spPr>
        <p:txBody>
          <a:bodyPr>
            <a:normAutofit/>
          </a:bodyPr>
          <a:lstStyle/>
          <a:p>
            <a:r>
              <a:rPr lang="fi-FI" sz="3200" dirty="0">
                <a:latin typeface="Calibri"/>
                <a:cs typeface="Arial"/>
              </a:rPr>
              <a:t>Vapaa-aika ja majoitus</a:t>
            </a:r>
          </a:p>
        </p:txBody>
      </p:sp>
      <p:sp>
        <p:nvSpPr>
          <p:cNvPr id="3" name="Sisällön paikkamerkki 2">
            <a:extLst>
              <a:ext uri="{FF2B5EF4-FFF2-40B4-BE49-F238E27FC236}">
                <a16:creationId xmlns:a16="http://schemas.microsoft.com/office/drawing/2014/main" id="{EB94682A-2A48-4704-B35E-725B1EA2AA59}"/>
              </a:ext>
            </a:extLst>
          </p:cNvPr>
          <p:cNvSpPr>
            <a:spLocks noGrp="1"/>
          </p:cNvSpPr>
          <p:nvPr>
            <p:ph idx="1"/>
          </p:nvPr>
        </p:nvSpPr>
        <p:spPr>
          <a:xfrm>
            <a:off x="869446" y="1711156"/>
            <a:ext cx="4265387" cy="2886076"/>
          </a:xfrm>
        </p:spPr>
        <p:txBody>
          <a:bodyPr vert="horz" lIns="91440" tIns="45720" rIns="91440" bIns="45720" rtlCol="0" anchor="t">
            <a:noAutofit/>
          </a:bodyPr>
          <a:lstStyle/>
          <a:p>
            <a:pPr marL="0" indent="0">
              <a:lnSpc>
                <a:spcPct val="100000"/>
              </a:lnSpc>
              <a:buNone/>
            </a:pPr>
            <a:r>
              <a:rPr lang="fi-FI" sz="1200" b="1" dirty="0">
                <a:latin typeface="Calibri"/>
                <a:cs typeface="Arial"/>
              </a:rPr>
              <a:t>Mitä teit vapaa-ajalla (lisää kuvia)? Tutustuitko uusiin ihmisiin?</a:t>
            </a:r>
            <a:endParaRPr lang="fi-FI" sz="1200" b="1">
              <a:latin typeface="Calibri"/>
            </a:endParaRPr>
          </a:p>
          <a:p>
            <a:pPr>
              <a:lnSpc>
                <a:spcPct val="100000"/>
              </a:lnSpc>
            </a:pPr>
            <a:r>
              <a:rPr lang="fi-FI" sz="1200" dirty="0">
                <a:latin typeface="Calibri"/>
                <a:cs typeface="Arial"/>
              </a:rPr>
              <a:t>Viihdyin paljon ulkona. Tutkin mielelläni Müncheniä metrolla ja jalan. Kävin myös Alpeilla sekä Saksan että Itävallan puolella, </a:t>
            </a:r>
            <a:r>
              <a:rPr lang="fi-FI" sz="1200" err="1">
                <a:latin typeface="Calibri"/>
                <a:cs typeface="Arial"/>
              </a:rPr>
              <a:t>Dachaun</a:t>
            </a:r>
            <a:r>
              <a:rPr lang="fi-FI" sz="1200" dirty="0">
                <a:latin typeface="Calibri"/>
                <a:cs typeface="Arial"/>
              </a:rPr>
              <a:t> keskitysleirillä, English Gardenissa, </a:t>
            </a:r>
            <a:r>
              <a:rPr lang="fi-FI" sz="1200" err="1">
                <a:latin typeface="Calibri"/>
                <a:cs typeface="Arial"/>
              </a:rPr>
              <a:t>Bad</a:t>
            </a:r>
            <a:r>
              <a:rPr lang="fi-FI" sz="1200" dirty="0">
                <a:latin typeface="Calibri"/>
                <a:cs typeface="Arial"/>
              </a:rPr>
              <a:t> </a:t>
            </a:r>
            <a:r>
              <a:rPr lang="fi-FI" sz="1200" err="1">
                <a:latin typeface="Calibri"/>
                <a:cs typeface="Arial"/>
              </a:rPr>
              <a:t>Reichenhallin</a:t>
            </a:r>
            <a:r>
              <a:rPr lang="fi-FI" sz="1200" dirty="0">
                <a:latin typeface="Calibri"/>
                <a:cs typeface="Arial"/>
              </a:rPr>
              <a:t> suolakaivoksessa ym. </a:t>
            </a:r>
            <a:endParaRPr lang="fi-FI" sz="1200" dirty="0">
              <a:latin typeface="Calibri"/>
            </a:endParaRPr>
          </a:p>
          <a:p>
            <a:pPr>
              <a:lnSpc>
                <a:spcPct val="100000"/>
              </a:lnSpc>
            </a:pPr>
            <a:r>
              <a:rPr lang="fi-FI" sz="1200" dirty="0">
                <a:latin typeface="Calibri"/>
                <a:cs typeface="Arial"/>
              </a:rPr>
              <a:t>Tutustuin työpaikallani moniin uusiin ihmisiin, joista muutamaa tapasin myös vapaa-ajalla. </a:t>
            </a:r>
            <a:r>
              <a:rPr lang="fi-FI" sz="1200" err="1">
                <a:latin typeface="Calibri"/>
                <a:cs typeface="Arial"/>
              </a:rPr>
              <a:t>Hostellin</a:t>
            </a:r>
            <a:r>
              <a:rPr lang="fi-FI" sz="1200" dirty="0">
                <a:latin typeface="Calibri"/>
                <a:cs typeface="Arial"/>
              </a:rPr>
              <a:t> asukkaat olivat nuoria ja hyvin ujoja. Vasta juuri ennen Suomeen paluuta tutustuin heihin hieman enemmän </a:t>
            </a:r>
            <a:endParaRPr lang="fi-FI" sz="1200">
              <a:latin typeface="Calibri"/>
            </a:endParaRPr>
          </a:p>
          <a:p>
            <a:pPr>
              <a:lnSpc>
                <a:spcPct val="100000"/>
              </a:lnSpc>
            </a:pPr>
            <a:r>
              <a:rPr lang="fi-FI" sz="1200" dirty="0">
                <a:latin typeface="Calibri"/>
                <a:cs typeface="Arial"/>
              </a:rPr>
              <a:t>Reissun aikana kävin syömässä saksalaisissa </a:t>
            </a:r>
            <a:r>
              <a:rPr lang="fi-FI" sz="1200" err="1">
                <a:latin typeface="Calibri"/>
                <a:cs typeface="Arial"/>
              </a:rPr>
              <a:t>Brauhauseissa</a:t>
            </a:r>
            <a:r>
              <a:rPr lang="fi-FI" sz="1200" dirty="0">
                <a:latin typeface="Calibri"/>
                <a:cs typeface="Arial"/>
              </a:rPr>
              <a:t> hyviä liharuokia, paikallisella marketilla keittoteltassa hyvin kummallisen makuista "maksapallokeittoa", </a:t>
            </a:r>
            <a:r>
              <a:rPr lang="fi-FI" sz="1200" err="1">
                <a:latin typeface="Calibri"/>
                <a:cs typeface="Arial"/>
              </a:rPr>
              <a:t>Ratskellerissä</a:t>
            </a:r>
            <a:r>
              <a:rPr lang="fi-FI" sz="1200" dirty="0">
                <a:latin typeface="Calibri"/>
                <a:cs typeface="Arial"/>
              </a:rPr>
              <a:t> perinteistä saksalaista ruokaa ja löysin elämäni parasta kebabia lähikioskista.</a:t>
            </a:r>
            <a:endParaRPr lang="fi-FI" sz="1200">
              <a:latin typeface="Calibri"/>
            </a:endParaRPr>
          </a:p>
          <a:p>
            <a:pPr>
              <a:lnSpc>
                <a:spcPct val="100000"/>
              </a:lnSpc>
            </a:pPr>
            <a:r>
              <a:rPr lang="fi-FI" sz="1200" dirty="0">
                <a:latin typeface="Calibri"/>
                <a:cs typeface="Arial"/>
              </a:rPr>
              <a:t>Eräs työkaverini vei minut myös kaupunkikierrokselle. Kävimme monessa kirkossa sekä historiallisissa kohteissa.</a:t>
            </a:r>
            <a:endParaRPr lang="fi-FI" sz="1200">
              <a:latin typeface="Calibri"/>
            </a:endParaRPr>
          </a:p>
          <a:p>
            <a:pPr marL="0" indent="0">
              <a:buNone/>
            </a:pPr>
            <a:endParaRPr lang="fi-FI" sz="1600"/>
          </a:p>
          <a:p>
            <a:endParaRPr lang="fi-FI" sz="2000"/>
          </a:p>
        </p:txBody>
      </p:sp>
      <p:sp>
        <p:nvSpPr>
          <p:cNvPr id="6" name="Dian numeron paikkamerkki 5">
            <a:extLst>
              <a:ext uri="{FF2B5EF4-FFF2-40B4-BE49-F238E27FC236}">
                <a16:creationId xmlns:a16="http://schemas.microsoft.com/office/drawing/2014/main" id="{E7379295-2D89-4C10-A47D-E869CA5E9BEB}"/>
              </a:ext>
            </a:extLst>
          </p:cNvPr>
          <p:cNvSpPr>
            <a:spLocks noGrp="1"/>
          </p:cNvSpPr>
          <p:nvPr>
            <p:ph type="sldNum" sz="quarter" idx="12"/>
          </p:nvPr>
        </p:nvSpPr>
        <p:spPr/>
        <p:txBody>
          <a:bodyPr/>
          <a:lstStyle/>
          <a:p>
            <a:pPr algn="l"/>
            <a:fld id="{9D3CA140-FF35-4452-9742-757AA58294AB}" type="slidenum">
              <a:rPr lang="fi-FI" smtClean="0"/>
              <a:pPr algn="l"/>
              <a:t>7</a:t>
            </a:fld>
            <a:endParaRPr lang="fi-FI"/>
          </a:p>
        </p:txBody>
      </p:sp>
      <p:pic>
        <p:nvPicPr>
          <p:cNvPr id="7" name="Kuva 7" descr="Kuva, joka sisältää kohteen rakennus, maa, piha-, tie&#10;&#10;Kuvaus luotu automaattisesti">
            <a:extLst>
              <a:ext uri="{FF2B5EF4-FFF2-40B4-BE49-F238E27FC236}">
                <a16:creationId xmlns:a16="http://schemas.microsoft.com/office/drawing/2014/main" id="{F4D21225-CAAE-86F9-2E23-371C5257C973}"/>
              </a:ext>
            </a:extLst>
          </p:cNvPr>
          <p:cNvPicPr>
            <a:picLocks noChangeAspect="1"/>
          </p:cNvPicPr>
          <p:nvPr/>
        </p:nvPicPr>
        <p:blipFill>
          <a:blip r:embed="rId2"/>
          <a:stretch>
            <a:fillRect/>
          </a:stretch>
        </p:blipFill>
        <p:spPr>
          <a:xfrm rot="5400000">
            <a:off x="9016093" y="2133600"/>
            <a:ext cx="4114800" cy="1943100"/>
          </a:xfrm>
          <a:prstGeom prst="rect">
            <a:avLst/>
          </a:prstGeom>
        </p:spPr>
      </p:pic>
      <p:pic>
        <p:nvPicPr>
          <p:cNvPr id="8" name="Kuva 8" descr="Kuva, joka sisältää kohteen seinä, sisä-, ikkuna, atlas&#10;&#10;Kuvaus luotu automaattisesti">
            <a:extLst>
              <a:ext uri="{FF2B5EF4-FFF2-40B4-BE49-F238E27FC236}">
                <a16:creationId xmlns:a16="http://schemas.microsoft.com/office/drawing/2014/main" id="{1F44F1E9-1800-0FE2-2C0D-C114A198FF5A}"/>
              </a:ext>
            </a:extLst>
          </p:cNvPr>
          <p:cNvPicPr>
            <a:picLocks noChangeAspect="1"/>
          </p:cNvPicPr>
          <p:nvPr/>
        </p:nvPicPr>
        <p:blipFill>
          <a:blip r:embed="rId3"/>
          <a:stretch>
            <a:fillRect/>
          </a:stretch>
        </p:blipFill>
        <p:spPr>
          <a:xfrm>
            <a:off x="5404757" y="812800"/>
            <a:ext cx="2743200" cy="1295400"/>
          </a:xfrm>
          <a:prstGeom prst="rect">
            <a:avLst/>
          </a:prstGeom>
        </p:spPr>
      </p:pic>
      <p:pic>
        <p:nvPicPr>
          <p:cNvPr id="9" name="Kuva 9" descr="Kuva, joka sisältää kohteen sisä-, katto, keittiö, teräs&#10;&#10;Kuvaus luotu automaattisesti">
            <a:extLst>
              <a:ext uri="{FF2B5EF4-FFF2-40B4-BE49-F238E27FC236}">
                <a16:creationId xmlns:a16="http://schemas.microsoft.com/office/drawing/2014/main" id="{014ED94A-53D1-6A5C-180A-65553562789A}"/>
              </a:ext>
            </a:extLst>
          </p:cNvPr>
          <p:cNvPicPr>
            <a:picLocks noChangeAspect="1"/>
          </p:cNvPicPr>
          <p:nvPr/>
        </p:nvPicPr>
        <p:blipFill>
          <a:blip r:embed="rId4"/>
          <a:stretch>
            <a:fillRect/>
          </a:stretch>
        </p:blipFill>
        <p:spPr>
          <a:xfrm rot="5400000">
            <a:off x="4652736" y="2986315"/>
            <a:ext cx="2844801" cy="1344386"/>
          </a:xfrm>
          <a:prstGeom prst="rect">
            <a:avLst/>
          </a:prstGeom>
        </p:spPr>
      </p:pic>
      <p:pic>
        <p:nvPicPr>
          <p:cNvPr id="10" name="Kuva 10" descr="Kuva, joka sisältää kohteen ruoho, piha-, puu, kenttä&#10;&#10;Kuvaus luotu automaattisesti">
            <a:extLst>
              <a:ext uri="{FF2B5EF4-FFF2-40B4-BE49-F238E27FC236}">
                <a16:creationId xmlns:a16="http://schemas.microsoft.com/office/drawing/2014/main" id="{D9793ADC-9A71-0288-15B2-19840F85F936}"/>
              </a:ext>
            </a:extLst>
          </p:cNvPr>
          <p:cNvPicPr>
            <a:picLocks noChangeAspect="1"/>
          </p:cNvPicPr>
          <p:nvPr/>
        </p:nvPicPr>
        <p:blipFill>
          <a:blip r:embed="rId5"/>
          <a:stretch>
            <a:fillRect/>
          </a:stretch>
        </p:blipFill>
        <p:spPr>
          <a:xfrm>
            <a:off x="6810829" y="2246086"/>
            <a:ext cx="3205842" cy="1513114"/>
          </a:xfrm>
          <a:prstGeom prst="rect">
            <a:avLst/>
          </a:prstGeom>
        </p:spPr>
      </p:pic>
      <p:pic>
        <p:nvPicPr>
          <p:cNvPr id="11" name="Kuva 11" descr="Kuva, joka sisältää kohteen sisä-, koristeltu, makuuhuone, huonekalu&#10;&#10;Kuvaus luotu automaattisesti">
            <a:extLst>
              <a:ext uri="{FF2B5EF4-FFF2-40B4-BE49-F238E27FC236}">
                <a16:creationId xmlns:a16="http://schemas.microsoft.com/office/drawing/2014/main" id="{1434D367-E055-FD8F-4BF5-5650AD4C0C12}"/>
              </a:ext>
            </a:extLst>
          </p:cNvPr>
          <p:cNvPicPr>
            <a:picLocks noChangeAspect="1"/>
          </p:cNvPicPr>
          <p:nvPr/>
        </p:nvPicPr>
        <p:blipFill>
          <a:blip r:embed="rId6"/>
          <a:stretch>
            <a:fillRect/>
          </a:stretch>
        </p:blipFill>
        <p:spPr>
          <a:xfrm>
            <a:off x="6946900" y="3878943"/>
            <a:ext cx="2743200" cy="1295400"/>
          </a:xfrm>
          <a:prstGeom prst="rect">
            <a:avLst/>
          </a:prstGeom>
        </p:spPr>
      </p:pic>
      <p:pic>
        <p:nvPicPr>
          <p:cNvPr id="12" name="Kuva 12" descr="Kuva, joka sisältää kohteen seinä, käytävä, kivi, alttari&#10;&#10;Kuvaus luotu automaattisesti">
            <a:extLst>
              <a:ext uri="{FF2B5EF4-FFF2-40B4-BE49-F238E27FC236}">
                <a16:creationId xmlns:a16="http://schemas.microsoft.com/office/drawing/2014/main" id="{070BAA91-82FD-95AB-A403-85A8FD10DF3E}"/>
              </a:ext>
            </a:extLst>
          </p:cNvPr>
          <p:cNvPicPr>
            <a:picLocks noChangeAspect="1"/>
          </p:cNvPicPr>
          <p:nvPr/>
        </p:nvPicPr>
        <p:blipFill>
          <a:blip r:embed="rId7"/>
          <a:stretch>
            <a:fillRect/>
          </a:stretch>
        </p:blipFill>
        <p:spPr>
          <a:xfrm>
            <a:off x="4007757" y="5303156"/>
            <a:ext cx="2743200" cy="1295400"/>
          </a:xfrm>
          <a:prstGeom prst="rect">
            <a:avLst/>
          </a:prstGeom>
        </p:spPr>
      </p:pic>
      <p:pic>
        <p:nvPicPr>
          <p:cNvPr id="13" name="Kuva 13" descr="Kuva, joka sisältää kohteen piha-, puu, taivas, ruoho&#10;&#10;Kuvaus luotu automaattisesti">
            <a:extLst>
              <a:ext uri="{FF2B5EF4-FFF2-40B4-BE49-F238E27FC236}">
                <a16:creationId xmlns:a16="http://schemas.microsoft.com/office/drawing/2014/main" id="{806BA5E6-9007-B23D-98AF-A3E5B8285040}"/>
              </a:ext>
            </a:extLst>
          </p:cNvPr>
          <p:cNvPicPr>
            <a:picLocks noChangeAspect="1"/>
          </p:cNvPicPr>
          <p:nvPr/>
        </p:nvPicPr>
        <p:blipFill>
          <a:blip r:embed="rId8"/>
          <a:stretch>
            <a:fillRect/>
          </a:stretch>
        </p:blipFill>
        <p:spPr>
          <a:xfrm>
            <a:off x="6946900" y="5303157"/>
            <a:ext cx="2743200" cy="1295400"/>
          </a:xfrm>
          <a:prstGeom prst="rect">
            <a:avLst/>
          </a:prstGeom>
        </p:spPr>
      </p:pic>
    </p:spTree>
    <p:extLst>
      <p:ext uri="{BB962C8B-B14F-4D97-AF65-F5344CB8AC3E}">
        <p14:creationId xmlns:p14="http://schemas.microsoft.com/office/powerpoint/2010/main" val="1405181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IMG_20230501_124654.jpg">
            <a:extLst>
              <a:ext uri="{FF2B5EF4-FFF2-40B4-BE49-F238E27FC236}">
                <a16:creationId xmlns:a16="http://schemas.microsoft.com/office/drawing/2014/main" id="{8979161A-7C0E-1496-DB31-EAEDC98A04D6}"/>
              </a:ext>
            </a:extLst>
          </p:cNvPr>
          <p:cNvPicPr>
            <a:picLocks noChangeAspect="1"/>
          </p:cNvPicPr>
          <p:nvPr/>
        </p:nvPicPr>
        <p:blipFill>
          <a:blip r:embed="rId2"/>
          <a:stretch>
            <a:fillRect/>
          </a:stretch>
        </p:blipFill>
        <p:spPr>
          <a:xfrm rot="5400000">
            <a:off x="8154220" y="2268963"/>
            <a:ext cx="4851095" cy="2304594"/>
          </a:xfrm>
          <a:prstGeom prst="rect">
            <a:avLst/>
          </a:prstGeom>
        </p:spPr>
      </p:pic>
      <p:sp>
        <p:nvSpPr>
          <p:cNvPr id="2" name="Otsikko 1">
            <a:extLst>
              <a:ext uri="{FF2B5EF4-FFF2-40B4-BE49-F238E27FC236}">
                <a16:creationId xmlns:a16="http://schemas.microsoft.com/office/drawing/2014/main" id="{E4559B8B-49B9-4573-8E9A-0035168D6CD9}"/>
              </a:ext>
            </a:extLst>
          </p:cNvPr>
          <p:cNvSpPr>
            <a:spLocks noGrp="1"/>
          </p:cNvSpPr>
          <p:nvPr>
            <p:ph type="title"/>
          </p:nvPr>
        </p:nvSpPr>
        <p:spPr/>
        <p:txBody>
          <a:bodyPr>
            <a:normAutofit/>
          </a:bodyPr>
          <a:lstStyle/>
          <a:p>
            <a:r>
              <a:rPr lang="fi-FI" sz="3200" dirty="0">
                <a:latin typeface="Calibri"/>
                <a:cs typeface="Arial"/>
              </a:rPr>
              <a:t>Matkustaminen</a:t>
            </a:r>
          </a:p>
        </p:txBody>
      </p:sp>
      <p:sp>
        <p:nvSpPr>
          <p:cNvPr id="3" name="Sisällön paikkamerkki 2">
            <a:extLst>
              <a:ext uri="{FF2B5EF4-FFF2-40B4-BE49-F238E27FC236}">
                <a16:creationId xmlns:a16="http://schemas.microsoft.com/office/drawing/2014/main" id="{19DC73F1-4395-4F6D-8BEA-2C4ECD56C681}"/>
              </a:ext>
            </a:extLst>
          </p:cNvPr>
          <p:cNvSpPr>
            <a:spLocks noGrp="1"/>
          </p:cNvSpPr>
          <p:nvPr>
            <p:ph idx="1"/>
          </p:nvPr>
        </p:nvSpPr>
        <p:spPr>
          <a:xfrm>
            <a:off x="838200" y="1546290"/>
            <a:ext cx="8003823" cy="4150504"/>
          </a:xfrm>
        </p:spPr>
        <p:txBody>
          <a:bodyPr vert="horz" lIns="91440" tIns="45720" rIns="91440" bIns="45720" rtlCol="0" anchor="t">
            <a:noAutofit/>
          </a:bodyPr>
          <a:lstStyle/>
          <a:p>
            <a:pPr marL="0" indent="0">
              <a:lnSpc>
                <a:spcPct val="100000"/>
              </a:lnSpc>
              <a:buNone/>
            </a:pPr>
            <a:endParaRPr lang="fi-FI" sz="1600">
              <a:latin typeface="Arial"/>
              <a:cs typeface="Arial"/>
            </a:endParaRPr>
          </a:p>
          <a:p>
            <a:pPr marL="0" indent="0">
              <a:lnSpc>
                <a:spcPct val="100000"/>
              </a:lnSpc>
              <a:buNone/>
            </a:pPr>
            <a:r>
              <a:rPr lang="fi-FI" sz="1200" b="1" dirty="0">
                <a:latin typeface="Calibri"/>
                <a:cs typeface="Arial"/>
              </a:rPr>
              <a:t>Miten valmistauduit lähtöön?</a:t>
            </a:r>
          </a:p>
          <a:p>
            <a:pPr marL="171450" indent="-171450">
              <a:lnSpc>
                <a:spcPct val="100000"/>
              </a:lnSpc>
            </a:pPr>
            <a:r>
              <a:rPr lang="fi-FI" sz="1200" dirty="0">
                <a:latin typeface="Calibri"/>
                <a:cs typeface="Arial"/>
              </a:rPr>
              <a:t>Opiskelin hieman saksaa Duolingosta, ostin uusia vaatteita ja muuta tarpeellista ja setvin asioita TE-toimiston ja Kelan kanssa. Etsin </a:t>
            </a:r>
            <a:r>
              <a:rPr lang="fi-FI" sz="1200">
                <a:latin typeface="Calibri"/>
                <a:cs typeface="Arial"/>
              </a:rPr>
              <a:t>tietoa Münchenistä netistä.</a:t>
            </a:r>
          </a:p>
          <a:p>
            <a:pPr marL="0" indent="0">
              <a:lnSpc>
                <a:spcPct val="100000"/>
              </a:lnSpc>
              <a:buNone/>
            </a:pPr>
            <a:r>
              <a:rPr lang="fi-FI" sz="1200" b="1" dirty="0">
                <a:latin typeface="Calibri"/>
                <a:cs typeface="Arial"/>
              </a:rPr>
              <a:t>Mistä hankit lennot?</a:t>
            </a:r>
          </a:p>
          <a:p>
            <a:pPr marL="171450" indent="-171450">
              <a:lnSpc>
                <a:spcPct val="100000"/>
              </a:lnSpc>
            </a:pPr>
            <a:r>
              <a:rPr lang="fi-FI" sz="1200">
                <a:latin typeface="Calibri"/>
                <a:cs typeface="Arial"/>
              </a:rPr>
              <a:t>Ostin Lufthansalta lentoliput hyvissä ajoin. Lennot olivat 100e suuntaansa.</a:t>
            </a:r>
          </a:p>
          <a:p>
            <a:pPr marL="0" indent="0">
              <a:lnSpc>
                <a:spcPct val="100000"/>
              </a:lnSpc>
              <a:buNone/>
            </a:pPr>
            <a:r>
              <a:rPr lang="fi-FI" sz="1200" b="1" dirty="0">
                <a:latin typeface="Calibri"/>
                <a:cs typeface="Arial"/>
              </a:rPr>
              <a:t>Millainen kokemus oli matkustaminen? Meno ja paluu.</a:t>
            </a:r>
          </a:p>
          <a:p>
            <a:pPr marL="171450" indent="-171450">
              <a:lnSpc>
                <a:spcPct val="100000"/>
              </a:lnSpc>
            </a:pPr>
            <a:r>
              <a:rPr lang="fi-FI" sz="1200" dirty="0">
                <a:latin typeface="Calibri"/>
                <a:cs typeface="Arial"/>
              </a:rPr>
              <a:t>Lennoissa ei valittamista. Paluumatkalla iski pieni ahdistus lentokoneessa istumisesta mutta se meni ohi aika pian nousun jälkeen.</a:t>
            </a:r>
          </a:p>
          <a:p>
            <a:pPr marL="0" indent="0">
              <a:lnSpc>
                <a:spcPct val="100000"/>
              </a:lnSpc>
              <a:buNone/>
            </a:pPr>
            <a:r>
              <a:rPr lang="fi-FI" sz="1200" b="1" dirty="0">
                <a:latin typeface="Calibri"/>
                <a:cs typeface="Arial"/>
              </a:rPr>
              <a:t>Millainen koronatilanne kohteessa oli? Oliko koronarajoituksia tai näkyikö korona kohteessa? </a:t>
            </a:r>
            <a:endParaRPr lang="fi-FI" sz="1200" b="1">
              <a:latin typeface="Calibri"/>
            </a:endParaRPr>
          </a:p>
          <a:p>
            <a:pPr marL="171450" indent="-171450">
              <a:lnSpc>
                <a:spcPct val="100000"/>
              </a:lnSpc>
            </a:pPr>
            <a:r>
              <a:rPr lang="fi-FI" sz="1200" dirty="0">
                <a:latin typeface="Calibri"/>
                <a:cs typeface="Arial"/>
              </a:rPr>
              <a:t>Koronarajoituksia ei ollut enää. Jotkut käyttivät hengityssuojainta julkisissa mutta muuten asia ei näkynyt kaupungissa.  </a:t>
            </a:r>
          </a:p>
        </p:txBody>
      </p:sp>
      <p:sp>
        <p:nvSpPr>
          <p:cNvPr id="6" name="Dian numeron paikkamerkki 5">
            <a:extLst>
              <a:ext uri="{FF2B5EF4-FFF2-40B4-BE49-F238E27FC236}">
                <a16:creationId xmlns:a16="http://schemas.microsoft.com/office/drawing/2014/main" id="{D7865894-A46E-45F7-BF7B-6B9D917A49FB}"/>
              </a:ext>
            </a:extLst>
          </p:cNvPr>
          <p:cNvSpPr>
            <a:spLocks noGrp="1"/>
          </p:cNvSpPr>
          <p:nvPr>
            <p:ph type="sldNum" sz="quarter" idx="12"/>
          </p:nvPr>
        </p:nvSpPr>
        <p:spPr/>
        <p:txBody>
          <a:bodyPr/>
          <a:lstStyle/>
          <a:p>
            <a:pPr algn="l"/>
            <a:fld id="{9D3CA140-FF35-4452-9742-757AA58294AB}" type="slidenum">
              <a:rPr lang="fi-FI" smtClean="0"/>
              <a:pPr algn="l"/>
              <a:t>8</a:t>
            </a:fld>
            <a:endParaRPr lang="fi-FI"/>
          </a:p>
        </p:txBody>
      </p:sp>
    </p:spTree>
    <p:extLst>
      <p:ext uri="{BB962C8B-B14F-4D97-AF65-F5344CB8AC3E}">
        <p14:creationId xmlns:p14="http://schemas.microsoft.com/office/powerpoint/2010/main" val="2657252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2DDCBA2-AD47-DA62-7051-318FB47C26BE}"/>
              </a:ext>
            </a:extLst>
          </p:cNvPr>
          <p:cNvSpPr>
            <a:spLocks noGrp="1"/>
          </p:cNvSpPr>
          <p:nvPr>
            <p:ph type="title"/>
          </p:nvPr>
        </p:nvSpPr>
        <p:spPr/>
        <p:txBody>
          <a:bodyPr/>
          <a:lstStyle/>
          <a:p>
            <a:r>
              <a:rPr lang="fi-FI" sz="3200" dirty="0">
                <a:latin typeface="Calibri"/>
                <a:cs typeface="Arial"/>
              </a:rPr>
              <a:t>Vapaa-aika ja majoitus</a:t>
            </a:r>
            <a:endParaRPr lang="fi-FI" sz="3200">
              <a:latin typeface="Calibri"/>
              <a:cs typeface="Arial"/>
            </a:endParaRPr>
          </a:p>
        </p:txBody>
      </p:sp>
      <p:sp>
        <p:nvSpPr>
          <p:cNvPr id="3" name="Sisällön paikkamerkki 2">
            <a:extLst>
              <a:ext uri="{FF2B5EF4-FFF2-40B4-BE49-F238E27FC236}">
                <a16:creationId xmlns:a16="http://schemas.microsoft.com/office/drawing/2014/main" id="{7CCA4BAF-F490-849D-E2AA-63E2629CC3AA}"/>
              </a:ext>
            </a:extLst>
          </p:cNvPr>
          <p:cNvSpPr>
            <a:spLocks noGrp="1"/>
          </p:cNvSpPr>
          <p:nvPr>
            <p:ph idx="1"/>
          </p:nvPr>
        </p:nvSpPr>
        <p:spPr/>
        <p:txBody>
          <a:bodyPr vert="horz" lIns="91440" tIns="45720" rIns="91440" bIns="45720" rtlCol="0" anchor="t">
            <a:normAutofit lnSpcReduction="10000"/>
          </a:bodyPr>
          <a:lstStyle/>
          <a:p>
            <a:pPr marL="0" indent="0">
              <a:lnSpc>
                <a:spcPct val="100000"/>
              </a:lnSpc>
              <a:buNone/>
            </a:pPr>
            <a:r>
              <a:rPr lang="fi-FI" sz="1200" b="1" dirty="0">
                <a:latin typeface="Calibri"/>
                <a:cs typeface="Arial"/>
              </a:rPr>
              <a:t>Millaista arkielämä oli kohteessa (kaupassa käynti, pyykinpesu, jokapäiväisten asioiden hoito)?</a:t>
            </a:r>
            <a:endParaRPr lang="fi-FI" dirty="0"/>
          </a:p>
          <a:p>
            <a:pPr marL="171450" indent="-171450">
              <a:lnSpc>
                <a:spcPct val="100000"/>
              </a:lnSpc>
            </a:pPr>
            <a:r>
              <a:rPr lang="fi-FI" sz="1200" dirty="0" err="1">
                <a:latin typeface="Calibri"/>
                <a:cs typeface="Arial"/>
              </a:rPr>
              <a:t>Hostellia</a:t>
            </a:r>
            <a:r>
              <a:rPr lang="fi-FI" sz="1200" dirty="0">
                <a:latin typeface="Calibri"/>
                <a:cs typeface="Arial"/>
              </a:rPr>
              <a:t> vastapäätä sijaitsi </a:t>
            </a:r>
            <a:r>
              <a:rPr lang="fi-FI" sz="1200" dirty="0" err="1">
                <a:latin typeface="Calibri"/>
                <a:cs typeface="Arial"/>
              </a:rPr>
              <a:t>Edeka</a:t>
            </a:r>
            <a:r>
              <a:rPr lang="fi-FI" sz="1200" dirty="0">
                <a:latin typeface="Calibri"/>
                <a:cs typeface="Arial"/>
              </a:rPr>
              <a:t>-kauppa joka vastaa K- tai S-ryhmän pienempää kauppaa. Noin 800 metrin päässä oli </a:t>
            </a:r>
            <a:r>
              <a:rPr lang="fi-FI" sz="1200" dirty="0" err="1">
                <a:latin typeface="Calibri"/>
                <a:cs typeface="Arial"/>
              </a:rPr>
              <a:t>Aldi</a:t>
            </a:r>
            <a:r>
              <a:rPr lang="fi-FI" sz="1200" dirty="0">
                <a:latin typeface="Calibri"/>
                <a:cs typeface="Arial"/>
              </a:rPr>
              <a:t>, joka on eräänlainen Lidl. </a:t>
            </a:r>
            <a:r>
              <a:rPr lang="fi-FI" sz="1200" dirty="0" err="1">
                <a:latin typeface="Calibri"/>
                <a:cs typeface="Arial"/>
              </a:rPr>
              <a:t>Hostellin</a:t>
            </a:r>
            <a:r>
              <a:rPr lang="fi-FI" sz="1200" dirty="0">
                <a:latin typeface="Calibri"/>
                <a:cs typeface="Arial"/>
              </a:rPr>
              <a:t> alakerrassa oli pyykinpesukone, joka maksoi 3€ per koneellinen. Netti toimi suhteellisen hyvin, joten pystyin hoitamaan pankkiasiat Saksasta käsin.</a:t>
            </a:r>
          </a:p>
          <a:p>
            <a:pPr marL="0" indent="0">
              <a:lnSpc>
                <a:spcPct val="100000"/>
              </a:lnSpc>
              <a:buNone/>
            </a:pPr>
            <a:r>
              <a:rPr lang="fi-FI" sz="1200" b="1" dirty="0">
                <a:latin typeface="Calibri"/>
                <a:cs typeface="Arial"/>
              </a:rPr>
              <a:t>Kerro hieman asumisjärjestelyistäsi kohteessa. Miten hankit majoituksen? Jos järjestit jakson itsenäisesti, mistä kaikkialta löysit majoitusvaihtoehtoja ja mistä lopulta hankit majoituksen?</a:t>
            </a:r>
            <a:endParaRPr lang="en-US" sz="1200" b="1" dirty="0">
              <a:latin typeface="Calibri"/>
              <a:cs typeface="Arial"/>
            </a:endParaRPr>
          </a:p>
          <a:p>
            <a:pPr marL="171450" indent="-171450">
              <a:lnSpc>
                <a:spcPct val="100000"/>
              </a:lnSpc>
            </a:pPr>
            <a:r>
              <a:rPr lang="fi-FI" sz="1200" dirty="0">
                <a:latin typeface="Calibri"/>
                <a:cs typeface="Arial"/>
              </a:rPr>
              <a:t>Paikallinen opettaja, Thomas, oli järjestänyt meille </a:t>
            </a:r>
            <a:r>
              <a:rPr lang="fi-FI" sz="1200" dirty="0" err="1">
                <a:latin typeface="Calibri"/>
                <a:cs typeface="Arial"/>
              </a:rPr>
              <a:t>hostel</a:t>
            </a:r>
            <a:r>
              <a:rPr lang="fi-FI" sz="1200" dirty="0">
                <a:latin typeface="Calibri"/>
                <a:cs typeface="Arial"/>
              </a:rPr>
              <a:t>-majoituksen </a:t>
            </a:r>
            <a:r>
              <a:rPr lang="fi-FI" sz="1200" dirty="0" err="1">
                <a:latin typeface="Calibri"/>
                <a:cs typeface="Arial"/>
              </a:rPr>
              <a:t>Kolping</a:t>
            </a:r>
            <a:r>
              <a:rPr lang="fi-FI" sz="1200" dirty="0">
                <a:latin typeface="Calibri"/>
                <a:cs typeface="Arial"/>
              </a:rPr>
              <a:t> </a:t>
            </a:r>
            <a:r>
              <a:rPr lang="fi-FI" sz="1200" dirty="0" err="1">
                <a:latin typeface="Calibri"/>
                <a:cs typeface="Arial"/>
              </a:rPr>
              <a:t>Youth</a:t>
            </a:r>
            <a:r>
              <a:rPr lang="fi-FI" sz="1200" dirty="0">
                <a:latin typeface="Calibri"/>
                <a:cs typeface="Arial"/>
              </a:rPr>
              <a:t> </a:t>
            </a:r>
            <a:r>
              <a:rPr lang="fi-FI" sz="1200" dirty="0" err="1">
                <a:latin typeface="Calibri"/>
                <a:cs typeface="Arial"/>
              </a:rPr>
              <a:t>Hostellista</a:t>
            </a:r>
            <a:r>
              <a:rPr lang="fi-FI" sz="1200" dirty="0">
                <a:latin typeface="Calibri"/>
                <a:cs typeface="Arial"/>
              </a:rPr>
              <a:t>. Siellä asui lähinnä 15-18 vuotiaita, jotka tulivat kaupungin ulkopuolelta opiskelemaan.</a:t>
            </a:r>
            <a:endParaRPr lang="en-US" sz="1200" b="1" dirty="0">
              <a:latin typeface="Calibri"/>
              <a:cs typeface="Arial"/>
            </a:endParaRPr>
          </a:p>
          <a:p>
            <a:pPr marL="0" indent="0">
              <a:lnSpc>
                <a:spcPct val="100000"/>
              </a:lnSpc>
              <a:buNone/>
            </a:pPr>
            <a:r>
              <a:rPr lang="fi-FI" sz="1200" b="1" dirty="0">
                <a:latin typeface="Calibri"/>
                <a:cs typeface="Arial"/>
              </a:rPr>
              <a:t>Miten paikallinen majoitus eroaa suomalaisesta tavasta asua.</a:t>
            </a:r>
            <a:r>
              <a:rPr lang="fi-FI" sz="1200" dirty="0">
                <a:latin typeface="Calibri"/>
                <a:cs typeface="Arial"/>
              </a:rPr>
              <a:t> </a:t>
            </a:r>
          </a:p>
          <a:p>
            <a:pPr marL="171450" indent="-171450">
              <a:lnSpc>
                <a:spcPct val="100000"/>
              </a:lnSpc>
            </a:pPr>
            <a:r>
              <a:rPr lang="fi-FI" sz="1200" dirty="0">
                <a:latin typeface="Calibri"/>
                <a:cs typeface="Arial"/>
              </a:rPr>
              <a:t>En ole varma, onko Suomessa ihan vastaavanlaista opiskelijamajoitusjärjestelyä, luultavasti on. Asukkaat tulivat ympäri Saksaa opiskelemaan Müncheniin ja kävivät lomilla ja viikonloppuisin kotona vanhemmillaan.</a:t>
            </a:r>
            <a:endParaRPr lang="en-US" sz="1200" dirty="0">
              <a:latin typeface="Calibri"/>
              <a:cs typeface="Arial"/>
            </a:endParaRPr>
          </a:p>
          <a:p>
            <a:pPr marL="0" indent="0">
              <a:lnSpc>
                <a:spcPct val="100000"/>
              </a:lnSpc>
              <a:buNone/>
            </a:pPr>
            <a:r>
              <a:rPr lang="fi-FI" sz="1200" b="1" dirty="0">
                <a:latin typeface="Calibri"/>
                <a:cs typeface="Arial"/>
              </a:rPr>
              <a:t>Mitä tulevien kohteeseen lähtevien </a:t>
            </a:r>
            <a:r>
              <a:rPr lang="fi-FI" sz="1200" b="1" dirty="0" err="1">
                <a:latin typeface="Calibri"/>
                <a:cs typeface="Arial"/>
              </a:rPr>
              <a:t>Keudan</a:t>
            </a:r>
            <a:r>
              <a:rPr lang="fi-FI" sz="1200" b="1" dirty="0">
                <a:latin typeface="Calibri"/>
                <a:cs typeface="Arial"/>
              </a:rPr>
              <a:t> opiskelijoiden olisi hyvä tietää majoituksesta?</a:t>
            </a:r>
            <a:endParaRPr lang="fi-FI" sz="1200" dirty="0">
              <a:latin typeface="Calibri"/>
              <a:cs typeface="Arial"/>
            </a:endParaRPr>
          </a:p>
          <a:p>
            <a:pPr marL="171450" indent="-171450">
              <a:lnSpc>
                <a:spcPct val="100000"/>
              </a:lnSpc>
            </a:pPr>
            <a:r>
              <a:rPr lang="en-US" sz="1200" dirty="0" err="1">
                <a:latin typeface="Calibri"/>
                <a:cs typeface="Arial"/>
              </a:rPr>
              <a:t>Huone</a:t>
            </a:r>
            <a:r>
              <a:rPr lang="en-US" sz="1200" dirty="0">
                <a:latin typeface="Calibri"/>
                <a:cs typeface="Arial"/>
              </a:rPr>
              <a:t> </a:t>
            </a:r>
            <a:r>
              <a:rPr lang="en-US" sz="1200" dirty="0" err="1">
                <a:latin typeface="Calibri"/>
                <a:cs typeface="Arial"/>
              </a:rPr>
              <a:t>oli</a:t>
            </a:r>
            <a:r>
              <a:rPr lang="en-US" sz="1200" dirty="0">
                <a:latin typeface="Calibri"/>
                <a:cs typeface="Arial"/>
              </a:rPr>
              <a:t> </a:t>
            </a:r>
            <a:r>
              <a:rPr lang="en-US" sz="1200" dirty="0" err="1">
                <a:latin typeface="Calibri"/>
                <a:cs typeface="Arial"/>
              </a:rPr>
              <a:t>hyvin</a:t>
            </a:r>
            <a:r>
              <a:rPr lang="en-US" sz="1200" dirty="0">
                <a:latin typeface="Calibri"/>
                <a:cs typeface="Arial"/>
              </a:rPr>
              <a:t> </a:t>
            </a:r>
            <a:r>
              <a:rPr lang="en-US" sz="1200" dirty="0" err="1">
                <a:latin typeface="Calibri"/>
                <a:cs typeface="Arial"/>
              </a:rPr>
              <a:t>pelkistetty</a:t>
            </a:r>
            <a:r>
              <a:rPr lang="en-US" sz="1200" dirty="0">
                <a:latin typeface="Calibri"/>
                <a:cs typeface="Arial"/>
              </a:rPr>
              <a:t>; </a:t>
            </a:r>
            <a:r>
              <a:rPr lang="en-US" sz="1200" dirty="0" err="1">
                <a:latin typeface="Calibri"/>
                <a:cs typeface="Arial"/>
              </a:rPr>
              <a:t>sieltä</a:t>
            </a:r>
            <a:r>
              <a:rPr lang="en-US" sz="1200" dirty="0">
                <a:latin typeface="Calibri"/>
                <a:cs typeface="Arial"/>
              </a:rPr>
              <a:t> </a:t>
            </a:r>
            <a:r>
              <a:rPr lang="en-US" sz="1200" dirty="0" err="1">
                <a:latin typeface="Calibri"/>
                <a:cs typeface="Arial"/>
              </a:rPr>
              <a:t>löytyi</a:t>
            </a:r>
            <a:r>
              <a:rPr lang="en-US" sz="1200" dirty="0">
                <a:latin typeface="Calibri"/>
                <a:cs typeface="Arial"/>
              </a:rPr>
              <a:t> </a:t>
            </a:r>
            <a:r>
              <a:rPr lang="en-US" sz="1200" dirty="0" err="1">
                <a:latin typeface="Calibri"/>
                <a:cs typeface="Arial"/>
              </a:rPr>
              <a:t>suihku</a:t>
            </a:r>
            <a:r>
              <a:rPr lang="en-US" sz="1200" dirty="0">
                <a:latin typeface="Calibri"/>
                <a:cs typeface="Arial"/>
              </a:rPr>
              <a:t>, </a:t>
            </a:r>
            <a:r>
              <a:rPr lang="en-US" sz="1200" dirty="0" err="1">
                <a:latin typeface="Calibri"/>
                <a:cs typeface="Arial"/>
              </a:rPr>
              <a:t>vessa</a:t>
            </a:r>
            <a:r>
              <a:rPr lang="en-US" sz="1200" dirty="0">
                <a:latin typeface="Calibri"/>
                <a:cs typeface="Arial"/>
              </a:rPr>
              <a:t>, </a:t>
            </a:r>
            <a:r>
              <a:rPr lang="en-US" sz="1200" dirty="0" err="1">
                <a:latin typeface="Calibri"/>
                <a:cs typeface="Arial"/>
              </a:rPr>
              <a:t>kaksi</a:t>
            </a:r>
            <a:r>
              <a:rPr lang="en-US" sz="1200" dirty="0">
                <a:latin typeface="Calibri"/>
                <a:cs typeface="Arial"/>
              </a:rPr>
              <a:t> </a:t>
            </a:r>
            <a:r>
              <a:rPr lang="en-US" sz="1200" dirty="0" err="1">
                <a:latin typeface="Calibri"/>
                <a:cs typeface="Arial"/>
              </a:rPr>
              <a:t>sänkyä</a:t>
            </a:r>
            <a:r>
              <a:rPr lang="en-US" sz="1200" dirty="0">
                <a:latin typeface="Calibri"/>
                <a:cs typeface="Arial"/>
              </a:rPr>
              <a:t>, </a:t>
            </a:r>
            <a:r>
              <a:rPr lang="en-US" sz="1200" dirty="0" err="1">
                <a:latin typeface="Calibri"/>
                <a:cs typeface="Arial"/>
              </a:rPr>
              <a:t>hylly</a:t>
            </a:r>
            <a:r>
              <a:rPr lang="en-US" sz="1200" dirty="0">
                <a:latin typeface="Calibri"/>
                <a:cs typeface="Arial"/>
              </a:rPr>
              <a:t> ja </a:t>
            </a:r>
            <a:r>
              <a:rPr lang="en-US" sz="1200" dirty="0" err="1">
                <a:latin typeface="Calibri"/>
                <a:cs typeface="Arial"/>
              </a:rPr>
              <a:t>pöytä</a:t>
            </a:r>
            <a:r>
              <a:rPr lang="en-US" sz="1200" dirty="0">
                <a:latin typeface="Calibri"/>
                <a:cs typeface="Arial"/>
              </a:rPr>
              <a:t>. </a:t>
            </a:r>
            <a:r>
              <a:rPr lang="en-US" sz="1200" dirty="0" err="1">
                <a:latin typeface="Calibri"/>
                <a:cs typeface="Arial"/>
              </a:rPr>
              <a:t>Yleisistä</a:t>
            </a:r>
            <a:r>
              <a:rPr lang="en-US" sz="1200" dirty="0">
                <a:latin typeface="Calibri"/>
                <a:cs typeface="Arial"/>
              </a:rPr>
              <a:t> </a:t>
            </a:r>
            <a:r>
              <a:rPr lang="en-US" sz="1200" dirty="0" err="1">
                <a:latin typeface="Calibri"/>
                <a:cs typeface="Arial"/>
              </a:rPr>
              <a:t>tiloista</a:t>
            </a:r>
            <a:r>
              <a:rPr lang="en-US" sz="1200" dirty="0">
                <a:latin typeface="Calibri"/>
                <a:cs typeface="Arial"/>
              </a:rPr>
              <a:t> </a:t>
            </a:r>
            <a:r>
              <a:rPr lang="en-US" sz="1200" dirty="0" err="1">
                <a:latin typeface="Calibri"/>
                <a:cs typeface="Arial"/>
              </a:rPr>
              <a:t>löytyi</a:t>
            </a:r>
            <a:r>
              <a:rPr lang="en-US" sz="1200" dirty="0">
                <a:latin typeface="Calibri"/>
                <a:cs typeface="Arial"/>
              </a:rPr>
              <a:t> TV </a:t>
            </a:r>
            <a:r>
              <a:rPr lang="en-US" sz="1200" dirty="0" err="1">
                <a:latin typeface="Calibri"/>
                <a:cs typeface="Arial"/>
              </a:rPr>
              <a:t>sekä</a:t>
            </a:r>
            <a:r>
              <a:rPr lang="en-US" sz="1200" dirty="0">
                <a:latin typeface="Calibri"/>
                <a:cs typeface="Arial"/>
              </a:rPr>
              <a:t> iso </a:t>
            </a:r>
            <a:r>
              <a:rPr lang="en-US" sz="1200" dirty="0" err="1">
                <a:latin typeface="Calibri"/>
                <a:cs typeface="Arial"/>
              </a:rPr>
              <a:t>keittiö</a:t>
            </a:r>
            <a:r>
              <a:rPr lang="en-US" sz="1200" dirty="0">
                <a:latin typeface="Calibri"/>
                <a:cs typeface="Arial"/>
              </a:rPr>
              <a:t> </a:t>
            </a:r>
            <a:r>
              <a:rPr lang="en-US" sz="1200" dirty="0" err="1">
                <a:latin typeface="Calibri"/>
                <a:cs typeface="Arial"/>
              </a:rPr>
              <a:t>ruoanlaittovälineineen</a:t>
            </a:r>
            <a:r>
              <a:rPr lang="en-US" sz="1200" dirty="0">
                <a:latin typeface="Calibri"/>
                <a:cs typeface="Arial"/>
              </a:rPr>
              <a:t>. </a:t>
            </a:r>
          </a:p>
          <a:p>
            <a:pPr marL="0" indent="0">
              <a:lnSpc>
                <a:spcPct val="100000"/>
              </a:lnSpc>
              <a:buNone/>
            </a:pPr>
            <a:r>
              <a:rPr lang="fi-FI" sz="1200" b="1" dirty="0">
                <a:latin typeface="Calibri"/>
                <a:cs typeface="Arial"/>
              </a:rPr>
              <a:t>Vinkkejä vapaa-aikaan, arkielämässä pärjäämiseen ja majoitukseen liittyen kohteessa?</a:t>
            </a:r>
            <a:endParaRPr lang="en-US" sz="1200" b="1">
              <a:latin typeface="Calibri"/>
              <a:cs typeface="Arial"/>
            </a:endParaRPr>
          </a:p>
          <a:p>
            <a:pPr marL="171450" indent="-171450">
              <a:lnSpc>
                <a:spcPct val="100000"/>
              </a:lnSpc>
            </a:pPr>
            <a:r>
              <a:rPr lang="fi-FI" sz="1200" dirty="0">
                <a:latin typeface="Calibri"/>
                <a:cs typeface="Arial"/>
              </a:rPr>
              <a:t>Muista ottaa sandaalit mukaan. Sisätiloissa on suotavaa käyttää kenkiä ja sandaaleissa on paljon mukavampi kävellä sisällä kun ulkokengissä. Käteistä kannattaa myös ottaa mukaan, sillä monessa paikassa ei toimi korttimaksu. Kannattaa pitää huoli, että puhelinliittymässä on tarpeeksi roaming dataa. Pärjäsin hyvin vajaan kuukauden 30 </a:t>
            </a:r>
            <a:r>
              <a:rPr lang="fi-FI" sz="1200" dirty="0" err="1">
                <a:latin typeface="Calibri"/>
                <a:cs typeface="Arial"/>
              </a:rPr>
              <a:t>GB:llä</a:t>
            </a:r>
            <a:r>
              <a:rPr lang="fi-FI" sz="1200" dirty="0">
                <a:latin typeface="Calibri"/>
                <a:cs typeface="Arial"/>
              </a:rPr>
              <a:t> dataa. </a:t>
            </a:r>
            <a:endParaRPr lang="fi-FI" sz="1200" dirty="0">
              <a:latin typeface="Calibri"/>
            </a:endParaRPr>
          </a:p>
          <a:p>
            <a:pPr>
              <a:lnSpc>
                <a:spcPct val="100000"/>
              </a:lnSpc>
            </a:pPr>
            <a:endParaRPr lang="fi-FI" sz="1200" dirty="0">
              <a:latin typeface="Calibri"/>
            </a:endParaRPr>
          </a:p>
        </p:txBody>
      </p:sp>
      <p:sp>
        <p:nvSpPr>
          <p:cNvPr id="4" name="Päivämäärän paikkamerkki 3">
            <a:extLst>
              <a:ext uri="{FF2B5EF4-FFF2-40B4-BE49-F238E27FC236}">
                <a16:creationId xmlns:a16="http://schemas.microsoft.com/office/drawing/2014/main" id="{8A4F1237-760D-5D41-53F4-3730C524691F}"/>
              </a:ext>
            </a:extLst>
          </p:cNvPr>
          <p:cNvSpPr>
            <a:spLocks noGrp="1"/>
          </p:cNvSpPr>
          <p:nvPr>
            <p:ph type="dt" sz="half" idx="10"/>
          </p:nvPr>
        </p:nvSpPr>
        <p:spPr/>
        <p:txBody>
          <a:bodyPr/>
          <a:lstStyle/>
          <a:p>
            <a:fld id="{64CD952D-2424-465E-A3B3-6637A28CDE80}" type="datetime1">
              <a:rPr lang="fi-FI" smtClean="0"/>
              <a:t>18.9.2023</a:t>
            </a:fld>
            <a:endParaRPr lang="fi-FI"/>
          </a:p>
        </p:txBody>
      </p:sp>
      <p:sp>
        <p:nvSpPr>
          <p:cNvPr id="6" name="Dian numeron paikkamerkki 5">
            <a:extLst>
              <a:ext uri="{FF2B5EF4-FFF2-40B4-BE49-F238E27FC236}">
                <a16:creationId xmlns:a16="http://schemas.microsoft.com/office/drawing/2014/main" id="{165D4F2A-5331-5F6A-A18F-1E524D5CF0C3}"/>
              </a:ext>
            </a:extLst>
          </p:cNvPr>
          <p:cNvSpPr>
            <a:spLocks noGrp="1"/>
          </p:cNvSpPr>
          <p:nvPr>
            <p:ph type="sldNum" sz="quarter" idx="12"/>
          </p:nvPr>
        </p:nvSpPr>
        <p:spPr/>
        <p:txBody>
          <a:bodyPr/>
          <a:lstStyle/>
          <a:p>
            <a:pPr algn="l"/>
            <a:fld id="{9D3CA140-FF35-4452-9742-757AA58294AB}" type="slidenum">
              <a:rPr lang="fi-FI" smtClean="0"/>
              <a:pPr algn="l"/>
              <a:t>9</a:t>
            </a:fld>
            <a:endParaRPr lang="fi-FI"/>
          </a:p>
        </p:txBody>
      </p:sp>
    </p:spTree>
    <p:extLst>
      <p:ext uri="{BB962C8B-B14F-4D97-AF65-F5344CB8AC3E}">
        <p14:creationId xmlns:p14="http://schemas.microsoft.com/office/powerpoint/2010/main" val="2116147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559B8B-49B9-4573-8E9A-0035168D6CD9}"/>
              </a:ext>
            </a:extLst>
          </p:cNvPr>
          <p:cNvSpPr>
            <a:spLocks noGrp="1"/>
          </p:cNvSpPr>
          <p:nvPr>
            <p:ph type="title"/>
          </p:nvPr>
        </p:nvSpPr>
        <p:spPr>
          <a:xfrm>
            <a:off x="838200" y="560717"/>
            <a:ext cx="9936079" cy="1129971"/>
          </a:xfrm>
        </p:spPr>
        <p:txBody>
          <a:bodyPr>
            <a:normAutofit/>
          </a:bodyPr>
          <a:lstStyle/>
          <a:p>
            <a:r>
              <a:rPr lang="fi-FI" sz="3200" dirty="0">
                <a:latin typeface="Calibri"/>
                <a:cs typeface="Arial"/>
              </a:rPr>
              <a:t>Terveisiä </a:t>
            </a:r>
            <a:r>
              <a:rPr lang="fi-FI" sz="3200" err="1">
                <a:latin typeface="Calibri"/>
                <a:cs typeface="Arial"/>
              </a:rPr>
              <a:t>Keudan</a:t>
            </a:r>
            <a:r>
              <a:rPr lang="fi-FI" sz="3200" dirty="0">
                <a:latin typeface="Calibri"/>
                <a:cs typeface="Arial"/>
              </a:rPr>
              <a:t> markkinointiin ja viestintäkanaviin jaettavaksi</a:t>
            </a:r>
          </a:p>
        </p:txBody>
      </p:sp>
      <p:sp>
        <p:nvSpPr>
          <p:cNvPr id="3" name="Sisällön paikkamerkki 2">
            <a:extLst>
              <a:ext uri="{FF2B5EF4-FFF2-40B4-BE49-F238E27FC236}">
                <a16:creationId xmlns:a16="http://schemas.microsoft.com/office/drawing/2014/main" id="{19DC73F1-4395-4F6D-8BEA-2C4ECD56C681}"/>
              </a:ext>
            </a:extLst>
          </p:cNvPr>
          <p:cNvSpPr>
            <a:spLocks noGrp="1"/>
          </p:cNvSpPr>
          <p:nvPr>
            <p:ph idx="1"/>
          </p:nvPr>
        </p:nvSpPr>
        <p:spPr>
          <a:xfrm>
            <a:off x="836762" y="2210637"/>
            <a:ext cx="10515600" cy="2541838"/>
          </a:xfrm>
        </p:spPr>
        <p:txBody>
          <a:bodyPr vert="horz" lIns="91440" tIns="45720" rIns="91440" bIns="45720" rtlCol="0" anchor="t">
            <a:normAutofit/>
          </a:bodyPr>
          <a:lstStyle/>
          <a:p>
            <a:endParaRPr lang="fi-FI" sz="1200" dirty="0">
              <a:latin typeface="Calibri"/>
            </a:endParaRPr>
          </a:p>
          <a:p>
            <a:pPr marL="0" indent="0">
              <a:buNone/>
            </a:pPr>
            <a:r>
              <a:rPr lang="fi-FI" sz="1200" b="1" dirty="0">
                <a:latin typeface="Calibri"/>
                <a:cs typeface="Arial"/>
              </a:rPr>
              <a:t>Mitä haluaisit sanoa </a:t>
            </a:r>
            <a:r>
              <a:rPr lang="fi-FI" sz="1200" b="1" err="1">
                <a:latin typeface="Calibri"/>
                <a:cs typeface="Arial"/>
              </a:rPr>
              <a:t>kv</a:t>
            </a:r>
            <a:r>
              <a:rPr lang="fi-FI" sz="1200" b="1" dirty="0">
                <a:latin typeface="Calibri"/>
                <a:cs typeface="Arial"/>
              </a:rPr>
              <a:t>-jaksolle lähtöä harkitsevalle tai sitä suunnittelevalle?</a:t>
            </a:r>
          </a:p>
          <a:p>
            <a:r>
              <a:rPr lang="fi-FI" sz="1200" dirty="0">
                <a:latin typeface="Calibri"/>
                <a:cs typeface="Arial"/>
              </a:rPr>
              <a:t>Jos et halua missata paikallisia tapahtumia, ravintoloissa käyntiä ja muuta mikä vaatii rahankäyttöä, säästä hyvissä ajoin.</a:t>
            </a:r>
            <a:endParaRPr lang="fi-FI" sz="1200" dirty="0">
              <a:latin typeface="Calibri"/>
            </a:endParaRPr>
          </a:p>
          <a:p>
            <a:r>
              <a:rPr lang="fi-FI" sz="1200" dirty="0">
                <a:latin typeface="Calibri"/>
                <a:cs typeface="Arial"/>
              </a:rPr>
              <a:t>Opiskele esim. Duolingosta paikallista kieltä.</a:t>
            </a:r>
            <a:endParaRPr lang="fi-FI" sz="1200" dirty="0">
              <a:latin typeface="Calibri"/>
            </a:endParaRPr>
          </a:p>
          <a:p>
            <a:r>
              <a:rPr lang="fi-FI" sz="1200">
                <a:latin typeface="Calibri"/>
                <a:cs typeface="Arial"/>
              </a:rPr>
              <a:t>Tutustu paikallisliikenteeseen etukäteen, ettei tule ikäviä yllätyksiä saapuessasi kohdemaahan.</a:t>
            </a:r>
            <a:endParaRPr lang="fi-FI" sz="1200" dirty="0">
              <a:latin typeface="Calibri"/>
              <a:cs typeface="Arial"/>
            </a:endParaRPr>
          </a:p>
          <a:p>
            <a:r>
              <a:rPr lang="fi-FI" sz="1200" dirty="0">
                <a:latin typeface="Calibri"/>
                <a:cs typeface="Arial"/>
              </a:rPr>
              <a:t>Osta </a:t>
            </a:r>
            <a:r>
              <a:rPr lang="fi-FI" sz="1200" dirty="0" err="1">
                <a:latin typeface="Calibri"/>
                <a:cs typeface="Arial"/>
              </a:rPr>
              <a:t>powerbank</a:t>
            </a:r>
            <a:r>
              <a:rPr lang="fi-FI" sz="1200" dirty="0">
                <a:latin typeface="Calibri"/>
                <a:cs typeface="Arial"/>
              </a:rPr>
              <a:t>!</a:t>
            </a:r>
          </a:p>
          <a:p>
            <a:endParaRPr lang="fi-FI" sz="2000" dirty="0">
              <a:latin typeface="Calibri"/>
            </a:endParaRPr>
          </a:p>
          <a:p>
            <a:endParaRPr lang="fi-FI" sz="2000"/>
          </a:p>
        </p:txBody>
      </p:sp>
      <p:sp>
        <p:nvSpPr>
          <p:cNvPr id="6" name="Dian numeron paikkamerkki 5">
            <a:extLst>
              <a:ext uri="{FF2B5EF4-FFF2-40B4-BE49-F238E27FC236}">
                <a16:creationId xmlns:a16="http://schemas.microsoft.com/office/drawing/2014/main" id="{D7865894-A46E-45F7-BF7B-6B9D917A49FB}"/>
              </a:ext>
            </a:extLst>
          </p:cNvPr>
          <p:cNvSpPr>
            <a:spLocks noGrp="1"/>
          </p:cNvSpPr>
          <p:nvPr>
            <p:ph type="sldNum" sz="quarter" idx="12"/>
          </p:nvPr>
        </p:nvSpPr>
        <p:spPr/>
        <p:txBody>
          <a:bodyPr/>
          <a:lstStyle/>
          <a:p>
            <a:pPr algn="l"/>
            <a:fld id="{9D3CA140-FF35-4452-9742-757AA58294AB}" type="slidenum">
              <a:rPr lang="fi-FI" smtClean="0"/>
              <a:pPr algn="l"/>
              <a:t>10</a:t>
            </a:fld>
            <a:endParaRPr lang="fi-FI"/>
          </a:p>
        </p:txBody>
      </p:sp>
    </p:spTree>
    <p:extLst>
      <p:ext uri="{BB962C8B-B14F-4D97-AF65-F5344CB8AC3E}">
        <p14:creationId xmlns:p14="http://schemas.microsoft.com/office/powerpoint/2010/main" val="3494925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EE7E4C-871E-4C91-9DBC-6D7D20FE77D0}"/>
              </a:ext>
            </a:extLst>
          </p:cNvPr>
          <p:cNvSpPr>
            <a:spLocks noGrp="1"/>
          </p:cNvSpPr>
          <p:nvPr>
            <p:ph type="title"/>
          </p:nvPr>
        </p:nvSpPr>
        <p:spPr>
          <a:xfrm>
            <a:off x="838200" y="283991"/>
            <a:ext cx="10514162" cy="1129971"/>
          </a:xfrm>
        </p:spPr>
        <p:txBody>
          <a:bodyPr>
            <a:noAutofit/>
          </a:bodyPr>
          <a:lstStyle/>
          <a:p>
            <a:br>
              <a:rPr lang="fi-FI" sz="3200" dirty="0"/>
            </a:br>
            <a:r>
              <a:rPr lang="fi-FI" sz="3200" dirty="0">
                <a:latin typeface="Calibri"/>
                <a:cs typeface="Arial"/>
              </a:rPr>
              <a:t>Kestävän kehityksen edistäminen</a:t>
            </a:r>
          </a:p>
        </p:txBody>
      </p:sp>
      <p:sp>
        <p:nvSpPr>
          <p:cNvPr id="3" name="Sisällön paikkamerkki 2">
            <a:extLst>
              <a:ext uri="{FF2B5EF4-FFF2-40B4-BE49-F238E27FC236}">
                <a16:creationId xmlns:a16="http://schemas.microsoft.com/office/drawing/2014/main" id="{0B2F408A-D513-4574-852C-5BB6BB3A1C86}"/>
              </a:ext>
            </a:extLst>
          </p:cNvPr>
          <p:cNvSpPr>
            <a:spLocks noGrp="1"/>
          </p:cNvSpPr>
          <p:nvPr>
            <p:ph idx="1"/>
          </p:nvPr>
        </p:nvSpPr>
        <p:spPr>
          <a:xfrm>
            <a:off x="836762" y="2073275"/>
            <a:ext cx="9311452" cy="3241675"/>
          </a:xfrm>
        </p:spPr>
        <p:txBody>
          <a:bodyPr vert="horz" lIns="91440" tIns="45720" rIns="91440" bIns="45720" rtlCol="0" anchor="t">
            <a:noAutofit/>
          </a:bodyPr>
          <a:lstStyle/>
          <a:p>
            <a:pPr marL="0" indent="0">
              <a:lnSpc>
                <a:spcPct val="100000"/>
              </a:lnSpc>
              <a:buNone/>
            </a:pPr>
            <a:r>
              <a:rPr lang="fi-FI" sz="1200" b="1" dirty="0">
                <a:latin typeface="Calibri"/>
                <a:cs typeface="Arial"/>
              </a:rPr>
              <a:t>Miten kierrätys toimi kohdemaassa verrattuna Suomeen?</a:t>
            </a:r>
            <a:endParaRPr lang="fi-FI" sz="1200">
              <a:latin typeface="Calibri"/>
              <a:cs typeface="Arial"/>
            </a:endParaRPr>
          </a:p>
          <a:p>
            <a:pPr marL="171450" indent="-171450">
              <a:lnSpc>
                <a:spcPct val="100000"/>
              </a:lnSpc>
            </a:pPr>
            <a:r>
              <a:rPr lang="fi-FI" sz="1200" dirty="0">
                <a:latin typeface="Calibri"/>
                <a:cs typeface="Arial"/>
              </a:rPr>
              <a:t>Saksassa on samanlainen pullojenpalautussysteemi kun Suomessa. Muovipulloista ja tölkeistä saa 25 senttiä ja joistain lasipulloista saa 8 senttiä. Sanoisin, että siellä oli hyvin samanlaiset kierrätystavat kun Suomessa. </a:t>
            </a:r>
            <a:endParaRPr lang="fi-FI" sz="1200" dirty="0">
              <a:latin typeface="Calibri"/>
            </a:endParaRPr>
          </a:p>
          <a:p>
            <a:pPr marL="0" indent="0">
              <a:lnSpc>
                <a:spcPct val="100000"/>
              </a:lnSpc>
              <a:buNone/>
            </a:pPr>
            <a:r>
              <a:rPr lang="fi-FI" sz="1200" b="1" dirty="0">
                <a:latin typeface="Calibri"/>
                <a:cs typeface="Arial"/>
              </a:rPr>
              <a:t>Anna kolme esimerkkiä miten eettiset valinnat näkyivät työpaikalla. </a:t>
            </a:r>
          </a:p>
          <a:p>
            <a:pPr marL="0" indent="0">
              <a:lnSpc>
                <a:spcPct val="100000"/>
              </a:lnSpc>
              <a:buNone/>
            </a:pPr>
            <a:r>
              <a:rPr lang="fi-FI" sz="1200" dirty="0">
                <a:latin typeface="Calibri"/>
                <a:cs typeface="Arial"/>
              </a:rPr>
              <a:t>Yrityksen tuotteet on suunniteltu pitkäikäisiksi. Ennen kuin tuotteet lähtevät asiakkaalle, laitteet käyvät läpi huolellisen testiprosessin, jolla niiden  kestävyys ja laatu varmistetaan. </a:t>
            </a:r>
          </a:p>
          <a:p>
            <a:pPr marL="0" indent="0">
              <a:lnSpc>
                <a:spcPct val="100000"/>
              </a:lnSpc>
              <a:buNone/>
            </a:pPr>
            <a:r>
              <a:rPr lang="fi-FI" sz="1200" dirty="0">
                <a:latin typeface="Calibri"/>
                <a:cs typeface="Arial"/>
              </a:rPr>
              <a:t>PCS kierrättää paperit, energiajätteet, biojätteet ym.</a:t>
            </a:r>
          </a:p>
          <a:p>
            <a:pPr marL="0" indent="0">
              <a:lnSpc>
                <a:spcPct val="100000"/>
              </a:lnSpc>
              <a:buNone/>
            </a:pPr>
            <a:r>
              <a:rPr lang="fi-FI" sz="1200" dirty="0">
                <a:latin typeface="Calibri"/>
                <a:cs typeface="Arial"/>
              </a:rPr>
              <a:t>Lounasravintolassa yleensä 2/3 ruokavaihtoehdosta oli kasvisruokia.</a:t>
            </a:r>
          </a:p>
          <a:p>
            <a:pPr marL="0" indent="0">
              <a:lnSpc>
                <a:spcPct val="100000"/>
              </a:lnSpc>
              <a:buNone/>
            </a:pPr>
            <a:r>
              <a:rPr lang="fi-FI" sz="1200" b="1" dirty="0">
                <a:latin typeface="Calibri"/>
                <a:cs typeface="Arial"/>
              </a:rPr>
              <a:t>Kerro esimerkkien avulla kohdeltiinko kaikkia tasa-arvoisesti työssäoppimispaikallasi ikään, kulttuuriin, sukupuoleen, seksuaaliseen suuntautumiseen katsomatta jne.?</a:t>
            </a:r>
            <a:endParaRPr lang="fi-FI"/>
          </a:p>
          <a:p>
            <a:pPr marL="171450" indent="-171450">
              <a:lnSpc>
                <a:spcPct val="100000"/>
              </a:lnSpc>
            </a:pPr>
            <a:r>
              <a:rPr lang="fi-FI" sz="1200" dirty="0">
                <a:latin typeface="Calibri"/>
                <a:cs typeface="Arial"/>
              </a:rPr>
              <a:t>PCS on hyvin monikansallinen työpaikka. Työntekijöitä oli ainakin Italiasta, Kroatiasta ja Serbiasta. Työntekijöistä n. 60% oli miehiä ja 40% naisia. Koin että </a:t>
            </a:r>
            <a:r>
              <a:rPr lang="fi-FI" sz="1200" dirty="0" err="1">
                <a:latin typeface="Calibri"/>
                <a:cs typeface="Arial"/>
              </a:rPr>
              <a:t>PCS:ssä</a:t>
            </a:r>
            <a:r>
              <a:rPr lang="fi-FI" sz="1200" dirty="0">
                <a:latin typeface="Calibri"/>
                <a:cs typeface="Arial"/>
              </a:rPr>
              <a:t> kohdeltiin kaikkia tasa-arvoisesti. Ihmiset auttoivat toisiaan kun joku tarvitsi jotain, vaikka se ei liittyisi työasiaan. Esimerkiksi eräs työntekijä lähti reissuun perheensä kanssa ja hänen kollegansa muutti viikoksi hänen asuntoonsa kissavahdiksi. </a:t>
            </a:r>
          </a:p>
          <a:p>
            <a:pPr lvl="1">
              <a:lnSpc>
                <a:spcPct val="100000"/>
              </a:lnSpc>
            </a:pPr>
            <a:endParaRPr lang="fi-FI" sz="1200" dirty="0">
              <a:latin typeface="Calibri"/>
            </a:endParaRPr>
          </a:p>
          <a:p>
            <a:pPr>
              <a:lnSpc>
                <a:spcPct val="100000"/>
              </a:lnSpc>
            </a:pPr>
            <a:endParaRPr lang="fi-FI" sz="1200" dirty="0">
              <a:latin typeface="Calibri"/>
            </a:endParaRPr>
          </a:p>
          <a:p>
            <a:endParaRPr lang="fi-FI">
              <a:solidFill>
                <a:srgbClr val="000000"/>
              </a:solidFill>
            </a:endParaRPr>
          </a:p>
        </p:txBody>
      </p:sp>
      <p:sp>
        <p:nvSpPr>
          <p:cNvPr id="6" name="Dian numeron paikkamerkki 5">
            <a:extLst>
              <a:ext uri="{FF2B5EF4-FFF2-40B4-BE49-F238E27FC236}">
                <a16:creationId xmlns:a16="http://schemas.microsoft.com/office/drawing/2014/main" id="{0AEADDF5-AD3C-448E-8CE0-357580FBF991}"/>
              </a:ext>
            </a:extLst>
          </p:cNvPr>
          <p:cNvSpPr>
            <a:spLocks noGrp="1"/>
          </p:cNvSpPr>
          <p:nvPr>
            <p:ph type="sldNum" sz="quarter" idx="12"/>
          </p:nvPr>
        </p:nvSpPr>
        <p:spPr/>
        <p:txBody>
          <a:bodyPr/>
          <a:lstStyle/>
          <a:p>
            <a:pPr algn="l"/>
            <a:fld id="{9D3CA140-FF35-4452-9742-757AA58294AB}" type="slidenum">
              <a:rPr lang="fi-FI" smtClean="0"/>
              <a:pPr algn="l"/>
              <a:t>11</a:t>
            </a:fld>
            <a:endParaRPr lang="fi-FI"/>
          </a:p>
        </p:txBody>
      </p:sp>
    </p:spTree>
    <p:extLst>
      <p:ext uri="{BB962C8B-B14F-4D97-AF65-F5344CB8AC3E}">
        <p14:creationId xmlns:p14="http://schemas.microsoft.com/office/powerpoint/2010/main" val="2060154080"/>
      </p:ext>
    </p:extLst>
  </p:cSld>
  <p:clrMapOvr>
    <a:masterClrMapping/>
  </p:clrMapOvr>
</p:sld>
</file>

<file path=ppt/theme/theme1.xml><?xml version="1.0" encoding="utf-8"?>
<a:theme xmlns:a="http://schemas.openxmlformats.org/drawingml/2006/main" name="Keuda-perustyyli_lime-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_Keuda_PPT-pohja" id="{587302BB-04CF-407A-90F1-B5EC782FCCAF}" vid="{49F31D79-C498-4CDE-8819-FAE39328E529}"/>
    </a:ext>
  </a:extLst>
</a:theme>
</file>

<file path=ppt/theme/theme2.xml><?xml version="1.0" encoding="utf-8"?>
<a:theme xmlns:a="http://schemas.openxmlformats.org/drawingml/2006/main" name="1_Keuda-perustyyli_musta-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_Keuda_PPT-pohja" id="{587302BB-04CF-407A-90F1-B5EC782FCCAF}" vid="{FF26F352-4381-432D-99C8-3CE96A987AC6}"/>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c9222f7f-a34e-4026-8fe9-5e2383676c49">
      <UserInfo>
        <DisplayName>Maarit Tiala</DisplayName>
        <AccountId>21</AccountId>
        <AccountType/>
      </UserInfo>
    </SharedWithUsers>
    <lcf76f155ced4ddcb4097134ff3c332f xmlns="91b3fe2c-d021-480e-97c8-6e789bf75edb">
      <Terms xmlns="http://schemas.microsoft.com/office/infopath/2007/PartnerControls"/>
    </lcf76f155ced4ddcb4097134ff3c332f>
    <TaxCatchAll xmlns="c9222f7f-a34e-4026-8fe9-5e2383676c4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602B99E5A673541B7319A4CF1BC9614" ma:contentTypeVersion="16" ma:contentTypeDescription="Create a new document." ma:contentTypeScope="" ma:versionID="436ef3b7c0ea7c3fe1e27c2070751eb2">
  <xsd:schema xmlns:xsd="http://www.w3.org/2001/XMLSchema" xmlns:xs="http://www.w3.org/2001/XMLSchema" xmlns:p="http://schemas.microsoft.com/office/2006/metadata/properties" xmlns:ns2="91b3fe2c-d021-480e-97c8-6e789bf75edb" xmlns:ns3="c9222f7f-a34e-4026-8fe9-5e2383676c49" targetNamespace="http://schemas.microsoft.com/office/2006/metadata/properties" ma:root="true" ma:fieldsID="30344901b96454c1e5b014144c4f792e" ns2:_="" ns3:_="">
    <xsd:import namespace="91b3fe2c-d021-480e-97c8-6e789bf75edb"/>
    <xsd:import namespace="c9222f7f-a34e-4026-8fe9-5e2383676c4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b3fe2c-d021-480e-97c8-6e789bf75e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9222f7f-a34e-4026-8fe9-5e2383676c4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93ff08d-97f1-422d-bbd3-12dfbd8f11ef}" ma:internalName="TaxCatchAll" ma:showField="CatchAllData" ma:web="c9222f7f-a34e-4026-8fe9-5e2383676c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442507-2456-40D7-92C1-056BD0284959}">
  <ds:schemaRefs>
    <ds:schemaRef ds:uri="http://schemas.microsoft.com/sharepoint/v3/contenttype/forms"/>
  </ds:schemaRefs>
</ds:datastoreItem>
</file>

<file path=customXml/itemProps2.xml><?xml version="1.0" encoding="utf-8"?>
<ds:datastoreItem xmlns:ds="http://schemas.openxmlformats.org/officeDocument/2006/customXml" ds:itemID="{0817B94A-CF56-45E5-99E1-1C4B4D2569EE}">
  <ds:schemaRefs>
    <ds:schemaRef ds:uri="91b3fe2c-d021-480e-97c8-6e789bf75edb"/>
    <ds:schemaRef ds:uri="c9222f7f-a34e-4026-8fe9-5e2383676c4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ACF26F-B97D-49EA-A119-AFFBECE57FDC}">
  <ds:schemaRefs>
    <ds:schemaRef ds:uri="91b3fe2c-d021-480e-97c8-6e789bf75edb"/>
    <ds:schemaRef ds:uri="c9222f7f-a34e-4026-8fe9-5e2383676c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2020_Keuda_PPT-pohja</Template>
  <Application>Microsoft Office PowerPoint</Application>
  <PresentationFormat>Laajakuva</PresentationFormat>
  <Slides>11</Slides>
  <Notes>0</Notes>
  <HiddenSlides>0</HiddenSlides>
  <ScaleCrop>false</ScaleCrop>
  <HeadingPairs>
    <vt:vector size="4" baseType="variant">
      <vt:variant>
        <vt:lpstr>Teema</vt:lpstr>
      </vt:variant>
      <vt:variant>
        <vt:i4>2</vt:i4>
      </vt:variant>
      <vt:variant>
        <vt:lpstr>Dian otsikot</vt:lpstr>
      </vt:variant>
      <vt:variant>
        <vt:i4>11</vt:i4>
      </vt:variant>
    </vt:vector>
  </HeadingPairs>
  <TitlesOfParts>
    <vt:vector size="13" baseType="lpstr">
      <vt:lpstr>Keuda-perustyyli_lime-logo</vt:lpstr>
      <vt:lpstr>1_Keuda-perustyyli_musta-logo</vt:lpstr>
      <vt:lpstr>    Kenneth Mellin Tieto-ja viestintätekniikka 1.5.2023-25.5.2023 München, Saksa  PCS Systemtechnik GmbH Pfälzer-Wald-Straße 36, 81539 München, Saksa https://www.pcs.com/ </vt:lpstr>
      <vt:lpstr>Koulu / työssäoppimisjakso</vt:lpstr>
      <vt:lpstr>Koulu / työssäoppimisjakso</vt:lpstr>
      <vt:lpstr>Jaksolle hakeutuminen</vt:lpstr>
      <vt:lpstr>Oppiminen ja ongelmanratkaisu</vt:lpstr>
      <vt:lpstr>Oppiminen ja ongelmanratkaisu</vt:lpstr>
      <vt:lpstr>Vapaa-aika ja majoitus</vt:lpstr>
      <vt:lpstr>Matkustaminen</vt:lpstr>
      <vt:lpstr>Vapaa-aika ja majoitus</vt:lpstr>
      <vt:lpstr>Terveisiä Keudan markkinointiin ja viestintäkanaviin jaettavaksi</vt:lpstr>
      <vt:lpstr> Kestävän kehityksen edistäminen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Matkaraportti pohja</dc:title>
  <dc:creator>Iina Siren</dc:creator>
  <cp:revision>675</cp:revision>
  <dcterms:created xsi:type="dcterms:W3CDTF">2021-02-22T12:33:50Z</dcterms:created>
  <dcterms:modified xsi:type="dcterms:W3CDTF">2023-09-18T17:18:50Z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0x0101008602B99E5A673541B7319A4CF1BC9614</vt:lpwstr>
  </property>
  <property fmtid="{D5CDD505-2E9C-101B-9397-08002B2CF9AE}" pid="3" name="MediaServiceImageTags">
    <vt:lpwstr/>
  </property>
</Properties>
</file>