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70" r:id="rId13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63" d="100"/>
          <a:sy n="63" d="100"/>
        </p:scale>
        <p:origin x="54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microsoft.com/office/2016/11/relationships/changesInfo" Target="changesInfos/changesInfo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ina Siren" userId="e906d0e6-4822-4236-a6c8-a621ffa670de" providerId="ADAL" clId="{6E60FBA3-2ED8-4861-A7C5-5941030DBA8A}"/>
    <pc:docChg chg="delSld">
      <pc:chgData name="Iina Siren" userId="e906d0e6-4822-4236-a6c8-a621ffa670de" providerId="ADAL" clId="{6E60FBA3-2ED8-4861-A7C5-5941030DBA8A}" dt="2023-06-16T06:29:08.820" v="4" actId="47"/>
      <pc:docMkLst>
        <pc:docMk/>
      </pc:docMkLst>
      <pc:sldChg chg="del">
        <pc:chgData name="Iina Siren" userId="e906d0e6-4822-4236-a6c8-a621ffa670de" providerId="ADAL" clId="{6E60FBA3-2ED8-4861-A7C5-5941030DBA8A}" dt="2023-06-16T06:29:06.979" v="2" actId="47"/>
        <pc:sldMkLst>
          <pc:docMk/>
          <pc:sldMk cId="2819315601" sldId="265"/>
        </pc:sldMkLst>
      </pc:sldChg>
      <pc:sldChg chg="del">
        <pc:chgData name="Iina Siren" userId="e906d0e6-4822-4236-a6c8-a621ffa670de" providerId="ADAL" clId="{6E60FBA3-2ED8-4861-A7C5-5941030DBA8A}" dt="2023-06-16T06:29:08.820" v="4" actId="47"/>
        <pc:sldMkLst>
          <pc:docMk/>
          <pc:sldMk cId="288391863" sldId="266"/>
        </pc:sldMkLst>
      </pc:sldChg>
      <pc:sldChg chg="del">
        <pc:chgData name="Iina Siren" userId="e906d0e6-4822-4236-a6c8-a621ffa670de" providerId="ADAL" clId="{6E60FBA3-2ED8-4861-A7C5-5941030DBA8A}" dt="2023-06-16T06:29:04.777" v="0" actId="47"/>
        <pc:sldMkLst>
          <pc:docMk/>
          <pc:sldMk cId="27393253" sldId="267"/>
        </pc:sldMkLst>
      </pc:sldChg>
      <pc:sldChg chg="del">
        <pc:chgData name="Iina Siren" userId="e906d0e6-4822-4236-a6c8-a621ffa670de" providerId="ADAL" clId="{6E60FBA3-2ED8-4861-A7C5-5941030DBA8A}" dt="2023-06-16T06:29:05.820" v="1" actId="47"/>
        <pc:sldMkLst>
          <pc:docMk/>
          <pc:sldMk cId="2570794158" sldId="268"/>
        </pc:sldMkLst>
      </pc:sldChg>
      <pc:sldChg chg="del">
        <pc:chgData name="Iina Siren" userId="e906d0e6-4822-4236-a6c8-a621ffa670de" providerId="ADAL" clId="{6E60FBA3-2ED8-4861-A7C5-5941030DBA8A}" dt="2023-06-16T06:29:07.919" v="3" actId="47"/>
        <pc:sldMkLst>
          <pc:docMk/>
          <pc:sldMk cId="3832300041" sldId="26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16.6.2023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16.6.2023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16.6.2023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77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16.6.2023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16.6.2023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6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16.6.2023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7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16.6.2023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16.6.2023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07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16.6.2023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16.6.2023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203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16.6.2023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455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16.6.2023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4" descr="Kuva, joka sisältää kohteen teksti, taivas, tie, piha-&#10;&#10;Kuvaus luotu automaattisesti">
            <a:extLst>
              <a:ext uri="{FF2B5EF4-FFF2-40B4-BE49-F238E27FC236}">
                <a16:creationId xmlns:a16="http://schemas.microsoft.com/office/drawing/2014/main" id="{AF0F72B1-4822-703A-C8E3-B3E3127941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13223" r="44590"/>
          <a:stretch/>
        </p:blipFill>
        <p:spPr>
          <a:xfrm rot="5400000">
            <a:off x="2667000" y="-2666999"/>
            <a:ext cx="6857999" cy="12192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92053"/>
            <a:ext cx="9144000" cy="807701"/>
          </a:xfrm>
        </p:spPr>
        <p:txBody>
          <a:bodyPr>
            <a:normAutofit fontScale="90000"/>
          </a:bodyPr>
          <a:lstStyle/>
          <a:p>
            <a:r>
              <a:rPr lang="fi-FI">
                <a:solidFill>
                  <a:srgbClr val="FFFFFF"/>
                </a:solidFill>
                <a:ea typeface="Calibri Light"/>
                <a:cs typeface="Calibri Light"/>
              </a:rPr>
              <a:t>Matkaraportti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214953"/>
            <a:ext cx="9144000" cy="204284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fi-FI" sz="1600">
                <a:solidFill>
                  <a:srgbClr val="FFFFFF"/>
                </a:solidFill>
                <a:cs typeface="Calibri" panose="020F0502020204030204"/>
              </a:rPr>
              <a:t>Leevi Eriksson</a:t>
            </a:r>
            <a:endParaRPr lang="fi-FI" sz="1600" dirty="0">
              <a:solidFill>
                <a:srgbClr val="FFFFFF"/>
              </a:solidFill>
              <a:cs typeface="Calibri" panose="020F0502020204030204"/>
            </a:endParaRPr>
          </a:p>
          <a:p>
            <a:r>
              <a:rPr lang="fi-FI" sz="1600">
                <a:solidFill>
                  <a:srgbClr val="FFFFFF"/>
                </a:solidFill>
                <a:cs typeface="Calibri" panose="020F0502020204030204"/>
              </a:rPr>
              <a:t>Ajoneuvoala</a:t>
            </a:r>
            <a:endParaRPr lang="fi-FI" sz="1600" dirty="0">
              <a:solidFill>
                <a:srgbClr val="FFFFFF"/>
              </a:solidFill>
              <a:cs typeface="Calibri" panose="020F0502020204030204"/>
            </a:endParaRPr>
          </a:p>
          <a:p>
            <a:r>
              <a:rPr lang="fi-FI" sz="1600" dirty="0">
                <a:solidFill>
                  <a:srgbClr val="FFFFFF"/>
                </a:solidFill>
                <a:cs typeface="Calibri" panose="020F0502020204030204"/>
              </a:rPr>
              <a:t>17.4-12.5</a:t>
            </a:r>
          </a:p>
          <a:p>
            <a:r>
              <a:rPr lang="fi-FI" sz="1600">
                <a:solidFill>
                  <a:srgbClr val="FFFFFF"/>
                </a:solidFill>
                <a:cs typeface="Calibri" panose="020F0502020204030204"/>
              </a:rPr>
              <a:t>Monheim am Rhein, Saksa</a:t>
            </a:r>
            <a:endParaRPr lang="fi-FI" sz="1600" dirty="0">
              <a:solidFill>
                <a:srgbClr val="FFFFFF"/>
              </a:solidFill>
              <a:cs typeface="Calibri" panose="020F0502020204030204"/>
            </a:endParaRPr>
          </a:p>
          <a:p>
            <a:r>
              <a:rPr lang="fi-FI" sz="1600">
                <a:solidFill>
                  <a:srgbClr val="FFFFFF"/>
                </a:solidFill>
                <a:cs typeface="Calibri" panose="020F0502020204030204"/>
              </a:rPr>
              <a:t>Swecon Baumachinen GmbH</a:t>
            </a:r>
            <a:endParaRPr lang="fi-FI" sz="1600" dirty="0">
              <a:solidFill>
                <a:srgbClr val="FFFFFF"/>
              </a:solidFill>
              <a:cs typeface="Calibri" panose="020F0502020204030204"/>
            </a:endParaRPr>
          </a:p>
          <a:p>
            <a:r>
              <a:rPr lang="fi-FI" sz="1600" dirty="0">
                <a:solidFill>
                  <a:srgbClr val="FFFFFF"/>
                </a:solidFill>
                <a:ea typeface="+mn-lt"/>
                <a:cs typeface="+mn-lt"/>
              </a:rPr>
              <a:t>https://www.swecon.de/</a:t>
            </a:r>
            <a:endParaRPr lang="fi-FI"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3856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08EAB63-7758-384D-0BB8-56094CD86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fi-FI" sz="4000">
                <a:cs typeface="Calibri Light"/>
              </a:rPr>
              <a:t>Jaksolle hakeutuminen</a:t>
            </a:r>
            <a:endParaRPr lang="fi-FI" sz="400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84D9D57-DD07-048B-80A9-A3279CA77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fi-FI" sz="2000">
                <a:ea typeface="Calibri"/>
                <a:cs typeface="Calibri"/>
              </a:rPr>
              <a:t>Kuulin kv-jaksosta vastuuopettajalta</a:t>
            </a:r>
          </a:p>
          <a:p>
            <a:r>
              <a:rPr lang="fi-FI" sz="2000">
                <a:ea typeface="Calibri"/>
                <a:cs typeface="Calibri"/>
              </a:rPr>
              <a:t>Valmistauduin matkaan mielestäni hyvin ja matka oli parempi mitä osasin odottaa.</a:t>
            </a:r>
          </a:p>
          <a:p>
            <a:r>
              <a:rPr lang="fi-FI" sz="2000">
                <a:ea typeface="Calibri"/>
                <a:cs typeface="Calibri"/>
              </a:rPr>
              <a:t>Mielestäni valmennus oli riittävä.</a:t>
            </a:r>
          </a:p>
        </p:txBody>
      </p:sp>
      <p:pic>
        <p:nvPicPr>
          <p:cNvPr id="4" name="Kuva 4" descr="Kuva, joka sisältää kohteen ruoho, piha-, taivas, polku&#10;&#10;Kuvaus luotu automaattisesti">
            <a:extLst>
              <a:ext uri="{FF2B5EF4-FFF2-40B4-BE49-F238E27FC236}">
                <a16:creationId xmlns:a16="http://schemas.microsoft.com/office/drawing/2014/main" id="{E7F3AFBD-3C1D-CF46-DFC5-2D224644CE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35"/>
          <a:stretch/>
        </p:blipFill>
        <p:spPr>
          <a:xfrm rot="5400000">
            <a:off x="6266720" y="932720"/>
            <a:ext cx="6858000" cy="499256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50607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9">
            <a:extLst>
              <a:ext uri="{FF2B5EF4-FFF2-40B4-BE49-F238E27FC236}">
                <a16:creationId xmlns:a16="http://schemas.microsoft.com/office/drawing/2014/main" id="{21516CB1-E8C8-4751-B6A6-46B2D1E72A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BCE965E-CB31-D50B-2F2F-EEA65BB21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131298" cy="1106424"/>
          </a:xfrm>
        </p:spPr>
        <p:txBody>
          <a:bodyPr>
            <a:normAutofit/>
          </a:bodyPr>
          <a:lstStyle/>
          <a:p>
            <a:r>
              <a:rPr lang="fi-FI" sz="3600">
                <a:cs typeface="Calibri Light"/>
              </a:rPr>
              <a:t>Työssäoppimisjakso</a:t>
            </a:r>
            <a:endParaRPr lang="fi-FI" sz="3600"/>
          </a:p>
        </p:txBody>
      </p:sp>
      <p:sp>
        <p:nvSpPr>
          <p:cNvPr id="23" name="Rectangle 11">
            <a:extLst>
              <a:ext uri="{FF2B5EF4-FFF2-40B4-BE49-F238E27FC236}">
                <a16:creationId xmlns:a16="http://schemas.microsoft.com/office/drawing/2014/main" id="{90C0C0D1-E79A-41FF-8322-256F6DD1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521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Kuva 4" descr="Kuva, joka sisältää kohteen maa, lattia, likainen, mylläri&#10;&#10;Kuvaus luotu automaattisesti">
            <a:extLst>
              <a:ext uri="{FF2B5EF4-FFF2-40B4-BE49-F238E27FC236}">
                <a16:creationId xmlns:a16="http://schemas.microsoft.com/office/drawing/2014/main" id="{B6DF6449-0498-0726-2493-1B0D8379C9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65" b="4"/>
          <a:stretch/>
        </p:blipFill>
        <p:spPr>
          <a:xfrm rot="5400000">
            <a:off x="-120585" y="2272274"/>
            <a:ext cx="4520560" cy="3419856"/>
          </a:xfrm>
          <a:prstGeom prst="rect">
            <a:avLst/>
          </a:prstGeom>
        </p:spPr>
      </p:pic>
      <p:pic>
        <p:nvPicPr>
          <p:cNvPr id="5" name="Kuva 5" descr="Kuva, joka sisältää kohteen sisä-, katto&#10;&#10;Kuvaus luotu automaattisesti">
            <a:extLst>
              <a:ext uri="{FF2B5EF4-FFF2-40B4-BE49-F238E27FC236}">
                <a16:creationId xmlns:a16="http://schemas.microsoft.com/office/drawing/2014/main" id="{B904627D-615A-9E8E-3383-9B8222ABC0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82"/>
          <a:stretch/>
        </p:blipFill>
        <p:spPr>
          <a:xfrm rot="5400000">
            <a:off x="3676855" y="2271904"/>
            <a:ext cx="4520560" cy="3420596"/>
          </a:xfrm>
          <a:prstGeom prst="rect">
            <a:avLst/>
          </a:prstGeom>
        </p:spPr>
      </p:pic>
      <p:sp useBgFill="1">
        <p:nvSpPr>
          <p:cNvPr id="24" name="Rectangle 13">
            <a:extLst>
              <a:ext uri="{FF2B5EF4-FFF2-40B4-BE49-F238E27FC236}">
                <a16:creationId xmlns:a16="http://schemas.microsoft.com/office/drawing/2014/main" id="{395FA420-5595-49D1-9D5F-79EC43B55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4648" y="1721922"/>
            <a:ext cx="3609143" cy="4520560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F72A1F3-67D6-9125-8DAA-04D102585B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09348" y="2020824"/>
            <a:ext cx="2956060" cy="395935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z="1700">
                <a:cs typeface="Calibri"/>
              </a:rPr>
              <a:t>Työpaikalla oli aika rentoa. Työt piti hoitaa, mutta jäi myös aikaa tutustua työkavereihin.</a:t>
            </a:r>
          </a:p>
          <a:p>
            <a:r>
              <a:rPr lang="fi-FI" sz="1700">
                <a:cs typeface="Calibri"/>
              </a:rPr>
              <a:t>Työpäiväni alkoivat 7.30 ja loppuivat 15.30. Työskentelin pääosin korjaamolla. Pääsin myös kenttä mekaanikon mukaan muutamaksi päiväksi.</a:t>
            </a:r>
            <a:endParaRPr lang="fi-FI" sz="1700"/>
          </a:p>
          <a:p>
            <a:r>
              <a:rPr lang="fi-FI" sz="1700">
                <a:cs typeface="Calibri"/>
              </a:rPr>
              <a:t>Työ korjaamolla oli aika samanlaista kun suomessa. Työt hoidettiin kunnolla, eikä ollut tarvetta kiirehtiä.</a:t>
            </a:r>
          </a:p>
          <a:p>
            <a:endParaRPr lang="fi-FI" sz="17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9962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7EA9CB1-C1AC-B528-321B-21A1AAD2F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48464"/>
            <a:ext cx="3807187" cy="2228074"/>
          </a:xfrm>
        </p:spPr>
        <p:txBody>
          <a:bodyPr>
            <a:normAutofit/>
          </a:bodyPr>
          <a:lstStyle/>
          <a:p>
            <a:r>
              <a:rPr lang="fi-FI" sz="3700">
                <a:cs typeface="Calibri Light"/>
              </a:rPr>
              <a:t>Oppiminen ja ongelmanratkaisu</a:t>
            </a:r>
            <a:endParaRPr lang="fi-FI" sz="370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88E1D65-2BCE-5F7B-AE98-BD7B42C5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962279"/>
            <a:ext cx="3799425" cy="31432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fi-FI" sz="1700">
                <a:cs typeface="Calibri"/>
              </a:rPr>
              <a:t>Minulla ei kv-jaksolla ollut suurempia ongelmia. Ainoa ongelma minkä kohtasin oli kielimuuri. Pääosin kaikki puhuivat englantia, mutta eivät kaikki.</a:t>
            </a:r>
          </a:p>
          <a:p>
            <a:r>
              <a:rPr lang="fi-FI" sz="1700">
                <a:cs typeface="Calibri"/>
              </a:rPr>
              <a:t>Kulttuurissa tai elintavoissa ei ollut mielestäni eroa verrattuna suomeen.</a:t>
            </a:r>
          </a:p>
          <a:p>
            <a:r>
              <a:rPr lang="fi-FI" sz="1700">
                <a:cs typeface="Calibri"/>
              </a:rPr>
              <a:t>Matkatavaroiden pakkaaminen. Miettisin tarkemmin mitä tarvitsen mukaan.</a:t>
            </a:r>
          </a:p>
          <a:p>
            <a:r>
              <a:rPr lang="fi-FI" sz="1700">
                <a:cs typeface="Calibri"/>
              </a:rPr>
              <a:t>Pidin paikallisten kohteliaisuudesta ja ystävällisyydestä. </a:t>
            </a:r>
          </a:p>
        </p:txBody>
      </p:sp>
      <p:pic>
        <p:nvPicPr>
          <p:cNvPr id="4" name="Kuva 4" descr="Kuva, joka sisältää kohteen piha-, tumma, yö&#10;&#10;Kuvaus luotu automaattisesti">
            <a:extLst>
              <a:ext uri="{FF2B5EF4-FFF2-40B4-BE49-F238E27FC236}">
                <a16:creationId xmlns:a16="http://schemas.microsoft.com/office/drawing/2014/main" id="{D7D5B845-1AD8-582F-FFC7-F3EB8183A0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641" r="-1" b="13644"/>
          <a:stretch/>
        </p:blipFill>
        <p:spPr>
          <a:xfrm>
            <a:off x="5010386" y="10"/>
            <a:ext cx="7181613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93740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1B82C15-AC99-C158-CB62-0CECFD58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48464"/>
            <a:ext cx="3807187" cy="2228074"/>
          </a:xfrm>
        </p:spPr>
        <p:txBody>
          <a:bodyPr>
            <a:normAutofit/>
          </a:bodyPr>
          <a:lstStyle/>
          <a:p>
            <a:r>
              <a:rPr lang="fi-FI" sz="3700">
                <a:cs typeface="Calibri Light"/>
              </a:rPr>
              <a:t>Oppiminen ja ongelmanratkaisu</a:t>
            </a:r>
            <a:endParaRPr lang="fi-FI" sz="370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5FC3091-F222-9533-2D4F-4B7C36EFD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962279"/>
            <a:ext cx="3799425" cy="3143241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fi-FI" sz="1700"/>
          </a:p>
          <a:p>
            <a:r>
              <a:rPr lang="fi-FI" sz="1700">
                <a:cs typeface="Calibri"/>
              </a:rPr>
              <a:t>Kierrätys toimi paljon paremmin Saksassa kuin Suomessa. </a:t>
            </a:r>
          </a:p>
          <a:p>
            <a:r>
              <a:rPr lang="fi-FI" sz="1700">
                <a:cs typeface="Calibri"/>
              </a:rPr>
              <a:t>Suomalaiset voisivat oppia olemaan enemmän kohteliaita.</a:t>
            </a:r>
          </a:p>
          <a:p>
            <a:r>
              <a:rPr lang="fi-FI" sz="1700">
                <a:cs typeface="Calibri"/>
              </a:rPr>
              <a:t>Opin esimerkiksi kaivureiden ja pyöräkuormaajien tekniikasta. Lisäksi opin hieman Saksan kieltä.</a:t>
            </a:r>
          </a:p>
          <a:p>
            <a:r>
              <a:rPr lang="fi-FI" sz="1700">
                <a:cs typeface="Calibri"/>
              </a:rPr>
              <a:t>En koe jakson oikeastaan vaikuttaneen minuun.</a:t>
            </a:r>
          </a:p>
        </p:txBody>
      </p:sp>
      <p:pic>
        <p:nvPicPr>
          <p:cNvPr id="4" name="Kuva 4" descr="Kuva, joka sisältää kohteen puu, vesi, piha-, joki&#10;&#10;Kuvaus luotu automaattisesti">
            <a:extLst>
              <a:ext uri="{FF2B5EF4-FFF2-40B4-BE49-F238E27FC236}">
                <a16:creationId xmlns:a16="http://schemas.microsoft.com/office/drawing/2014/main" id="{0EC52F1A-D7C2-66A3-01CF-52B659F56B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1" r="26829" b="1"/>
          <a:stretch/>
        </p:blipFill>
        <p:spPr>
          <a:xfrm rot="5400000">
            <a:off x="5172192" y="-161806"/>
            <a:ext cx="6858000" cy="718161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188879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9DA4565-0DB3-5392-5F68-6759EB694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48464"/>
            <a:ext cx="3807187" cy="2228074"/>
          </a:xfrm>
        </p:spPr>
        <p:txBody>
          <a:bodyPr>
            <a:normAutofit/>
          </a:bodyPr>
          <a:lstStyle/>
          <a:p>
            <a:r>
              <a:rPr lang="fi-FI" sz="4000">
                <a:cs typeface="Calibri Light"/>
              </a:rPr>
              <a:t>Vapaa-aika ja majoitus</a:t>
            </a:r>
            <a:endParaRPr lang="fi-FI" sz="400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3EB61D3-4D48-04F4-7672-291542BA5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962279"/>
            <a:ext cx="3799425" cy="31432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fi-FI" sz="1600">
                <a:cs typeface="Calibri"/>
              </a:rPr>
              <a:t>Vapaa ajalla tutustuin työkaveriin paremmin ja käytiin muun muassa Hollannissa ja Dusseldorfissa.</a:t>
            </a:r>
          </a:p>
          <a:p>
            <a:r>
              <a:rPr lang="fi-FI" sz="1600">
                <a:cs typeface="Calibri"/>
              </a:rPr>
              <a:t>Arki elämä oli aika samanlaista kun suomessa. Kaupassa käynti oli aluksi hieman haastavaa, koska ei ollutkaan tuttuja tuotteita joita on osannut etsiä suomessa kaupasta.</a:t>
            </a:r>
          </a:p>
          <a:p>
            <a:r>
              <a:rPr lang="fi-FI" sz="1600">
                <a:cs typeface="Calibri"/>
              </a:rPr>
              <a:t>Vapaa-ajalla kannattaa tehdä mahdollisimman paljon eri asioita, eikä jäädä vaan esimerkiksi majoitukseen makoilemaan.</a:t>
            </a:r>
          </a:p>
        </p:txBody>
      </p:sp>
      <p:pic>
        <p:nvPicPr>
          <p:cNvPr id="4" name="Kuva 4" descr="Kuva, joka sisältää kohteen taivas, piha-, vesi, joki&#10;&#10;Kuvaus luotu automaattisesti">
            <a:extLst>
              <a:ext uri="{FF2B5EF4-FFF2-40B4-BE49-F238E27FC236}">
                <a16:creationId xmlns:a16="http://schemas.microsoft.com/office/drawing/2014/main" id="{98E9D1D8-8B2F-FBCB-D4CA-7C0947F1D2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380" b="1"/>
          <a:stretch/>
        </p:blipFill>
        <p:spPr>
          <a:xfrm rot="5400000">
            <a:off x="5172192" y="-161806"/>
            <a:ext cx="6858000" cy="718161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607968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B3354A9-C90F-A4F4-AE54-9D28EC0CD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48464"/>
            <a:ext cx="3807187" cy="2228074"/>
          </a:xfrm>
        </p:spPr>
        <p:txBody>
          <a:bodyPr>
            <a:normAutofit/>
          </a:bodyPr>
          <a:lstStyle/>
          <a:p>
            <a:r>
              <a:rPr lang="fi-FI" sz="4000">
                <a:cs typeface="Calibri Light"/>
              </a:rPr>
              <a:t>Matkustaminen</a:t>
            </a:r>
            <a:endParaRPr lang="fi-FI" sz="400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EE98826-858E-85B7-3469-55B9D9450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962279"/>
            <a:ext cx="3799425" cy="31432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fi-FI" sz="1600">
                <a:cs typeface="Calibri"/>
              </a:rPr>
              <a:t>Valmistauduin pakkaamalla laukun ja lukemalla matkatavara rajoitukset tarkasti, sekä hankin eurooppalaisen sairasvakuutus kortin.</a:t>
            </a:r>
          </a:p>
          <a:p>
            <a:r>
              <a:rPr lang="fi-FI" sz="1600">
                <a:cs typeface="Calibri"/>
              </a:rPr>
              <a:t>Finnairin nettisivuilta.</a:t>
            </a:r>
          </a:p>
          <a:p>
            <a:r>
              <a:rPr lang="fi-FI" sz="1600">
                <a:cs typeface="Calibri"/>
              </a:rPr>
              <a:t>Matkustaminen oli ihan hauskaa. Lento toki oli hieman tylsä. Matka Saksaan oli minun ensimmäinen kerta lentokoneessa.</a:t>
            </a:r>
          </a:p>
          <a:p>
            <a:r>
              <a:rPr lang="fi-FI" sz="1600">
                <a:cs typeface="Calibri"/>
              </a:rPr>
              <a:t>Matkan aikana ei ollut minkäänlaisia koronarajoituksia tai sitä ei otettu mitenkään huomioon.</a:t>
            </a:r>
          </a:p>
        </p:txBody>
      </p:sp>
      <p:pic>
        <p:nvPicPr>
          <p:cNvPr id="4" name="Kuva 4" descr="Kuva, joka sisältää kohteen taivas, piha-, lentokone, pilvet&#10;&#10;Kuvaus luotu automaattisesti">
            <a:extLst>
              <a:ext uri="{FF2B5EF4-FFF2-40B4-BE49-F238E27FC236}">
                <a16:creationId xmlns:a16="http://schemas.microsoft.com/office/drawing/2014/main" id="{C02FC682-FEB5-6F62-2FE7-AD27554DFE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76" r="24705" b="1"/>
          <a:stretch/>
        </p:blipFill>
        <p:spPr>
          <a:xfrm rot="5400000">
            <a:off x="5172192" y="-161806"/>
            <a:ext cx="6858000" cy="718161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171683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4E6EC9B-90C1-E0C3-DA0D-4BF46F03C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48464"/>
            <a:ext cx="3807187" cy="2228074"/>
          </a:xfrm>
        </p:spPr>
        <p:txBody>
          <a:bodyPr>
            <a:normAutofit/>
          </a:bodyPr>
          <a:lstStyle/>
          <a:p>
            <a:r>
              <a:rPr lang="fi-FI" sz="3400">
                <a:latin typeface="Arial"/>
                <a:cs typeface="Arial"/>
              </a:rPr>
              <a:t>Terveisiä Keudan markkinointiin ja viestintäkanaviin jaettavaksi</a:t>
            </a:r>
            <a:endParaRPr lang="fi-FI" sz="340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CC0B750-AE1D-7963-3519-5EB79E4C0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962279"/>
            <a:ext cx="3799425" cy="31432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fi-FI" sz="2000">
                <a:cs typeface="Calibri"/>
              </a:rPr>
              <a:t>Kv-jaksolle kannattaa lähteä jos sitä harkitsee. Itsellä oli ainakin hyvä matka.</a:t>
            </a:r>
            <a:endParaRPr lang="fi-FI" sz="2000"/>
          </a:p>
        </p:txBody>
      </p:sp>
      <p:pic>
        <p:nvPicPr>
          <p:cNvPr id="4" name="Kuva 4" descr="Kuva, joka sisältää kohteen ruoho, puu, piha-, taivas&#10;&#10;Kuvaus luotu automaattisesti">
            <a:extLst>
              <a:ext uri="{FF2B5EF4-FFF2-40B4-BE49-F238E27FC236}">
                <a16:creationId xmlns:a16="http://schemas.microsoft.com/office/drawing/2014/main" id="{4B535B95-C7D1-C3D9-DA89-58DB778E1F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46" r="26635" b="1"/>
          <a:stretch/>
        </p:blipFill>
        <p:spPr>
          <a:xfrm rot="5400000">
            <a:off x="5172192" y="-161806"/>
            <a:ext cx="6858000" cy="718161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64247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E85FE96-76D3-0988-6DAB-EED8A21BA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48464"/>
            <a:ext cx="3807187" cy="2228074"/>
          </a:xfrm>
        </p:spPr>
        <p:txBody>
          <a:bodyPr>
            <a:normAutofit/>
          </a:bodyPr>
          <a:lstStyle/>
          <a:p>
            <a:r>
              <a:rPr lang="fi-FI" sz="3400">
                <a:cs typeface="Calibri Light"/>
              </a:rPr>
              <a:t>Kestävänkehityksen edistäminen</a:t>
            </a:r>
            <a:endParaRPr lang="fi-FI" sz="340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F100EC7-0325-74E4-4966-5DF045E0B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962279"/>
            <a:ext cx="3799425" cy="31432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fi-FI" sz="2000">
                <a:cs typeface="Calibri"/>
              </a:rPr>
              <a:t>Kierrätys korjaamolla ja vapaa-ajalla oli paljon tarkempaa kuin Suomessa.</a:t>
            </a:r>
          </a:p>
          <a:p>
            <a:r>
              <a:rPr lang="fi-FI" sz="2000">
                <a:cs typeface="Calibri"/>
              </a:rPr>
              <a:t>Työpaikalla oli aikaisemmin Saksaan muualta maailmasta muuttaneita ja kaikkia kohdeltiin saman arvoisesti.</a:t>
            </a:r>
          </a:p>
        </p:txBody>
      </p:sp>
      <p:pic>
        <p:nvPicPr>
          <p:cNvPr id="4" name="Kuva 4" descr="Kuva, joka sisältää kohteen taivas, piha-, kuorma-auto, tie&#10;&#10;Kuvaus luotu automaattisesti">
            <a:extLst>
              <a:ext uri="{FF2B5EF4-FFF2-40B4-BE49-F238E27FC236}">
                <a16:creationId xmlns:a16="http://schemas.microsoft.com/office/drawing/2014/main" id="{DF9BBFBA-E146-90D1-420A-7A46043078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380" b="1"/>
          <a:stretch/>
        </p:blipFill>
        <p:spPr>
          <a:xfrm rot="5400000">
            <a:off x="5172192" y="-161806"/>
            <a:ext cx="6858000" cy="718161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960896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Kuva 8" descr="Kuva, joka sisältää kohteen sisä-, lattia, ikkuna, huonekalu&#10;&#10;Kuvaus luotu automaattisesti">
            <a:extLst>
              <a:ext uri="{FF2B5EF4-FFF2-40B4-BE49-F238E27FC236}">
                <a16:creationId xmlns:a16="http://schemas.microsoft.com/office/drawing/2014/main" id="{BEA8891B-7552-766E-9DC3-ECAB06CDD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885531" y="883444"/>
            <a:ext cx="3021013" cy="2238375"/>
          </a:xfrm>
          <a:prstGeom prst="rect">
            <a:avLst/>
          </a:prstGeom>
        </p:spPr>
      </p:pic>
      <p:pic>
        <p:nvPicPr>
          <p:cNvPr id="9" name="Kuva 9" descr="Kuva, joka sisältää kohteen sisä-, katto, keltainen, toimisto&#10;&#10;Kuvaus luotu automaattisesti">
            <a:extLst>
              <a:ext uri="{FF2B5EF4-FFF2-40B4-BE49-F238E27FC236}">
                <a16:creationId xmlns:a16="http://schemas.microsoft.com/office/drawing/2014/main" id="{69F53CF2-E7B7-2570-45CB-58482F6F1A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910388" y="1168400"/>
            <a:ext cx="3021013" cy="1668463"/>
          </a:xfrm>
          <a:prstGeom prst="rect">
            <a:avLst/>
          </a:prstGeom>
        </p:spPr>
      </p:pic>
      <p:pic>
        <p:nvPicPr>
          <p:cNvPr id="6" name="Kuva 6" descr="Kuva, joka sisältää kohteen ruoho, piha-, taivas, puu&#10;&#10;Kuvaus luotu automaattisesti">
            <a:extLst>
              <a:ext uri="{FF2B5EF4-FFF2-40B4-BE49-F238E27FC236}">
                <a16:creationId xmlns:a16="http://schemas.microsoft.com/office/drawing/2014/main" id="{E50ADEE0-85AA-99A7-E62E-40995D04D5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943975" y="874712"/>
            <a:ext cx="3021013" cy="2255838"/>
          </a:xfrm>
          <a:prstGeom prst="rect">
            <a:avLst/>
          </a:prstGeom>
        </p:spPr>
      </p:pic>
      <p:pic>
        <p:nvPicPr>
          <p:cNvPr id="7" name="Kuva 7" descr="Kuva, joka sisältää kohteen ruoho, piha-, taivas, puu&#10;&#10;Kuvaus luotu automaattisesti">
            <a:extLst>
              <a:ext uri="{FF2B5EF4-FFF2-40B4-BE49-F238E27FC236}">
                <a16:creationId xmlns:a16="http://schemas.microsoft.com/office/drawing/2014/main" id="{17D789CC-6695-54CC-CF89-BC5C4E5EB2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4908550" y="3952875"/>
            <a:ext cx="2787650" cy="2051050"/>
          </a:xfrm>
          <a:prstGeom prst="rect">
            <a:avLst/>
          </a:prstGeom>
        </p:spPr>
      </p:pic>
      <p:pic>
        <p:nvPicPr>
          <p:cNvPr id="5" name="Kuva 5" descr="Kuva, joka sisältää kohteen ruoho, taivas, piha-, vesi&#10;&#10;Kuvaus luotu automaattisesti">
            <a:extLst>
              <a:ext uri="{FF2B5EF4-FFF2-40B4-BE49-F238E27FC236}">
                <a16:creationId xmlns:a16="http://schemas.microsoft.com/office/drawing/2014/main" id="{3A02C88F-C2D3-FB0B-9730-0FD63F8B02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7031038" y="3952875"/>
            <a:ext cx="2787650" cy="2051050"/>
          </a:xfrm>
          <a:prstGeom prst="rect">
            <a:avLst/>
          </a:prstGeom>
        </p:spPr>
      </p:pic>
      <p:pic>
        <p:nvPicPr>
          <p:cNvPr id="4" name="Kuva 4" descr="Kuva, joka sisältää kohteen piha-, ruoho, taivas, penkki&#10;&#10;Kuvaus luotu automaattisesti">
            <a:extLst>
              <a:ext uri="{FF2B5EF4-FFF2-40B4-BE49-F238E27FC236}">
                <a16:creationId xmlns:a16="http://schemas.microsoft.com/office/drawing/2014/main" id="{3B083911-A9AD-E047-4678-B6A2A2CE5E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 rot="5400000">
            <a:off x="9159082" y="3948906"/>
            <a:ext cx="2787650" cy="2058988"/>
          </a:xfr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839E17B-ADB4-4FB7-AB8A-8C6A4386D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Lisää kuvia matkalta</a:t>
            </a:r>
          </a:p>
        </p:txBody>
      </p:sp>
    </p:spTree>
    <p:extLst>
      <p:ext uri="{BB962C8B-B14F-4D97-AF65-F5344CB8AC3E}">
        <p14:creationId xmlns:p14="http://schemas.microsoft.com/office/powerpoint/2010/main" val="473727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C309FF726532124DB69E041EE6F9F158" ma:contentTypeVersion="16" ma:contentTypeDescription="Luo uusi asiakirja." ma:contentTypeScope="" ma:versionID="fcff8f685313a80d7f2091e6573f099b">
  <xsd:schema xmlns:xsd="http://www.w3.org/2001/XMLSchema" xmlns:xs="http://www.w3.org/2001/XMLSchema" xmlns:p="http://schemas.microsoft.com/office/2006/metadata/properties" xmlns:ns2="b94f0ea4-1378-4443-81c2-6750b6312211" xmlns:ns3="2a06f0db-dbf8-46f9-a525-66c6095d9d9f" targetNamespace="http://schemas.microsoft.com/office/2006/metadata/properties" ma:root="true" ma:fieldsID="403f6d0af5eebff0abf8afb31d4b8cfe" ns2:_="" ns3:_="">
    <xsd:import namespace="b94f0ea4-1378-4443-81c2-6750b6312211"/>
    <xsd:import namespace="2a06f0db-dbf8-46f9-a525-66c6095d9d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4f0ea4-1378-4443-81c2-6750b63122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Kuvien tunnisteet" ma:readOnly="false" ma:fieldId="{5cf76f15-5ced-4ddc-b409-7134ff3c332f}" ma:taxonomyMulti="true" ma:sspId="e26c6a39-ca17-4711-8675-0cb8c6f60f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06f0db-dbf8-46f9-a525-66c6095d9d9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154dbb5c-1c34-4195-9eee-cd4dd44282ec}" ma:internalName="TaxCatchAll" ma:showField="CatchAllData" ma:web="2a06f0db-dbf8-46f9-a525-66c6095d9d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C81604B-7D14-45FA-8AF9-5CBA9876C28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E4952F9-49EE-4342-8D35-7C3950FBAD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94f0ea4-1378-4443-81c2-6750b6312211"/>
    <ds:schemaRef ds:uri="2a06f0db-dbf8-46f9-a525-66c6095d9d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341</Words>
  <Application>Microsoft Office PowerPoint</Application>
  <PresentationFormat>Laajakuva</PresentationFormat>
  <Paragraphs>41</Paragraphs>
  <Slides>10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Office-teema</vt:lpstr>
      <vt:lpstr>Matkaraportti</vt:lpstr>
      <vt:lpstr>Jaksolle hakeutuminen</vt:lpstr>
      <vt:lpstr>Työssäoppimisjakso</vt:lpstr>
      <vt:lpstr>Oppiminen ja ongelmanratkaisu</vt:lpstr>
      <vt:lpstr>Oppiminen ja ongelmanratkaisu</vt:lpstr>
      <vt:lpstr>Vapaa-aika ja majoitus</vt:lpstr>
      <vt:lpstr>Matkustaminen</vt:lpstr>
      <vt:lpstr>Terveisiä Keudan markkinointiin ja viestintäkanaviin jaettavaksi</vt:lpstr>
      <vt:lpstr>Kestävänkehityksen edistäminen</vt:lpstr>
      <vt:lpstr>Lisää kuvia matkalta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Iina Siren</dc:creator>
  <cp:lastModifiedBy>Iina Siren</cp:lastModifiedBy>
  <cp:revision>455</cp:revision>
  <dcterms:created xsi:type="dcterms:W3CDTF">2023-06-11T18:42:47Z</dcterms:created>
  <dcterms:modified xsi:type="dcterms:W3CDTF">2023-06-16T06:29:11Z</dcterms:modified>
</cp:coreProperties>
</file>