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4"/>
  </p:sldMasterIdLst>
  <p:sldIdLst>
    <p:sldId id="256" r:id="rId5"/>
    <p:sldId id="257" r:id="rId6"/>
    <p:sldId id="258" r:id="rId7"/>
    <p:sldId id="259" r:id="rId8"/>
    <p:sldId id="268" r:id="rId9"/>
    <p:sldId id="260" r:id="rId10"/>
    <p:sldId id="276" r:id="rId11"/>
    <p:sldId id="261" r:id="rId12"/>
    <p:sldId id="280" r:id="rId13"/>
    <p:sldId id="262" r:id="rId14"/>
    <p:sldId id="266" r:id="rId15"/>
    <p:sldId id="275" r:id="rId16"/>
    <p:sldId id="282" r:id="rId17"/>
    <p:sldId id="277" r:id="rId18"/>
    <p:sldId id="270" r:id="rId19"/>
    <p:sldId id="271" r:id="rId20"/>
    <p:sldId id="272" r:id="rId21"/>
    <p:sldId id="281" r:id="rId22"/>
    <p:sldId id="265" r:id="rId23"/>
    <p:sldId id="273" r:id="rId24"/>
    <p:sldId id="274" r:id="rId25"/>
    <p:sldId id="267" r:id="rId26"/>
    <p:sldId id="264" r:id="rId27"/>
    <p:sldId id="278" r:id="rId28"/>
    <p:sldId id="279" r:id="rId2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3" d="100"/>
          <a:sy n="63" d="100"/>
        </p:scale>
        <p:origin x="54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3E86E6CD-4214-4853-A4E6-4E3EB2FC4B5F}"/>
    <pc:docChg chg="delSld">
      <pc:chgData name="Iina Siren" userId="e906d0e6-4822-4236-a6c8-a621ffa670de" providerId="ADAL" clId="{3E86E6CD-4214-4853-A4E6-4E3EB2FC4B5F}" dt="2023-06-13T10:07:25.834" v="0" actId="2696"/>
      <pc:docMkLst>
        <pc:docMk/>
      </pc:docMkLst>
      <pc:sldChg chg="del">
        <pc:chgData name="Iina Siren" userId="e906d0e6-4822-4236-a6c8-a621ffa670de" providerId="ADAL" clId="{3E86E6CD-4214-4853-A4E6-4E3EB2FC4B5F}" dt="2023-06-13T10:07:25.834" v="0" actId="2696"/>
        <pc:sldMkLst>
          <pc:docMk/>
          <pc:sldMk cId="4055399331" sldId="26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906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32FD-157B-437C-E9D5-B66E8B3B1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790A51-A7E8-7A6A-5FD0-F9B250BE41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8C8B8-F999-7D95-435D-17CE6ACCDC87}"/>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5" name="Footer Placeholder 4">
            <a:extLst>
              <a:ext uri="{FF2B5EF4-FFF2-40B4-BE49-F238E27FC236}">
                <a16:creationId xmlns:a16="http://schemas.microsoft.com/office/drawing/2014/main" id="{6E427265-C89C-937F-1DA3-F377F687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B89E-4530-3632-3485-F481DB042ED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46174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056A-761D-1DBC-276A-2A46D153C03F}"/>
              </a:ext>
            </a:extLst>
          </p:cNvPr>
          <p:cNvSpPr>
            <a:spLocks noGrp="1"/>
          </p:cNvSpPr>
          <p:nvPr>
            <p:ph type="title"/>
          </p:nvPr>
        </p:nvSpPr>
        <p:spPr>
          <a:xfrm>
            <a:off x="1471613" y="1355763"/>
            <a:ext cx="6972300" cy="2255794"/>
          </a:xfrm>
        </p:spPr>
        <p:txBody>
          <a:bodyPr anchor="t">
            <a:normAutofit/>
          </a:bodyPr>
          <a:lstStyle>
            <a:lvl1pPr>
              <a:lnSpc>
                <a:spcPct val="110000"/>
              </a:lnSpc>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193904B3-6AC1-19D5-3EAE-2009A3B4CE65}"/>
              </a:ext>
            </a:extLst>
          </p:cNvPr>
          <p:cNvSpPr>
            <a:spLocks noGrp="1"/>
          </p:cNvSpPr>
          <p:nvPr>
            <p:ph type="body" idx="1"/>
          </p:nvPr>
        </p:nvSpPr>
        <p:spPr>
          <a:xfrm>
            <a:off x="1524000" y="4921820"/>
            <a:ext cx="5524500" cy="1150934"/>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FA2A86D-493D-5BF6-8AA6-F1231E3BAE7D}"/>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5" name="Footer Placeholder 4">
            <a:extLst>
              <a:ext uri="{FF2B5EF4-FFF2-40B4-BE49-F238E27FC236}">
                <a16:creationId xmlns:a16="http://schemas.microsoft.com/office/drawing/2014/main" id="{79CCCD76-6623-164A-7BFA-207AFA057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64312-1F20-5486-62B0-A8BB8829D6CA}"/>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4" name="Straight Connector 13">
            <a:extLst>
              <a:ext uri="{FF2B5EF4-FFF2-40B4-BE49-F238E27FC236}">
                <a16:creationId xmlns:a16="http://schemas.microsoft.com/office/drawing/2014/main" id="{4703F1C9-9114-4426-6F07-F7FF9CCD5FC4}"/>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534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FC4C-4D16-E5A8-F934-8B158F6F273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9BDE54-F935-945D-3E4F-B659695E84DA}"/>
              </a:ext>
            </a:extLst>
          </p:cNvPr>
          <p:cNvSpPr>
            <a:spLocks noGrp="1"/>
          </p:cNvSpPr>
          <p:nvPr>
            <p:ph sz="half" idx="1"/>
          </p:nvPr>
        </p:nvSpPr>
        <p:spPr>
          <a:xfrm>
            <a:off x="952500" y="2286002"/>
            <a:ext cx="5067300" cy="38909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28F3710-E06B-05DE-937A-C92E52569E34}"/>
              </a:ext>
            </a:extLst>
          </p:cNvPr>
          <p:cNvSpPr>
            <a:spLocks noGrp="1"/>
          </p:cNvSpPr>
          <p:nvPr>
            <p:ph sz="half" idx="2"/>
          </p:nvPr>
        </p:nvSpPr>
        <p:spPr>
          <a:xfrm>
            <a:off x="6172200" y="2286001"/>
            <a:ext cx="5067300" cy="3890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7302EFD-42D3-11C1-677E-0E478B93F7B2}"/>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6" name="Footer Placeholder 5">
            <a:extLst>
              <a:ext uri="{FF2B5EF4-FFF2-40B4-BE49-F238E27FC236}">
                <a16:creationId xmlns:a16="http://schemas.microsoft.com/office/drawing/2014/main" id="{224C2F08-0D93-B14B-6106-2925DF3E1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5DE81-F2AB-CCB9-8B68-5E4F31011FF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991824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D81B-4E36-1511-E9A7-8FB931B41FCF}"/>
              </a:ext>
            </a:extLst>
          </p:cNvPr>
          <p:cNvSpPr>
            <a:spLocks noGrp="1"/>
          </p:cNvSpPr>
          <p:nvPr>
            <p:ph type="title"/>
          </p:nvPr>
        </p:nvSpPr>
        <p:spPr>
          <a:xfrm>
            <a:off x="952500" y="1004888"/>
            <a:ext cx="10287000" cy="90011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7FA73DE-183B-9473-20AD-2D3BFED8439F}"/>
              </a:ext>
            </a:extLst>
          </p:cNvPr>
          <p:cNvSpPr>
            <a:spLocks noGrp="1"/>
          </p:cNvSpPr>
          <p:nvPr>
            <p:ph type="body" idx="1"/>
          </p:nvPr>
        </p:nvSpPr>
        <p:spPr>
          <a:xfrm>
            <a:off x="952501"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D70FB3D-60AC-DEF2-4472-31B4E076CBCC}"/>
              </a:ext>
            </a:extLst>
          </p:cNvPr>
          <p:cNvSpPr>
            <a:spLocks noGrp="1"/>
          </p:cNvSpPr>
          <p:nvPr>
            <p:ph sz="half" idx="2"/>
          </p:nvPr>
        </p:nvSpPr>
        <p:spPr>
          <a:xfrm>
            <a:off x="952501" y="3048001"/>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6E5BDB-B29C-788F-E2FB-6C154E8FE82E}"/>
              </a:ext>
            </a:extLst>
          </p:cNvPr>
          <p:cNvSpPr>
            <a:spLocks noGrp="1"/>
          </p:cNvSpPr>
          <p:nvPr>
            <p:ph type="body" sz="quarter" idx="3"/>
          </p:nvPr>
        </p:nvSpPr>
        <p:spPr>
          <a:xfrm>
            <a:off x="6353174"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513FF49-3276-24CA-BC81-FA92C0A9309A}"/>
              </a:ext>
            </a:extLst>
          </p:cNvPr>
          <p:cNvSpPr>
            <a:spLocks noGrp="1"/>
          </p:cNvSpPr>
          <p:nvPr>
            <p:ph sz="quarter" idx="4"/>
          </p:nvPr>
        </p:nvSpPr>
        <p:spPr>
          <a:xfrm>
            <a:off x="6353174" y="3048000"/>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E8FA1C8-C196-9BE1-F603-3FC17EDD91F8}"/>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8" name="Footer Placeholder 7">
            <a:extLst>
              <a:ext uri="{FF2B5EF4-FFF2-40B4-BE49-F238E27FC236}">
                <a16:creationId xmlns:a16="http://schemas.microsoft.com/office/drawing/2014/main" id="{CFB79692-E142-E1D7-AD17-30C5F13657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90FCF2-7B78-2A2A-F878-58335FEA390C}"/>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1" name="Straight Connector 10">
            <a:extLst>
              <a:ext uri="{FF2B5EF4-FFF2-40B4-BE49-F238E27FC236}">
                <a16:creationId xmlns:a16="http://schemas.microsoft.com/office/drawing/2014/main" id="{BC2D0356-1ECF-682B-F87A-811BDD28B2CB}"/>
              </a:ext>
            </a:extLst>
          </p:cNvPr>
          <p:cNvCxnSpPr>
            <a:cxnSpLocks/>
          </p:cNvCxnSpPr>
          <p:nvPr/>
        </p:nvCxnSpPr>
        <p:spPr>
          <a:xfrm>
            <a:off x="1052513"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06CA06-9701-E645-C0A5-594B227B288F}"/>
              </a:ext>
            </a:extLst>
          </p:cNvPr>
          <p:cNvCxnSpPr>
            <a:cxnSpLocks/>
          </p:cNvCxnSpPr>
          <p:nvPr/>
        </p:nvCxnSpPr>
        <p:spPr>
          <a:xfrm>
            <a:off x="6435725"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7799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14DA-C0D4-E152-7F42-F6352C961E82}"/>
              </a:ext>
            </a:extLst>
          </p:cNvPr>
          <p:cNvSpPr>
            <a:spLocks noGrp="1"/>
          </p:cNvSpPr>
          <p:nvPr>
            <p:ph type="title"/>
          </p:nvPr>
        </p:nvSpPr>
        <p:spPr>
          <a:xfrm>
            <a:off x="1524000" y="914400"/>
            <a:ext cx="9715500" cy="9906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4EC2AA04-1E84-460C-F560-A228F930F0AF}"/>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4" name="Footer Placeholder 3">
            <a:extLst>
              <a:ext uri="{FF2B5EF4-FFF2-40B4-BE49-F238E27FC236}">
                <a16:creationId xmlns:a16="http://schemas.microsoft.com/office/drawing/2014/main" id="{24AB260E-3910-7D1B-5074-24F5F0AB53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2020F1-A878-9B80-6B4F-7D71406BBF3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275537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652D6-7AE9-3E3B-5C1B-2B4399B150D5}"/>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3" name="Footer Placeholder 2">
            <a:extLst>
              <a:ext uri="{FF2B5EF4-FFF2-40B4-BE49-F238E27FC236}">
                <a16:creationId xmlns:a16="http://schemas.microsoft.com/office/drawing/2014/main" id="{A9A7127E-2A63-6F45-4C40-835843630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56FB79-D9D1-5381-0019-E24F8B4DAAB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138235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23B5-7DA9-0E4F-DA39-4624DB8A252E}"/>
              </a:ext>
            </a:extLst>
          </p:cNvPr>
          <p:cNvSpPr>
            <a:spLocks noGrp="1"/>
          </p:cNvSpPr>
          <p:nvPr>
            <p:ph type="title"/>
          </p:nvPr>
        </p:nvSpPr>
        <p:spPr>
          <a:xfrm>
            <a:off x="1524000" y="1369065"/>
            <a:ext cx="3266536" cy="2312979"/>
          </a:xfrm>
        </p:spPr>
        <p:txBody>
          <a:bodyPr anchor="b">
            <a:no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B94A5E77-518A-1FB9-B473-E19CADE04669}"/>
              </a:ext>
            </a:extLst>
          </p:cNvPr>
          <p:cNvSpPr>
            <a:spLocks noGrp="1"/>
          </p:cNvSpPr>
          <p:nvPr>
            <p:ph idx="1"/>
          </p:nvPr>
        </p:nvSpPr>
        <p:spPr>
          <a:xfrm>
            <a:off x="5624423" y="987425"/>
            <a:ext cx="5615077" cy="4873625"/>
          </a:xfrm>
        </p:spPr>
        <p:txBody>
          <a:bodyPr anchor="ct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365344F-7D06-2406-D113-D24587835D69}"/>
              </a:ext>
            </a:extLst>
          </p:cNvPr>
          <p:cNvSpPr>
            <a:spLocks noGrp="1"/>
          </p:cNvSpPr>
          <p:nvPr>
            <p:ph type="body" sz="half" idx="2"/>
          </p:nvPr>
        </p:nvSpPr>
        <p:spPr>
          <a:xfrm>
            <a:off x="1524000" y="3947801"/>
            <a:ext cx="3266536" cy="238283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22BE708-BAD0-A0A6-9332-9D2179E673FB}"/>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6" name="Footer Placeholder 5">
            <a:extLst>
              <a:ext uri="{FF2B5EF4-FFF2-40B4-BE49-F238E27FC236}">
                <a16:creationId xmlns:a16="http://schemas.microsoft.com/office/drawing/2014/main" id="{F8A70050-9362-4EC4-6B73-3A38445B7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DA991-8608-CAB4-33FA-03D380D2F060}"/>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071475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B837-332D-9100-E007-7DE279481410}"/>
              </a:ext>
            </a:extLst>
          </p:cNvPr>
          <p:cNvSpPr>
            <a:spLocks noGrp="1"/>
          </p:cNvSpPr>
          <p:nvPr>
            <p:ph type="title"/>
          </p:nvPr>
        </p:nvSpPr>
        <p:spPr>
          <a:xfrm>
            <a:off x="1523999" y="1385457"/>
            <a:ext cx="3312543" cy="2304288"/>
          </a:xfrm>
        </p:spPr>
        <p:txBody>
          <a:bodyPr anchor="b">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3E0DE983-0B0E-07CC-8C57-4EA529E27D19}"/>
              </a:ext>
            </a:extLst>
          </p:cNvPr>
          <p:cNvSpPr>
            <a:spLocks noGrp="1"/>
          </p:cNvSpPr>
          <p:nvPr>
            <p:ph type="pic" idx="1"/>
          </p:nvPr>
        </p:nvSpPr>
        <p:spPr>
          <a:xfrm>
            <a:off x="5624423" y="957263"/>
            <a:ext cx="5372189" cy="4962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CAB867-3FC6-5007-61B0-D9B7E5B0CED6}"/>
              </a:ext>
            </a:extLst>
          </p:cNvPr>
          <p:cNvSpPr>
            <a:spLocks noGrp="1"/>
          </p:cNvSpPr>
          <p:nvPr>
            <p:ph type="body" sz="half" idx="2"/>
          </p:nvPr>
        </p:nvSpPr>
        <p:spPr>
          <a:xfrm>
            <a:off x="1524000" y="3958315"/>
            <a:ext cx="3312542" cy="1961473"/>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6FC7E0F-BFE1-7134-163B-B777970B762A}"/>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6" name="Footer Placeholder 5">
            <a:extLst>
              <a:ext uri="{FF2B5EF4-FFF2-40B4-BE49-F238E27FC236}">
                <a16:creationId xmlns:a16="http://schemas.microsoft.com/office/drawing/2014/main" id="{AD395D0B-4F98-F3BE-FB23-22D8C5D41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B2E3D-2188-B7A9-0ECE-97814735847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122678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4143-3C41-D626-8F64-36A9C9F1A606}"/>
              </a:ext>
            </a:extLst>
          </p:cNvPr>
          <p:cNvSpPr>
            <a:spLocks noGrp="1"/>
          </p:cNvSpPr>
          <p:nvPr>
            <p:ph type="title"/>
          </p:nvPr>
        </p:nvSpPr>
        <p:spPr>
          <a:xfrm>
            <a:off x="952500" y="914400"/>
            <a:ext cx="9962791" cy="990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52C4FB-B560-A0FC-6435-952981BC9A1D}"/>
              </a:ext>
            </a:extLst>
          </p:cNvPr>
          <p:cNvSpPr>
            <a:spLocks noGrp="1"/>
          </p:cNvSpPr>
          <p:nvPr>
            <p:ph type="body" orient="vert" idx="1"/>
          </p:nvPr>
        </p:nvSpPr>
        <p:spPr>
          <a:xfrm>
            <a:off x="952500" y="2285997"/>
            <a:ext cx="9962791" cy="38909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7CEC4F-0A90-11E2-E43E-B9E765AFBD3A}"/>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5" name="Footer Placeholder 4">
            <a:extLst>
              <a:ext uri="{FF2B5EF4-FFF2-40B4-BE49-F238E27FC236}">
                <a16:creationId xmlns:a16="http://schemas.microsoft.com/office/drawing/2014/main" id="{51B2A5B4-1D77-B0AC-49E7-CAE9556B1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96EF9-2FDA-8E87-D546-8840CEBF038C}"/>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421603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085AB7-38B3-7F80-0B2D-7960F5637521}"/>
              </a:ext>
            </a:extLst>
          </p:cNvPr>
          <p:cNvSpPr>
            <a:spLocks noGrp="1"/>
          </p:cNvSpPr>
          <p:nvPr>
            <p:ph type="title" orient="vert"/>
          </p:nvPr>
        </p:nvSpPr>
        <p:spPr>
          <a:xfrm>
            <a:off x="9224513" y="1052423"/>
            <a:ext cx="1771292" cy="49170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B5ADBDC3-E9EA-8699-B2E4-4C7784455BA8}"/>
              </a:ext>
            </a:extLst>
          </p:cNvPr>
          <p:cNvSpPr>
            <a:spLocks noGrp="1"/>
          </p:cNvSpPr>
          <p:nvPr>
            <p:ph type="body" orient="vert" idx="1"/>
          </p:nvPr>
        </p:nvSpPr>
        <p:spPr>
          <a:xfrm>
            <a:off x="1006414" y="1052424"/>
            <a:ext cx="7873043" cy="49170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E1DBEDE-3A67-6FCA-25F3-B91F7C82ED89}"/>
              </a:ext>
            </a:extLst>
          </p:cNvPr>
          <p:cNvSpPr>
            <a:spLocks noGrp="1"/>
          </p:cNvSpPr>
          <p:nvPr>
            <p:ph type="dt" sz="half" idx="10"/>
          </p:nvPr>
        </p:nvSpPr>
        <p:spPr/>
        <p:txBody>
          <a:bodyPr/>
          <a:lstStyle/>
          <a:p>
            <a:fld id="{9D0D92BC-42A9-434B-8530-ADBF4485E407}" type="datetimeFigureOut">
              <a:rPr lang="en-US" smtClean="0"/>
              <a:t>6/13/2023</a:t>
            </a:fld>
            <a:endParaRPr lang="en-US"/>
          </a:p>
        </p:txBody>
      </p:sp>
      <p:sp>
        <p:nvSpPr>
          <p:cNvPr id="5" name="Footer Placeholder 4">
            <a:extLst>
              <a:ext uri="{FF2B5EF4-FFF2-40B4-BE49-F238E27FC236}">
                <a16:creationId xmlns:a16="http://schemas.microsoft.com/office/drawing/2014/main" id="{BB9EFF51-4318-20EA-3A3A-8FE203B1A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D9703-5BAD-DE95-98D9-0F30E7C0937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93169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Lst>
          </p:cNvPr>
          <p:cNvSpPr/>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0D404C1-E8A5-65FC-C068-21EA0397ED63}"/>
              </a:ext>
            </a:extLst>
          </p:cNvPr>
          <p:cNvSpPr>
            <a:spLocks noGrp="1"/>
          </p:cNvSpPr>
          <p:nvPr>
            <p:ph type="title"/>
          </p:nvPr>
        </p:nvSpPr>
        <p:spPr>
          <a:xfrm>
            <a:off x="952500" y="757238"/>
            <a:ext cx="10287000" cy="11477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6DCFD78-F171-BA47-AAF3-C6EB75F94C78}"/>
              </a:ext>
            </a:extLst>
          </p:cNvPr>
          <p:cNvSpPr>
            <a:spLocks noGrp="1"/>
          </p:cNvSpPr>
          <p:nvPr>
            <p:ph type="body" idx="1"/>
          </p:nvPr>
        </p:nvSpPr>
        <p:spPr>
          <a:xfrm>
            <a:off x="952500" y="2285997"/>
            <a:ext cx="10287000" cy="389096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5965A77-B1AB-D608-A6C5-F0F99B6913D8}"/>
              </a:ext>
            </a:extLst>
          </p:cNvPr>
          <p:cNvSpPr>
            <a:spLocks noGrp="1"/>
          </p:cNvSpPr>
          <p:nvPr>
            <p:ph type="dt" sz="half" idx="2"/>
          </p:nvPr>
        </p:nvSpPr>
        <p:spPr>
          <a:xfrm rot="5400000">
            <a:off x="10568087" y="4756249"/>
            <a:ext cx="2476307"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9D0D92BC-42A9-434B-8530-ADBF4485E407}" type="datetimeFigureOut">
              <a:rPr lang="en-US" smtClean="0"/>
              <a:pPr/>
              <a:t>6/13/2023</a:t>
            </a:fld>
            <a:endParaRPr lang="en-US" dirty="0"/>
          </a:p>
        </p:txBody>
      </p:sp>
      <p:sp>
        <p:nvSpPr>
          <p:cNvPr id="5" name="Footer Placeholder 4">
            <a:extLst>
              <a:ext uri="{FF2B5EF4-FFF2-40B4-BE49-F238E27FC236}">
                <a16:creationId xmlns:a16="http://schemas.microsoft.com/office/drawing/2014/main" id="{05DE34E5-5E9B-7786-05B5-B93241EE2F42}"/>
              </a:ext>
            </a:extLst>
          </p:cNvPr>
          <p:cNvSpPr>
            <a:spLocks noGrp="1"/>
          </p:cNvSpPr>
          <p:nvPr>
            <p:ph type="ftr" sz="quarter" idx="3"/>
          </p:nvPr>
        </p:nvSpPr>
        <p:spPr>
          <a:xfrm rot="5400000">
            <a:off x="10589519" y="1758059"/>
            <a:ext cx="2433442"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525CD4B-611E-32FA-419D-326099EEF340}"/>
              </a:ext>
            </a:extLst>
          </p:cNvPr>
          <p:cNvSpPr>
            <a:spLocks noGrp="1"/>
          </p:cNvSpPr>
          <p:nvPr>
            <p:ph type="sldNum" sz="quarter" idx="4"/>
          </p:nvPr>
        </p:nvSpPr>
        <p:spPr>
          <a:xfrm>
            <a:off x="11539542" y="3246437"/>
            <a:ext cx="533399" cy="365125"/>
          </a:xfrm>
          <a:prstGeom prst="rect">
            <a:avLst/>
          </a:prstGeom>
        </p:spPr>
        <p:txBody>
          <a:bodyPr vert="horz" lIns="91440" tIns="45720" rIns="91440" bIns="45720" rtlCol="0" anchor="ctr"/>
          <a:lstStyle>
            <a:lvl1pPr algn="ctr">
              <a:defRPr sz="1600" b="1" cap="all" baseline="0">
                <a:solidFill>
                  <a:schemeClr val="tx1"/>
                </a:solidFill>
                <a:latin typeface="+mj-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65336558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marbellaconfidencial.es/ayuntamiento-creara-una-comision-seguimiento-mejorar-seguridad-e-imagen-banus-395138833/" TargetMode="External"/><Relationship Id="rId7" Type="http://schemas.openxmlformats.org/officeDocument/2006/relationships/hyperlink" Target="https://creativecommons.org/licenses/by-nc-sa/3.0/"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creativecommons.org/licenses/by-nc-nd/3.0/" TargetMode="External"/><Relationship Id="rId5" Type="http://schemas.openxmlformats.org/officeDocument/2006/relationships/hyperlink" Target="https://www.flickr.com/photos/rpmarks/33714372882" TargetMode="Externa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creativecommons.org/licenses/by-nc-nd/3.0/" TargetMode="External"/><Relationship Id="rId3" Type="http://schemas.openxmlformats.org/officeDocument/2006/relationships/hyperlink" Target="https://www.flickr.com/photos/rpmarks/29082889860/in/pool-costadelsol" TargetMode="External"/><Relationship Id="rId7" Type="http://schemas.openxmlformats.org/officeDocument/2006/relationships/hyperlink" Target="https://www.flickr.com/photos/mariposarioes/5719866640/" TargetMode="External"/><Relationship Id="rId2" Type="http://schemas.openxmlformats.org/officeDocument/2006/relationships/image" Target="../media/image12.jpeg"/><Relationship Id="rId1" Type="http://schemas.openxmlformats.org/officeDocument/2006/relationships/slideLayout" Target="../slideLayouts/slideLayout9.xml"/><Relationship Id="rId6" Type="http://schemas.openxmlformats.org/officeDocument/2006/relationships/image" Target="../media/image14.jpeg"/><Relationship Id="rId5" Type="http://schemas.openxmlformats.org/officeDocument/2006/relationships/hyperlink" Target="https://miscositasdeinfantil.blogspot.com/2016/06/excursion-al-acuario.html" TargetMode="External"/><Relationship Id="rId4" Type="http://schemas.openxmlformats.org/officeDocument/2006/relationships/image" Target="../media/image13.jpeg"/><Relationship Id="rId9" Type="http://schemas.openxmlformats.org/officeDocument/2006/relationships/hyperlink" Target="https://creativecommons.org/licenses/by-nc/3.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8">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10">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p:cNvSpPr>
            <a:spLocks noGrp="1"/>
          </p:cNvSpPr>
          <p:nvPr>
            <p:ph type="ctrTitle"/>
          </p:nvPr>
        </p:nvSpPr>
        <p:spPr>
          <a:xfrm>
            <a:off x="952500" y="812042"/>
            <a:ext cx="4264686" cy="1092958"/>
          </a:xfrm>
        </p:spPr>
        <p:txBody>
          <a:bodyPr vert="horz" lIns="91440" tIns="45720" rIns="91440" bIns="45720" rtlCol="0" anchor="b">
            <a:normAutofit/>
          </a:bodyPr>
          <a:lstStyle/>
          <a:p>
            <a:r>
              <a:rPr lang="en-US" b="1" kern="1200" cap="all" spc="600" baseline="0">
                <a:solidFill>
                  <a:schemeClr val="tx1"/>
                </a:solidFill>
                <a:latin typeface="+mj-lt"/>
                <a:ea typeface="+mj-ea"/>
                <a:cs typeface="+mj-cs"/>
              </a:rPr>
              <a:t>Matkaraportti</a:t>
            </a:r>
          </a:p>
        </p:txBody>
      </p:sp>
      <p:sp>
        <p:nvSpPr>
          <p:cNvPr id="27" name="Rectangle 12">
            <a:extLst>
              <a:ext uri="{FF2B5EF4-FFF2-40B4-BE49-F238E27FC236}">
                <a16:creationId xmlns:a16="http://schemas.microsoft.com/office/drawing/2014/main" id="{17A4D85E-F98A-F670-16C3-7B2B0DA3A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17781"/>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laotsikko 2"/>
          <p:cNvSpPr>
            <a:spLocks noGrp="1"/>
          </p:cNvSpPr>
          <p:nvPr>
            <p:ph type="subTitle" idx="1"/>
          </p:nvPr>
        </p:nvSpPr>
        <p:spPr>
          <a:xfrm>
            <a:off x="952500" y="2285997"/>
            <a:ext cx="4191000" cy="3890965"/>
          </a:xfrm>
        </p:spPr>
        <p:txBody>
          <a:bodyPr vert="horz" lIns="91440" tIns="45720" rIns="91440" bIns="45720" rtlCol="0">
            <a:normAutofit/>
          </a:bodyPr>
          <a:lstStyle/>
          <a:p>
            <a:r>
              <a:rPr lang="en-US"/>
              <a:t>Piia Pärnapuu</a:t>
            </a:r>
          </a:p>
          <a:p>
            <a:r>
              <a:rPr lang="en-US"/>
              <a:t>Hius-ja kauneusala, kosmetologi</a:t>
            </a:r>
          </a:p>
          <a:p>
            <a:r>
              <a:rPr lang="en-US"/>
              <a:t>9.1-10.2.2023</a:t>
            </a:r>
          </a:p>
          <a:p>
            <a:r>
              <a:rPr lang="en-US"/>
              <a:t>Fuengirola, Espanja</a:t>
            </a:r>
          </a:p>
          <a:p>
            <a:r>
              <a:rPr lang="en-US"/>
              <a:t>Helmi Beayty salon</a:t>
            </a:r>
          </a:p>
          <a:p>
            <a:r>
              <a:rPr lang="en-US"/>
              <a:t>www.helmifuengirola.es</a:t>
            </a:r>
          </a:p>
        </p:txBody>
      </p:sp>
      <p:pic>
        <p:nvPicPr>
          <p:cNvPr id="4" name="Kuva 4" descr="Fuengirola In Spain Free Stock Photo - Public Domain Pictures">
            <a:extLst>
              <a:ext uri="{FF2B5EF4-FFF2-40B4-BE49-F238E27FC236}">
                <a16:creationId xmlns:a16="http://schemas.microsoft.com/office/drawing/2014/main" id="{D97DD8A1-85FB-128D-3A15-68A0F6A1BD4F}"/>
              </a:ext>
            </a:extLst>
          </p:cNvPr>
          <p:cNvPicPr>
            <a:picLocks noChangeAspect="1"/>
          </p:cNvPicPr>
          <p:nvPr/>
        </p:nvPicPr>
        <p:blipFill rotWithShape="1">
          <a:blip r:embed="rId2"/>
          <a:srcRect l="13407" r="19926"/>
          <a:stretch/>
        </p:blipFill>
        <p:spPr>
          <a:xfrm>
            <a:off x="6096000" y="10"/>
            <a:ext cx="6095999" cy="6857990"/>
          </a:xfrm>
          <a:prstGeom prst="rect">
            <a:avLst/>
          </a:prstGeom>
        </p:spPr>
      </p:pic>
    </p:spTree>
    <p:extLst>
      <p:ext uri="{BB962C8B-B14F-4D97-AF65-F5344CB8AC3E}">
        <p14:creationId xmlns:p14="http://schemas.microsoft.com/office/powerpoint/2010/main" val="782385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49C1896-0C0F-9A3A-8C68-668095515A11}"/>
              </a:ext>
            </a:extLst>
          </p:cNvPr>
          <p:cNvSpPr>
            <a:spLocks noGrp="1"/>
          </p:cNvSpPr>
          <p:nvPr>
            <p:ph type="title"/>
          </p:nvPr>
        </p:nvSpPr>
        <p:spPr>
          <a:xfrm>
            <a:off x="952500" y="812042"/>
            <a:ext cx="4264686" cy="1092958"/>
          </a:xfrm>
        </p:spPr>
        <p:txBody>
          <a:bodyPr>
            <a:normAutofit/>
          </a:bodyPr>
          <a:lstStyle/>
          <a:p>
            <a:r>
              <a:rPr lang="fi-FI" dirty="0"/>
              <a:t>Jaksolle hakeutuminen</a:t>
            </a:r>
          </a:p>
        </p:txBody>
      </p:sp>
      <p:sp>
        <p:nvSpPr>
          <p:cNvPr id="11" name="Rectangle 10">
            <a:extLst>
              <a:ext uri="{FF2B5EF4-FFF2-40B4-BE49-F238E27FC236}">
                <a16:creationId xmlns:a16="http://schemas.microsoft.com/office/drawing/2014/main" id="{17A4D85E-F98A-F670-16C3-7B2B0DA3A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17781"/>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EF9D64B6-752E-A23F-E4F9-07127604819C}"/>
              </a:ext>
            </a:extLst>
          </p:cNvPr>
          <p:cNvSpPr>
            <a:spLocks noGrp="1"/>
          </p:cNvSpPr>
          <p:nvPr>
            <p:ph idx="1"/>
          </p:nvPr>
        </p:nvSpPr>
        <p:spPr>
          <a:xfrm>
            <a:off x="952500" y="2285997"/>
            <a:ext cx="4191000" cy="3890965"/>
          </a:xfrm>
        </p:spPr>
        <p:txBody>
          <a:bodyPr vert="horz" lIns="91440" tIns="45720" rIns="91440" bIns="45720" rtlCol="0" anchor="t">
            <a:noAutofit/>
          </a:bodyPr>
          <a:lstStyle/>
          <a:p>
            <a:pPr>
              <a:lnSpc>
                <a:spcPct val="110000"/>
              </a:lnSpc>
            </a:pPr>
            <a:r>
              <a:rPr lang="fi-FI" sz="1200" b="1" dirty="0"/>
              <a:t>Innostuin </a:t>
            </a:r>
            <a:r>
              <a:rPr lang="fi-FI" sz="1200" b="1" dirty="0" err="1"/>
              <a:t>kv</a:t>
            </a:r>
            <a:r>
              <a:rPr lang="fi-FI" sz="1200" b="1" dirty="0"/>
              <a:t>-jaksosta, sillä Espanja ja nimenomaan </a:t>
            </a:r>
            <a:r>
              <a:rPr lang="fi-FI" sz="1200" b="1" dirty="0" err="1"/>
              <a:t>Fuengirola</a:t>
            </a:r>
            <a:r>
              <a:rPr lang="fi-FI" sz="1200" b="1" dirty="0"/>
              <a:t> oli minulle jo entuudestaan tuttu paikka ja olemme viettäneet täällä useamman talven perheen kanssa. Ajattelin että tässä olisi hyvä sauma päästä osaksi talvea suomesta pois ja  kokea erilainen työharjoittelujakso ulkomailla. Niinpä päätin hakea </a:t>
            </a:r>
            <a:r>
              <a:rPr lang="fi-FI" sz="1200" b="1" dirty="0" err="1"/>
              <a:t>kv</a:t>
            </a:r>
            <a:r>
              <a:rPr lang="fi-FI" sz="1200" b="1" dirty="0"/>
              <a:t>-jaksolle, ajatusta helpotti myös se ,että koulukaverini innostui myös ajatuksesta suorittaa harjoittelu ulkomailla.</a:t>
            </a:r>
          </a:p>
          <a:p>
            <a:pPr>
              <a:lnSpc>
                <a:spcPct val="110000"/>
              </a:lnSpc>
            </a:pPr>
            <a:r>
              <a:rPr lang="fi-FI" sz="1200" b="1" dirty="0"/>
              <a:t>Itse </a:t>
            </a:r>
            <a:r>
              <a:rPr lang="fi-FI" sz="1200" b="1" dirty="0" err="1"/>
              <a:t>kv</a:t>
            </a:r>
            <a:r>
              <a:rPr lang="fi-FI" sz="1200" b="1" dirty="0"/>
              <a:t>-jaksosta kuulin koululta ja niinpä lähdin selvittämään, että mitä kaikkea vaaditaan , jotta jaksolle pääsee. Oletin sen olevan paljon monimutkaisempaa, mutta ei se ollutkaan niin monimutkaista kuin saattoi ajatella.</a:t>
            </a:r>
          </a:p>
          <a:p>
            <a:pPr>
              <a:lnSpc>
                <a:spcPct val="110000"/>
              </a:lnSpc>
            </a:pPr>
            <a:r>
              <a:rPr lang="fi-FI" sz="1200" b="1" dirty="0" err="1"/>
              <a:t>Keudan</a:t>
            </a:r>
            <a:r>
              <a:rPr lang="fi-FI" sz="1200" b="1" dirty="0"/>
              <a:t> antama valmennus oli mielestäni riittävä, ainakin itse sen koin riittävänä sillä olen reissannut ennenkin ulkomailla ja  tämä </a:t>
            </a:r>
            <a:r>
              <a:rPr lang="fi-FI" sz="1200" b="1" dirty="0" err="1"/>
              <a:t>Fuengirola</a:t>
            </a:r>
            <a:r>
              <a:rPr lang="fi-FI" sz="1200" b="1" dirty="0"/>
              <a:t> oli minulle entuudestaan tuttu paikka. </a:t>
            </a:r>
          </a:p>
          <a:p>
            <a:pPr>
              <a:lnSpc>
                <a:spcPct val="110000"/>
              </a:lnSpc>
            </a:pPr>
            <a:r>
              <a:rPr lang="fi-FI" sz="1200" b="1" dirty="0"/>
              <a:t>(kuvassa työpaikan sisäänkäynti)</a:t>
            </a:r>
          </a:p>
        </p:txBody>
      </p:sp>
      <p:pic>
        <p:nvPicPr>
          <p:cNvPr id="4" name="Kuva 4" descr="Kuva, joka sisältää kohteen teksti, ulko, rakennus, katu&#10;&#10;Kuvaus luotu automaattisesti">
            <a:extLst>
              <a:ext uri="{FF2B5EF4-FFF2-40B4-BE49-F238E27FC236}">
                <a16:creationId xmlns:a16="http://schemas.microsoft.com/office/drawing/2014/main" id="{D2EA9711-3638-F9E6-F25A-6655E95EA706}"/>
              </a:ext>
            </a:extLst>
          </p:cNvPr>
          <p:cNvPicPr>
            <a:picLocks noChangeAspect="1"/>
          </p:cNvPicPr>
          <p:nvPr/>
        </p:nvPicPr>
        <p:blipFill rotWithShape="1">
          <a:blip r:embed="rId2"/>
          <a:srcRect t="325" b="15300"/>
          <a:stretch/>
        </p:blipFill>
        <p:spPr>
          <a:xfrm>
            <a:off x="6096000" y="10"/>
            <a:ext cx="6095999" cy="6857990"/>
          </a:xfrm>
          <a:prstGeom prst="rect">
            <a:avLst/>
          </a:prstGeom>
        </p:spPr>
      </p:pic>
    </p:spTree>
    <p:extLst>
      <p:ext uri="{BB962C8B-B14F-4D97-AF65-F5344CB8AC3E}">
        <p14:creationId xmlns:p14="http://schemas.microsoft.com/office/powerpoint/2010/main" val="3786444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70BC64E-B094-49DE-BD9C-DB662FCF5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E5D1755-94F9-F073-2655-68038CB306EE}"/>
              </a:ext>
            </a:extLst>
          </p:cNvPr>
          <p:cNvSpPr>
            <a:spLocks noGrp="1"/>
          </p:cNvSpPr>
          <p:nvPr>
            <p:ph type="title"/>
          </p:nvPr>
        </p:nvSpPr>
        <p:spPr>
          <a:xfrm>
            <a:off x="952500" y="723900"/>
            <a:ext cx="4417522" cy="625929"/>
          </a:xfrm>
        </p:spPr>
        <p:txBody>
          <a:bodyPr>
            <a:normAutofit/>
          </a:bodyPr>
          <a:lstStyle/>
          <a:p>
            <a:r>
              <a:rPr lang="fi-FI" sz="2600"/>
              <a:t>Työssäoppimisjakso</a:t>
            </a:r>
          </a:p>
        </p:txBody>
      </p:sp>
      <p:sp>
        <p:nvSpPr>
          <p:cNvPr id="11" name="Rectangle 10">
            <a:extLst>
              <a:ext uri="{FF2B5EF4-FFF2-40B4-BE49-F238E27FC236}">
                <a16:creationId xmlns:a16="http://schemas.microsoft.com/office/drawing/2014/main" id="{A718E0F5-1EF3-64D6-0802-B7983AC6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37234"/>
            <a:ext cx="12192000" cy="312031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FF3F873C-CA92-0564-A536-E1B43DDF51B9}"/>
              </a:ext>
            </a:extLst>
          </p:cNvPr>
          <p:cNvSpPr>
            <a:spLocks noGrp="1"/>
          </p:cNvSpPr>
          <p:nvPr>
            <p:ph idx="1"/>
          </p:nvPr>
        </p:nvSpPr>
        <p:spPr>
          <a:xfrm>
            <a:off x="952500" y="1665512"/>
            <a:ext cx="4191000" cy="5316992"/>
          </a:xfrm>
        </p:spPr>
        <p:txBody>
          <a:bodyPr vert="horz" lIns="91440" tIns="45720" rIns="91440" bIns="45720" rtlCol="0" anchor="t">
            <a:noAutofit/>
          </a:bodyPr>
          <a:lstStyle/>
          <a:p>
            <a:pPr>
              <a:lnSpc>
                <a:spcPct val="110000"/>
              </a:lnSpc>
            </a:pPr>
            <a:r>
              <a:rPr lang="fi-FI" sz="1200" b="1" dirty="0"/>
              <a:t>Työpäivät olivat hyvin vaihtelevia, välillä oli töitä ja toisinaan oli päiviä jolloin ei ollut töitä. Silloin tein kouluhommia tai muita töitä mitä työpaikalla oli mm. Pyykinpesua, välineiden pesua /huoltoa. Työt alkoivat pääasiassa klo.10, hoitola oli auki klo.10-18. Itse olisin kaivannut parempaa perehdytystä ja että olisin alkuun päässyt vain katsomaan kun ohjaaja tekee hoitoja, jotta olisi nähnyt hänen tyylinsä ja tapansa tehdä töitä.</a:t>
            </a:r>
          </a:p>
          <a:p>
            <a:pPr>
              <a:lnSpc>
                <a:spcPct val="110000"/>
              </a:lnSpc>
            </a:pPr>
            <a:r>
              <a:rPr lang="fi-FI" sz="1200" b="1" dirty="0"/>
              <a:t>Kulttuurieroja en huomannut, sillä kaikki työntekijät olivat Suomalaisia, myös suurin osa asiakkaista oli suomalaisia. Jos haluaa harjoitella kieliä, niin silloin kannattaa suunnata paikalliseen kauneushoitolaan harjoitteluun, siellä varmasti näkee myös kulttuurierot.</a:t>
            </a:r>
          </a:p>
          <a:p>
            <a:pPr>
              <a:lnSpc>
                <a:spcPct val="110000"/>
              </a:lnSpc>
            </a:pPr>
            <a:r>
              <a:rPr lang="fi-FI" sz="1200" b="1" dirty="0"/>
              <a:t>Täällä ei ehkä ole niin kovia vaatimuksia kuin suomessa, esim. Vesipisteiden suhteen, niitä ei välttämättä ole joka hoitohuoneessa. Myös työergonomia ei täällä ole aina kovin hyvä, sillä </a:t>
            </a:r>
            <a:r>
              <a:rPr lang="fi-FI" sz="1200" b="1" dirty="0" err="1"/>
              <a:t>hoitopedit</a:t>
            </a:r>
            <a:r>
              <a:rPr lang="fi-FI" sz="1200" b="1" dirty="0"/>
              <a:t> eivät välttämättä ole säädettäviä. </a:t>
            </a:r>
          </a:p>
          <a:p>
            <a:pPr>
              <a:lnSpc>
                <a:spcPct val="110000"/>
              </a:lnSpc>
            </a:pPr>
            <a:r>
              <a:rPr lang="fi-FI" sz="1200" b="1" dirty="0"/>
              <a:t>(kuvassa yksi hoitotila, jossa tein mm. Jalkahoitoja</a:t>
            </a:r>
            <a:r>
              <a:rPr lang="fi-FI" sz="1200" dirty="0"/>
              <a:t>)</a:t>
            </a:r>
          </a:p>
        </p:txBody>
      </p:sp>
      <p:pic>
        <p:nvPicPr>
          <p:cNvPr id="4" name="Kuva 4" descr="Kuva, joka sisältää kohteen sisä, seinä, vuode, makuuhuone&#10;&#10;Kuvaus luotu automaattisesti">
            <a:extLst>
              <a:ext uri="{FF2B5EF4-FFF2-40B4-BE49-F238E27FC236}">
                <a16:creationId xmlns:a16="http://schemas.microsoft.com/office/drawing/2014/main" id="{F628E3D3-66ED-5246-1F80-4C949628622D}"/>
              </a:ext>
            </a:extLst>
          </p:cNvPr>
          <p:cNvPicPr>
            <a:picLocks noChangeAspect="1"/>
          </p:cNvPicPr>
          <p:nvPr/>
        </p:nvPicPr>
        <p:blipFill>
          <a:blip r:embed="rId2"/>
          <a:stretch>
            <a:fillRect/>
          </a:stretch>
        </p:blipFill>
        <p:spPr>
          <a:xfrm>
            <a:off x="6954336" y="1132406"/>
            <a:ext cx="3444891" cy="4593188"/>
          </a:xfrm>
          <a:prstGeom prst="rect">
            <a:avLst/>
          </a:prstGeom>
        </p:spPr>
      </p:pic>
    </p:spTree>
    <p:extLst>
      <p:ext uri="{BB962C8B-B14F-4D97-AF65-F5344CB8AC3E}">
        <p14:creationId xmlns:p14="http://schemas.microsoft.com/office/powerpoint/2010/main" val="1262192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739A73-855E-C54D-7BC6-167A19331585}"/>
              </a:ext>
            </a:extLst>
          </p:cNvPr>
          <p:cNvSpPr>
            <a:spLocks noGrp="1"/>
          </p:cNvSpPr>
          <p:nvPr>
            <p:ph type="title"/>
          </p:nvPr>
        </p:nvSpPr>
        <p:spPr/>
        <p:txBody>
          <a:bodyPr/>
          <a:lstStyle/>
          <a:p>
            <a:r>
              <a:rPr lang="fi-FI" dirty="0"/>
              <a:t>Oppiminen ja ongelmanratkaisu</a:t>
            </a:r>
          </a:p>
        </p:txBody>
      </p:sp>
      <p:sp>
        <p:nvSpPr>
          <p:cNvPr id="3" name="Sisällön paikkamerkki 2">
            <a:extLst>
              <a:ext uri="{FF2B5EF4-FFF2-40B4-BE49-F238E27FC236}">
                <a16:creationId xmlns:a16="http://schemas.microsoft.com/office/drawing/2014/main" id="{AD1EB046-2579-794A-90CC-6F7227DEB952}"/>
              </a:ext>
            </a:extLst>
          </p:cNvPr>
          <p:cNvSpPr>
            <a:spLocks noGrp="1"/>
          </p:cNvSpPr>
          <p:nvPr>
            <p:ph idx="1"/>
          </p:nvPr>
        </p:nvSpPr>
        <p:spPr/>
        <p:txBody>
          <a:bodyPr vert="horz" lIns="91440" tIns="45720" rIns="91440" bIns="45720" rtlCol="0" anchor="t">
            <a:normAutofit/>
          </a:bodyPr>
          <a:lstStyle/>
          <a:p>
            <a:r>
              <a:rPr lang="fi-FI" dirty="0"/>
              <a:t>Täällä kulttuuri on mielestäni rennompaa kuin meillä Suomessa, täällä ei ole kiire kenelläkään ja auton voit jättää hetkeksi tien sivuun hätävilkut päällä kun itse asioit läheisessä leipomossa. Tosin liikenteessä on myös hätähousuja, joilla on kova kiire ja ajavat sinun auton puskurissa kiinni tai soittavat torvea. Autolla ajaminen on täällä muutenkin mielenkiintoista, välttämättä nämä eivät noudata liikennemerkkejä, mutta silti liikenne sujuu suht hyvin, täällä pitää olla myös itse joustava liikenteessä eikä tuijottaa vain omia etuuksia. Auto kannattaa parkkeerata luvallisille paikoille ,sillä muuten sen voi viedä hinausauto </a:t>
            </a:r>
            <a:r>
              <a:rPr lang="fi-FI" dirty="0" err="1"/>
              <a:t>Grua</a:t>
            </a:r>
            <a:r>
              <a:rPr lang="fi-FI" dirty="0"/>
              <a:t> ja siinä onkin sitten selvittäminen että mistä lähdet autoasi etsimään, joudut asioimaan sekä poliisilaitoksella että paikassa jossa autoa säilytetään ja maksamaan sakkoja väärin pysäköinnistä. Täällä on kierrätyspisteet eri materiaaleille kuten muovi, metalli, lasi ja kartonki, mutta muovipullojen palautuksesta ei ainakaan vielä saa rahaa niin kuin meillä suomessa. </a:t>
            </a:r>
          </a:p>
        </p:txBody>
      </p:sp>
    </p:spTree>
    <p:extLst>
      <p:ext uri="{BB962C8B-B14F-4D97-AF65-F5344CB8AC3E}">
        <p14:creationId xmlns:p14="http://schemas.microsoft.com/office/powerpoint/2010/main" val="1555087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0">
            <a:extLst>
              <a:ext uri="{FF2B5EF4-FFF2-40B4-BE49-F238E27FC236}">
                <a16:creationId xmlns:a16="http://schemas.microsoft.com/office/drawing/2014/main" id="{8E96BFD4-44B0-5C43-0FE6-AE8623F97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9"/>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1AFD98E-D270-FED0-E6DC-A45D9B03A4B9}"/>
              </a:ext>
            </a:extLst>
          </p:cNvPr>
          <p:cNvSpPr>
            <a:spLocks noGrp="1"/>
          </p:cNvSpPr>
          <p:nvPr>
            <p:ph type="title"/>
          </p:nvPr>
        </p:nvSpPr>
        <p:spPr>
          <a:xfrm>
            <a:off x="952500" y="723901"/>
            <a:ext cx="4357316" cy="1181100"/>
          </a:xfrm>
        </p:spPr>
        <p:txBody>
          <a:bodyPr>
            <a:normAutofit/>
          </a:bodyPr>
          <a:lstStyle/>
          <a:p>
            <a:r>
              <a:rPr lang="fi-FI" dirty="0"/>
              <a:t>Oppiminen ja ongelmanratkaisu</a:t>
            </a:r>
          </a:p>
        </p:txBody>
      </p:sp>
      <p:sp>
        <p:nvSpPr>
          <p:cNvPr id="3" name="Sisällön paikkamerkki 2">
            <a:extLst>
              <a:ext uri="{FF2B5EF4-FFF2-40B4-BE49-F238E27FC236}">
                <a16:creationId xmlns:a16="http://schemas.microsoft.com/office/drawing/2014/main" id="{B8A3CCAE-1927-4C79-0E6C-7CC735872751}"/>
              </a:ext>
            </a:extLst>
          </p:cNvPr>
          <p:cNvSpPr>
            <a:spLocks noGrp="1"/>
          </p:cNvSpPr>
          <p:nvPr>
            <p:ph idx="1"/>
          </p:nvPr>
        </p:nvSpPr>
        <p:spPr>
          <a:xfrm>
            <a:off x="952500" y="2285997"/>
            <a:ext cx="4191000" cy="3890965"/>
          </a:xfrm>
        </p:spPr>
        <p:txBody>
          <a:bodyPr vert="horz" lIns="91440" tIns="45720" rIns="91440" bIns="45720" rtlCol="0" anchor="t">
            <a:normAutofit/>
          </a:bodyPr>
          <a:lstStyle/>
          <a:p>
            <a:r>
              <a:rPr lang="fi-FI" dirty="0"/>
              <a:t>Englannin kielen kanssa on tullut jonkin verran varmuutta lisää, lisäksi minusta on kiva käyttää Espanjan kielisiä sanoja mitä nyt osaan.</a:t>
            </a:r>
          </a:p>
          <a:p>
            <a:r>
              <a:rPr lang="fi-FI" dirty="0"/>
              <a:t>Kuvassa olemme toisen kosmetologiopiskelijan kanssa kauneussalongin edessä.</a:t>
            </a:r>
          </a:p>
        </p:txBody>
      </p:sp>
      <p:sp>
        <p:nvSpPr>
          <p:cNvPr id="13" name="Rectangle 12">
            <a:extLst>
              <a:ext uri="{FF2B5EF4-FFF2-40B4-BE49-F238E27FC236}">
                <a16:creationId xmlns:a16="http://schemas.microsoft.com/office/drawing/2014/main" id="{8425A08A-6B40-CDA2-874C-CBD30AB4C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2521332"/>
            <a:ext cx="6110048" cy="4339757"/>
          </a:xfrm>
          <a:prstGeom prst="rect">
            <a:avLst/>
          </a:prstGeom>
          <a:gradFill>
            <a:gsLst>
              <a:gs pos="14000">
                <a:schemeClr val="accent1">
                  <a:lumMod val="60000"/>
                  <a:lumOff val="40000"/>
                  <a:alpha val="0"/>
                </a:schemeClr>
              </a:gs>
              <a:gs pos="92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4" descr="Kuva, joka sisältää kohteen teksti, henkilö, ulko, seisominen&#10;&#10;Kuvaus luotu automaattisesti">
            <a:extLst>
              <a:ext uri="{FF2B5EF4-FFF2-40B4-BE49-F238E27FC236}">
                <a16:creationId xmlns:a16="http://schemas.microsoft.com/office/drawing/2014/main" id="{87C78A51-84B8-4615-1B69-0B35C5B6AB63}"/>
              </a:ext>
            </a:extLst>
          </p:cNvPr>
          <p:cNvPicPr>
            <a:picLocks noChangeAspect="1"/>
          </p:cNvPicPr>
          <p:nvPr/>
        </p:nvPicPr>
        <p:blipFill rotWithShape="1">
          <a:blip r:embed="rId2"/>
          <a:srcRect l="1714" r="2284" b="-2"/>
          <a:stretch/>
        </p:blipFill>
        <p:spPr>
          <a:xfrm>
            <a:off x="6965341" y="1250342"/>
            <a:ext cx="4357316" cy="4357316"/>
          </a:xfrm>
          <a:custGeom>
            <a:avLst/>
            <a:gdLst/>
            <a:ahLst/>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p:spPr>
      </p:pic>
    </p:spTree>
    <p:extLst>
      <p:ext uri="{BB962C8B-B14F-4D97-AF65-F5344CB8AC3E}">
        <p14:creationId xmlns:p14="http://schemas.microsoft.com/office/powerpoint/2010/main" val="3917052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70BC64E-B094-49DE-BD9C-DB662FCF5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685E9CFB-96C5-6365-5990-7060DD6704FF}"/>
              </a:ext>
            </a:extLst>
          </p:cNvPr>
          <p:cNvSpPr>
            <a:spLocks noGrp="1"/>
          </p:cNvSpPr>
          <p:nvPr>
            <p:ph type="title"/>
          </p:nvPr>
        </p:nvSpPr>
        <p:spPr>
          <a:xfrm>
            <a:off x="952500" y="771292"/>
            <a:ext cx="5143500" cy="1133708"/>
          </a:xfrm>
        </p:spPr>
        <p:txBody>
          <a:bodyPr>
            <a:normAutofit/>
          </a:bodyPr>
          <a:lstStyle/>
          <a:p>
            <a:r>
              <a:rPr lang="fi-FI" dirty="0"/>
              <a:t>Vapaa-aika ja majoitus</a:t>
            </a:r>
          </a:p>
        </p:txBody>
      </p:sp>
      <p:sp>
        <p:nvSpPr>
          <p:cNvPr id="15" name="Rectangle 14">
            <a:extLst>
              <a:ext uri="{FF2B5EF4-FFF2-40B4-BE49-F238E27FC236}">
                <a16:creationId xmlns:a16="http://schemas.microsoft.com/office/drawing/2014/main" id="{A718E0F5-1EF3-64D6-0802-B7983AC6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37234"/>
            <a:ext cx="12192000" cy="312031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25F4CE65-C4E8-A341-60FC-4AA37DBFD2E3}"/>
              </a:ext>
            </a:extLst>
          </p:cNvPr>
          <p:cNvSpPr>
            <a:spLocks noGrp="1"/>
          </p:cNvSpPr>
          <p:nvPr>
            <p:ph idx="1"/>
          </p:nvPr>
        </p:nvSpPr>
        <p:spPr>
          <a:xfrm>
            <a:off x="952500" y="1959426"/>
            <a:ext cx="5144030" cy="4663850"/>
          </a:xfrm>
        </p:spPr>
        <p:txBody>
          <a:bodyPr vert="horz" lIns="91440" tIns="45720" rIns="91440" bIns="45720" rtlCol="0" anchor="t">
            <a:normAutofit fontScale="92500"/>
          </a:bodyPr>
          <a:lstStyle/>
          <a:p>
            <a:pPr>
              <a:lnSpc>
                <a:spcPct val="110000"/>
              </a:lnSpc>
            </a:pPr>
            <a:r>
              <a:rPr lang="fi-FI" sz="1100" b="1" dirty="0"/>
              <a:t>Vapaa-ajalla kävimme eri ravintoloissa syömässä ja tapasimme ystäviä, niitä minulla on täällä entuudestaan sillä olen tutustunut heihin täällä ollessani aiempina talvina. Mieheni oli mukanani täällä, lapseni jäivät Suomeen harjoitteluni ajaksi, sillä muuten olisin joutunut irtisanomaan nuoremman lapseni koulusta ja taas hakemaan hänelle koulupaikkaa kun palaisimme Suomeen. </a:t>
            </a:r>
          </a:p>
          <a:p>
            <a:pPr>
              <a:lnSpc>
                <a:spcPct val="110000"/>
              </a:lnSpc>
            </a:pPr>
            <a:r>
              <a:rPr lang="fi-FI" sz="1100" b="1" dirty="0"/>
              <a:t>Asunnon suhteen minulla ei ollut ongelmia, sillä ostimme täältä keväällä 2022 oman asunnon, jossa majoituin harjoittelun ajan. Tosin matkaa minulla oli harjoittelupaikkaan 16km/ suunta eli 32km päivässä, mutta onneksi minulla oli auto käytössä, tosin parkkipaikan etsiminen oli toisinaan hiukan haasteellista, niitä täällä ei ole liikaa. </a:t>
            </a:r>
          </a:p>
          <a:p>
            <a:pPr>
              <a:lnSpc>
                <a:spcPct val="110000"/>
              </a:lnSpc>
            </a:pPr>
            <a:r>
              <a:rPr lang="fi-FI" sz="1100" b="1" dirty="0"/>
              <a:t>Kokemusta minulla on myös paikallisten asunnossa asumisesta, ne eivät välttämättä ole niin siistejä, kalusteet saattavat olla vanhoja ja huonossa kunnossa, eikä varustetaso keittiössä ole samaa luokkaa kuin suomalaisen vuokranantajan asunnossa, tosin hintaeroakin löytyy suomalaisen ja paikallisen vuokranantajan välillä. Kannattaa tarkkaan tutustua vuokrasopimukseen ennen kuin vuokraa asunnon, osaan asunnoista kuuluu sähkö ja vesi, mutta osa veloittaa ne erikseen ja etenkin sähkö on täällä Espanjassa kallista.</a:t>
            </a:r>
          </a:p>
          <a:p>
            <a:pPr>
              <a:lnSpc>
                <a:spcPct val="110000"/>
              </a:lnSpc>
            </a:pPr>
            <a:r>
              <a:rPr lang="fi-FI" sz="1100" b="1" dirty="0"/>
              <a:t>Ruoka on täällä edullisempaa kuin meillä Suomessa, valmisruokia on täällä kaupoissa paljon vähemmän kuin Suomessa, tein siitä havainnon kun ostin eväitä töihin.</a:t>
            </a:r>
          </a:p>
          <a:p>
            <a:pPr>
              <a:lnSpc>
                <a:spcPct val="110000"/>
              </a:lnSpc>
            </a:pPr>
            <a:r>
              <a:rPr lang="fi-FI" sz="1100" b="1" dirty="0"/>
              <a:t>Täällä on paljon kivoja kohteita , joissa käydä vapaa-ajalla, esim. Junalla Malagaan kiertelemään päiväksi. Sitten on </a:t>
            </a:r>
            <a:r>
              <a:rPr lang="fi-FI" sz="1100" b="1" dirty="0" err="1"/>
              <a:t>Mijasin</a:t>
            </a:r>
            <a:r>
              <a:rPr lang="fi-FI" sz="1100" b="1" dirty="0"/>
              <a:t> valkoinen kylä, jonne pitää mennä taxilla tai bussilla. Lisäksi on Puerto </a:t>
            </a:r>
            <a:r>
              <a:rPr lang="fi-FI" sz="1100" b="1" dirty="0" err="1"/>
              <a:t>Banus</a:t>
            </a:r>
            <a:r>
              <a:rPr lang="fi-FI" sz="1100" b="1" dirty="0"/>
              <a:t>, jossa voi ihailla upeita jahteja ja autoja. Marbella on  myös käymisen arvoinen paikka. </a:t>
            </a:r>
          </a:p>
          <a:p>
            <a:pPr>
              <a:lnSpc>
                <a:spcPct val="110000"/>
              </a:lnSpc>
            </a:pPr>
            <a:r>
              <a:rPr lang="fi-FI" sz="1100" b="1" dirty="0"/>
              <a:t>(kuvassa ylempänä kuva Puerto </a:t>
            </a:r>
            <a:r>
              <a:rPr lang="fi-FI" sz="1100" b="1" dirty="0" err="1"/>
              <a:t>Banuksesta</a:t>
            </a:r>
            <a:r>
              <a:rPr lang="fi-FI" sz="1100" b="1" dirty="0"/>
              <a:t> ja alempana </a:t>
            </a:r>
            <a:r>
              <a:rPr lang="fi-FI" sz="1100" b="1" dirty="0" err="1"/>
              <a:t>Mijas</a:t>
            </a:r>
            <a:r>
              <a:rPr lang="fi-FI" sz="1100" b="1" dirty="0"/>
              <a:t> Pueblo, valkoinen kylä</a:t>
            </a:r>
            <a:r>
              <a:rPr lang="fi-FI" sz="1200" dirty="0"/>
              <a:t>)</a:t>
            </a:r>
          </a:p>
        </p:txBody>
      </p:sp>
      <p:pic>
        <p:nvPicPr>
          <p:cNvPr id="7" name="Kuva 7" descr="Kuva, joka sisältää kohteen ulko, rakennus, tie, taivas&#10;&#10;Kuvaus luotu automaattisesti">
            <a:extLst>
              <a:ext uri="{FF2B5EF4-FFF2-40B4-BE49-F238E27FC236}">
                <a16:creationId xmlns:a16="http://schemas.microsoft.com/office/drawing/2014/main" id="{268BE356-6197-0071-0B5E-AD63261BC2F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240084" y="771292"/>
            <a:ext cx="3797476" cy="2496841"/>
          </a:xfrm>
          <a:prstGeom prst="rect">
            <a:avLst/>
          </a:prstGeom>
        </p:spPr>
      </p:pic>
      <p:pic>
        <p:nvPicPr>
          <p:cNvPr id="4" name="Kuva 4" descr="Kuva, joka sisältää kohteen taivas, ulko, vuori, näkymä&#10;&#10;Kuvaus luotu automaattisesti">
            <a:extLst>
              <a:ext uri="{FF2B5EF4-FFF2-40B4-BE49-F238E27FC236}">
                <a16:creationId xmlns:a16="http://schemas.microsoft.com/office/drawing/2014/main" id="{6A57E1E4-2CA4-52F3-1D33-D642C1C0F0A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261569" y="3589867"/>
            <a:ext cx="3754507" cy="2506134"/>
          </a:xfrm>
          <a:prstGeom prst="rect">
            <a:avLst/>
          </a:prstGeom>
        </p:spPr>
      </p:pic>
      <p:sp>
        <p:nvSpPr>
          <p:cNvPr id="5" name="Tekstiruutu 4">
            <a:extLst>
              <a:ext uri="{FF2B5EF4-FFF2-40B4-BE49-F238E27FC236}">
                <a16:creationId xmlns:a16="http://schemas.microsoft.com/office/drawing/2014/main" id="{DA0918C7-8360-C898-8FA8-DAF3B9909767}"/>
              </a:ext>
            </a:extLst>
          </p:cNvPr>
          <p:cNvSpPr txBox="1"/>
          <p:nvPr/>
        </p:nvSpPr>
        <p:spPr>
          <a:xfrm>
            <a:off x="8159204" y="5895946"/>
            <a:ext cx="2856872"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val="tx"/>
                    </a:ext>
                  </a:extLst>
                </a:hlinkClick>
              </a:rPr>
              <a:t>Tämä valokuva</a:t>
            </a:r>
            <a:r>
              <a:rPr lang="en-US" sz="700">
                <a:solidFill>
                  <a:srgbClr val="FFFFFF"/>
                </a:solidFill>
              </a:rPr>
              <a:t>, tekijä Tuntematon tekijä, käyttöoikeus: </a:t>
            </a:r>
            <a:r>
              <a:rPr lang="en-US" sz="700">
                <a:solidFill>
                  <a:srgbClr val="FFFFFF"/>
                </a:solidFill>
                <a:hlinkClick r:id="rId6">
                  <a:extLst>
                    <a:ext uri="{A12FA001-AC4F-418D-AE19-62706E023703}">
                      <ahyp:hlinkClr xmlns:ahyp="http://schemas.microsoft.com/office/drawing/2018/hyperlinkcolor" val="tx"/>
                    </a:ext>
                  </a:extLst>
                </a:hlinkClick>
              </a:rPr>
              <a:t>CC BY-NC-ND</a:t>
            </a:r>
            <a:r>
              <a:rPr lang="en-US" sz="700">
                <a:solidFill>
                  <a:srgbClr val="FFFFFF"/>
                </a:solidFill>
              </a:rPr>
              <a:t>.</a:t>
            </a:r>
          </a:p>
        </p:txBody>
      </p:sp>
      <p:sp>
        <p:nvSpPr>
          <p:cNvPr id="8" name="Tekstiruutu 7">
            <a:extLst>
              <a:ext uri="{FF2B5EF4-FFF2-40B4-BE49-F238E27FC236}">
                <a16:creationId xmlns:a16="http://schemas.microsoft.com/office/drawing/2014/main" id="{CDAB36C3-A442-0451-1746-E4C2DAAE3D23}"/>
              </a:ext>
            </a:extLst>
          </p:cNvPr>
          <p:cNvSpPr txBox="1"/>
          <p:nvPr/>
        </p:nvSpPr>
        <p:spPr>
          <a:xfrm>
            <a:off x="8198321" y="3068078"/>
            <a:ext cx="2839239"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Tämä valokuva</a:t>
            </a:r>
            <a:r>
              <a:rPr lang="en-US" sz="700">
                <a:solidFill>
                  <a:srgbClr val="FFFFFF"/>
                </a:solidFill>
              </a:rPr>
              <a:t>, tekijä Tuntematon tekijä, käyttöoikeus: </a:t>
            </a:r>
            <a:r>
              <a:rPr lang="en-US" sz="700">
                <a:solidFill>
                  <a:srgbClr val="FFFFFF"/>
                </a:solidFill>
                <a:hlinkClick r:id="rId7">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2837408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10">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12">
            <a:extLst>
              <a:ext uri="{FF2B5EF4-FFF2-40B4-BE49-F238E27FC236}">
                <a16:creationId xmlns:a16="http://schemas.microsoft.com/office/drawing/2014/main" id="{1C74AEE6-9CA7-5247-DC34-99634247DF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45" name="Rectangle 14">
            <a:extLst>
              <a:ext uri="{FF2B5EF4-FFF2-40B4-BE49-F238E27FC236}">
                <a16:creationId xmlns:a16="http://schemas.microsoft.com/office/drawing/2014/main" id="{E906F54D-04EF-4345-A564-7A7B57B6CE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 name="Rectangle 16">
            <a:extLst>
              <a:ext uri="{FF2B5EF4-FFF2-40B4-BE49-F238E27FC236}">
                <a16:creationId xmlns:a16="http://schemas.microsoft.com/office/drawing/2014/main" id="{4A63FA5D-402E-473D-AF05-018BE28B22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8">
            <a:extLst>
              <a:ext uri="{FF2B5EF4-FFF2-40B4-BE49-F238E27FC236}">
                <a16:creationId xmlns:a16="http://schemas.microsoft.com/office/drawing/2014/main" id="{6F77A9DA-7FBC-47BA-CC46-4CE9D55943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17781"/>
            <a:ext cx="6099574"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ADCC091D-CD3C-26BD-5DA5-4D9ACCD17C6B}"/>
              </a:ext>
            </a:extLst>
          </p:cNvPr>
          <p:cNvSpPr>
            <a:spLocks noGrp="1"/>
          </p:cNvSpPr>
          <p:nvPr>
            <p:ph type="title"/>
          </p:nvPr>
        </p:nvSpPr>
        <p:spPr>
          <a:xfrm>
            <a:off x="1076288" y="1328025"/>
            <a:ext cx="3939850" cy="2334913"/>
          </a:xfrm>
        </p:spPr>
        <p:txBody>
          <a:bodyPr vert="horz" lIns="91440" tIns="45720" rIns="91440" bIns="45720" rtlCol="0" anchor="b">
            <a:normAutofit/>
          </a:bodyPr>
          <a:lstStyle/>
          <a:p>
            <a:pPr algn="ctr">
              <a:lnSpc>
                <a:spcPct val="110000"/>
              </a:lnSpc>
            </a:pPr>
            <a:r>
              <a:rPr lang="en-US" sz="1300"/>
              <a:t>Asunto, jossa asuin harjoittelu ajan (www.minivillariviera.fi)</a:t>
            </a:r>
          </a:p>
        </p:txBody>
      </p:sp>
      <p:pic>
        <p:nvPicPr>
          <p:cNvPr id="6" name="Kuva 6" descr="Kuva, joka sisältää kohteen sisä, lattia, seinä, huone&#10;&#10;Kuvaus luotu automaattisesti">
            <a:extLst>
              <a:ext uri="{FF2B5EF4-FFF2-40B4-BE49-F238E27FC236}">
                <a16:creationId xmlns:a16="http://schemas.microsoft.com/office/drawing/2014/main" id="{0A7829A5-1DD6-C80F-7D2A-3B9EF0C57F8C}"/>
              </a:ext>
            </a:extLst>
          </p:cNvPr>
          <p:cNvPicPr>
            <a:picLocks noChangeAspect="1"/>
          </p:cNvPicPr>
          <p:nvPr/>
        </p:nvPicPr>
        <p:blipFill rotWithShape="1">
          <a:blip r:embed="rId2"/>
          <a:srcRect t="15792" r="-3" b="-3"/>
          <a:stretch/>
        </p:blipFill>
        <p:spPr>
          <a:xfrm>
            <a:off x="6099574" y="10"/>
            <a:ext cx="3064304" cy="3440527"/>
          </a:xfrm>
          <a:prstGeom prst="rect">
            <a:avLst/>
          </a:prstGeom>
        </p:spPr>
      </p:pic>
      <p:pic>
        <p:nvPicPr>
          <p:cNvPr id="4" name="Kuva 4" descr="Kuva, joka sisältää kohteen ulko, taivas, maa, allas&#10;&#10;Kuvaus luotu automaattisesti">
            <a:extLst>
              <a:ext uri="{FF2B5EF4-FFF2-40B4-BE49-F238E27FC236}">
                <a16:creationId xmlns:a16="http://schemas.microsoft.com/office/drawing/2014/main" id="{961A5809-A9F8-A852-A6C7-AD3877AA1EC9}"/>
              </a:ext>
            </a:extLst>
          </p:cNvPr>
          <p:cNvPicPr>
            <a:picLocks noGrp="1" noChangeAspect="1"/>
          </p:cNvPicPr>
          <p:nvPr>
            <p:ph idx="1"/>
          </p:nvPr>
        </p:nvPicPr>
        <p:blipFill rotWithShape="1">
          <a:blip r:embed="rId3"/>
          <a:srcRect r="3" b="14788"/>
          <a:stretch/>
        </p:blipFill>
        <p:spPr>
          <a:xfrm>
            <a:off x="9163878" y="10"/>
            <a:ext cx="3028122" cy="3440527"/>
          </a:xfrm>
          <a:prstGeom prst="rect">
            <a:avLst/>
          </a:prstGeom>
        </p:spPr>
      </p:pic>
      <p:cxnSp>
        <p:nvCxnSpPr>
          <p:cNvPr id="48" name="Straight Connector 20">
            <a:extLst>
              <a:ext uri="{FF2B5EF4-FFF2-40B4-BE49-F238E27FC236}">
                <a16:creationId xmlns:a16="http://schemas.microsoft.com/office/drawing/2014/main" id="{2C53A040-98DA-188B-AD2A-0C1774630C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562423" y="395142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Kuva 5" descr="Kuva, joka sisältää kohteen taivas, ulko, päivä&#10;&#10;Kuvaus luotu automaattisesti">
            <a:extLst>
              <a:ext uri="{FF2B5EF4-FFF2-40B4-BE49-F238E27FC236}">
                <a16:creationId xmlns:a16="http://schemas.microsoft.com/office/drawing/2014/main" id="{1DF7A741-4EAF-A66C-F3F2-D32B93239B8D}"/>
              </a:ext>
            </a:extLst>
          </p:cNvPr>
          <p:cNvPicPr>
            <a:picLocks noChangeAspect="1"/>
          </p:cNvPicPr>
          <p:nvPr/>
        </p:nvPicPr>
        <p:blipFill rotWithShape="1">
          <a:blip r:embed="rId4"/>
          <a:srcRect t="34407" b="23381"/>
          <a:stretch/>
        </p:blipFill>
        <p:spPr>
          <a:xfrm>
            <a:off x="6099574" y="3429000"/>
            <a:ext cx="6092425" cy="3429000"/>
          </a:xfrm>
          <a:prstGeom prst="rect">
            <a:avLst/>
          </a:prstGeom>
        </p:spPr>
      </p:pic>
    </p:spTree>
    <p:extLst>
      <p:ext uri="{BB962C8B-B14F-4D97-AF65-F5344CB8AC3E}">
        <p14:creationId xmlns:p14="http://schemas.microsoft.com/office/powerpoint/2010/main" val="3148127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6F705C1-4B47-70DC-FE80-6427BA89BA4D}"/>
              </a:ext>
            </a:extLst>
          </p:cNvPr>
          <p:cNvSpPr>
            <a:spLocks noGrp="1"/>
          </p:cNvSpPr>
          <p:nvPr>
            <p:ph type="title"/>
          </p:nvPr>
        </p:nvSpPr>
        <p:spPr>
          <a:xfrm>
            <a:off x="952500" y="812042"/>
            <a:ext cx="4264686" cy="668416"/>
          </a:xfrm>
        </p:spPr>
        <p:txBody>
          <a:bodyPr>
            <a:normAutofit/>
          </a:bodyPr>
          <a:lstStyle/>
          <a:p>
            <a:r>
              <a:rPr lang="fi-FI" dirty="0"/>
              <a:t>Matkustaminen</a:t>
            </a:r>
          </a:p>
        </p:txBody>
      </p:sp>
      <p:sp>
        <p:nvSpPr>
          <p:cNvPr id="11" name="Rectangle 10">
            <a:extLst>
              <a:ext uri="{FF2B5EF4-FFF2-40B4-BE49-F238E27FC236}">
                <a16:creationId xmlns:a16="http://schemas.microsoft.com/office/drawing/2014/main" id="{17A4D85E-F98A-F670-16C3-7B2B0DA3A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17781"/>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5269BC6E-5835-2622-3DBC-ACAFE520B49A}"/>
              </a:ext>
            </a:extLst>
          </p:cNvPr>
          <p:cNvSpPr>
            <a:spLocks noGrp="1"/>
          </p:cNvSpPr>
          <p:nvPr>
            <p:ph idx="1"/>
          </p:nvPr>
        </p:nvSpPr>
        <p:spPr>
          <a:xfrm>
            <a:off x="952500" y="1883226"/>
            <a:ext cx="4191000" cy="4293736"/>
          </a:xfrm>
        </p:spPr>
        <p:txBody>
          <a:bodyPr vert="horz" lIns="91440" tIns="45720" rIns="91440" bIns="45720" rtlCol="0" anchor="t">
            <a:noAutofit/>
          </a:bodyPr>
          <a:lstStyle/>
          <a:p>
            <a:pPr>
              <a:lnSpc>
                <a:spcPct val="110000"/>
              </a:lnSpc>
            </a:pPr>
            <a:r>
              <a:rPr lang="fi-FI" sz="1200" b="1" dirty="0"/>
              <a:t>Valmistauduin lähtöön aloittamalla pakkaamisen kerrankin ajoissa, yleensä kun minulla tuppaa jäämään se aina viimeiseen iltaan.  Se on aina yhtä hankala miettiä ,mitä sitä ottaa mukaansa, Espanjassa on kuitenkin myös talvi, joten välttämättä ei ihan kesähepeneitä tarvitse ottaa mukaansa. Lennot ostin jo hyvissä ajoin </a:t>
            </a:r>
            <a:r>
              <a:rPr lang="fi-FI" sz="1200" b="1" dirty="0" err="1"/>
              <a:t>Norweigianilta</a:t>
            </a:r>
            <a:r>
              <a:rPr lang="fi-FI" sz="1200" b="1" dirty="0"/>
              <a:t>, heillä oli sillä hetkellä edullisimmat hinnat Malagaan. Matka ei sinänsä minua stressannut, koska olen matkustellut myös aiemmin, toista se olisi ollut jos tämä olisi ollut ensimmäinen ulkomaanmatkani. </a:t>
            </a:r>
          </a:p>
          <a:p>
            <a:pPr>
              <a:lnSpc>
                <a:spcPct val="110000"/>
              </a:lnSpc>
            </a:pPr>
            <a:r>
              <a:rPr lang="fi-FI" sz="1200" b="1" dirty="0"/>
              <a:t>Menolento kohteeseen minulla oli Perjantaina 6.1.23 ja kone lähti Helsinki-Vantaalta klo.9.30, saavuimme Malagaan n. klo 13.15, lento kestää noin 4,5 tuntia. Paluu lennon otin Maanantaille 13.2.2023 vaikka harjoittelun viimeinen päivä on Perjantai 10.2.23.</a:t>
            </a:r>
          </a:p>
          <a:p>
            <a:pPr>
              <a:lnSpc>
                <a:spcPct val="110000"/>
              </a:lnSpc>
            </a:pPr>
            <a:r>
              <a:rPr lang="fi-FI" sz="1200" b="1" dirty="0"/>
              <a:t>Korona rajoituksia täällä ei juurikaan enää ole, ainoastaan maskia pitäisi käyttää yleisissä kulkuneuvoissa sekä apteekissa asioidessa, maskin käytöstä luovutaan edellä mainituissa paikoissa  8.2.23</a:t>
            </a:r>
          </a:p>
          <a:p>
            <a:pPr>
              <a:lnSpc>
                <a:spcPct val="110000"/>
              </a:lnSpc>
            </a:pPr>
            <a:r>
              <a:rPr lang="fi-FI" sz="1200" b="1" dirty="0"/>
              <a:t>(kuvassa kuva  lennolta Helsinki-Malaga)</a:t>
            </a:r>
          </a:p>
          <a:p>
            <a:pPr>
              <a:lnSpc>
                <a:spcPct val="110000"/>
              </a:lnSpc>
            </a:pPr>
            <a:endParaRPr lang="fi-FI" sz="1300"/>
          </a:p>
        </p:txBody>
      </p:sp>
      <p:pic>
        <p:nvPicPr>
          <p:cNvPr id="4" name="Kuva 4" descr="Kuva, joka sisältää kohteen taivas, ulko, sateenkaari, pilvet&#10;&#10;Kuvaus luotu automaattisesti">
            <a:extLst>
              <a:ext uri="{FF2B5EF4-FFF2-40B4-BE49-F238E27FC236}">
                <a16:creationId xmlns:a16="http://schemas.microsoft.com/office/drawing/2014/main" id="{4F1CCA06-CFDA-64DF-C9B0-5A950E95A10B}"/>
              </a:ext>
            </a:extLst>
          </p:cNvPr>
          <p:cNvPicPr>
            <a:picLocks noChangeAspect="1"/>
          </p:cNvPicPr>
          <p:nvPr/>
        </p:nvPicPr>
        <p:blipFill rotWithShape="1">
          <a:blip r:embed="rId2"/>
          <a:srcRect t="15625"/>
          <a:stretch/>
        </p:blipFill>
        <p:spPr>
          <a:xfrm>
            <a:off x="6096000" y="10"/>
            <a:ext cx="6095999" cy="6857990"/>
          </a:xfrm>
          <a:prstGeom prst="rect">
            <a:avLst/>
          </a:prstGeom>
        </p:spPr>
      </p:pic>
    </p:spTree>
    <p:extLst>
      <p:ext uri="{BB962C8B-B14F-4D97-AF65-F5344CB8AC3E}">
        <p14:creationId xmlns:p14="http://schemas.microsoft.com/office/powerpoint/2010/main" val="2611725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3A61FE2-6906-DBE1-5253-9679DA9CD1DE}"/>
              </a:ext>
            </a:extLst>
          </p:cNvPr>
          <p:cNvSpPr>
            <a:spLocks noGrp="1"/>
          </p:cNvSpPr>
          <p:nvPr>
            <p:ph type="title"/>
          </p:nvPr>
        </p:nvSpPr>
        <p:spPr>
          <a:xfrm>
            <a:off x="952500" y="812042"/>
            <a:ext cx="4264686" cy="1092958"/>
          </a:xfrm>
        </p:spPr>
        <p:txBody>
          <a:bodyPr>
            <a:normAutofit/>
          </a:bodyPr>
          <a:lstStyle/>
          <a:p>
            <a:r>
              <a:rPr lang="fi-FI" dirty="0"/>
              <a:t>Matkustaminen</a:t>
            </a:r>
          </a:p>
        </p:txBody>
      </p:sp>
      <p:sp>
        <p:nvSpPr>
          <p:cNvPr id="11" name="Rectangle 10">
            <a:extLst>
              <a:ext uri="{FF2B5EF4-FFF2-40B4-BE49-F238E27FC236}">
                <a16:creationId xmlns:a16="http://schemas.microsoft.com/office/drawing/2014/main" id="{17A4D85E-F98A-F670-16C3-7B2B0DA3A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17781"/>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DF992E0D-DED6-C19D-E9E8-C3439A3F9BDF}"/>
              </a:ext>
            </a:extLst>
          </p:cNvPr>
          <p:cNvSpPr>
            <a:spLocks noGrp="1"/>
          </p:cNvSpPr>
          <p:nvPr>
            <p:ph idx="1"/>
          </p:nvPr>
        </p:nvSpPr>
        <p:spPr>
          <a:xfrm>
            <a:off x="952500" y="2285997"/>
            <a:ext cx="4191000" cy="3890965"/>
          </a:xfrm>
        </p:spPr>
        <p:txBody>
          <a:bodyPr vert="horz" lIns="91440" tIns="45720" rIns="91440" bIns="45720" rtlCol="0" anchor="t">
            <a:normAutofit fontScale="92500"/>
          </a:bodyPr>
          <a:lstStyle/>
          <a:p>
            <a:pPr>
              <a:lnSpc>
                <a:spcPct val="110000"/>
              </a:lnSpc>
            </a:pPr>
            <a:r>
              <a:rPr lang="fi-FI" sz="1200" b="1" dirty="0"/>
              <a:t>Paluu lento minulla oli Maanantaina 13.2.23, lento lähti Malagasta klo.14 paikallista aikaa.</a:t>
            </a:r>
          </a:p>
          <a:p>
            <a:pPr>
              <a:lnSpc>
                <a:spcPct val="110000"/>
              </a:lnSpc>
            </a:pPr>
            <a:r>
              <a:rPr lang="fi-FI" sz="1200" b="1" dirty="0"/>
              <a:t>Olin pakannut kaikki tavarat lähestulkoon jo Sunnuntaina laukkuihin valmiiksi, lisäksi olin siivonnut asunnon jo siihen kuntoon ,että Maanantai aamulle jäi </a:t>
            </a:r>
            <a:r>
              <a:rPr lang="fi-FI" sz="1200" b="1" dirty="0" err="1"/>
              <a:t>enään</a:t>
            </a:r>
            <a:r>
              <a:rPr lang="fi-FI" sz="1200" b="1" dirty="0"/>
              <a:t> vain viimeistelyt.  Olimme kentällä noin pari tuntia ennen lennon lähtöä, kerkesimme hyvin vielä syömään, jotta ei tarvitse koneessa syödä, mikä on yleensä kalliimpaa kuin maissa syöminen.</a:t>
            </a:r>
          </a:p>
          <a:p>
            <a:pPr>
              <a:lnSpc>
                <a:spcPct val="110000"/>
              </a:lnSpc>
            </a:pPr>
            <a:r>
              <a:rPr lang="fi-FI" sz="1200" b="1" dirty="0"/>
              <a:t>Lentoon lähtö hiukan pelotti, sillä oli luvattu kovia tuulia, mutta onneksi kone nousi tasaisesti ilmaan. Lento meni suht nopeasti, muutaman kerran taisin siinä myös torkahtaa. Saksan lentotilassa näkyi paljon myös muita koneita ilmassa, niitä oli mukava seurata.  Lento saapui Suomeen hiukan etuajassa, mikä oli ihan positiivinen asia, laukku tuli suht nopeasti ja sitten ei muuta kuin kotia kohden. Jos asuu junaradan lähettyvillä niin kentältä pääsee kätevästi myös junalla kotiin.</a:t>
            </a:r>
          </a:p>
          <a:p>
            <a:pPr>
              <a:lnSpc>
                <a:spcPct val="110000"/>
              </a:lnSpc>
            </a:pPr>
            <a:r>
              <a:rPr lang="fi-FI" sz="1100" dirty="0"/>
              <a:t>(kuvassa pakkailua, siivoilua)</a:t>
            </a:r>
          </a:p>
        </p:txBody>
      </p:sp>
      <p:pic>
        <p:nvPicPr>
          <p:cNvPr id="4" name="Kuva 4" descr="Kuva, joka sisältää kohteen sisä, eläminen, lattia, tuoli&#10;&#10;Kuvaus luotu automaattisesti">
            <a:extLst>
              <a:ext uri="{FF2B5EF4-FFF2-40B4-BE49-F238E27FC236}">
                <a16:creationId xmlns:a16="http://schemas.microsoft.com/office/drawing/2014/main" id="{F738C5FF-0E8A-A9FA-C33D-41ADF20AA353}"/>
              </a:ext>
            </a:extLst>
          </p:cNvPr>
          <p:cNvPicPr>
            <a:picLocks noChangeAspect="1"/>
          </p:cNvPicPr>
          <p:nvPr/>
        </p:nvPicPr>
        <p:blipFill rotWithShape="1">
          <a:blip r:embed="rId2"/>
          <a:srcRect t="9606" r="-1" b="27112"/>
          <a:stretch/>
        </p:blipFill>
        <p:spPr>
          <a:xfrm>
            <a:off x="6096000" y="10"/>
            <a:ext cx="6095999" cy="6857990"/>
          </a:xfrm>
          <a:prstGeom prst="rect">
            <a:avLst/>
          </a:prstGeom>
        </p:spPr>
      </p:pic>
    </p:spTree>
    <p:extLst>
      <p:ext uri="{BB962C8B-B14F-4D97-AF65-F5344CB8AC3E}">
        <p14:creationId xmlns:p14="http://schemas.microsoft.com/office/powerpoint/2010/main" val="2015708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D70BC64E-B094-49DE-BD9C-DB662FCF5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79CB325-2EC7-C9D5-82C8-E8D6EA81D85D}"/>
              </a:ext>
            </a:extLst>
          </p:cNvPr>
          <p:cNvSpPr>
            <a:spLocks noGrp="1"/>
          </p:cNvSpPr>
          <p:nvPr>
            <p:ph type="title"/>
          </p:nvPr>
        </p:nvSpPr>
        <p:spPr>
          <a:xfrm>
            <a:off x="952500" y="914400"/>
            <a:ext cx="4731923" cy="990600"/>
          </a:xfrm>
        </p:spPr>
        <p:txBody>
          <a:bodyPr vert="horz" lIns="91440" tIns="45720" rIns="91440" bIns="45720" rtlCol="0" anchor="b">
            <a:normAutofit fontScale="90000"/>
          </a:bodyPr>
          <a:lstStyle/>
          <a:p>
            <a:r>
              <a:rPr lang="en-US" dirty="0" err="1"/>
              <a:t>Käymisen</a:t>
            </a:r>
            <a:r>
              <a:rPr lang="en-US" dirty="0"/>
              <a:t> </a:t>
            </a:r>
            <a:r>
              <a:rPr lang="en-US" dirty="0" err="1"/>
              <a:t>arvoisia</a:t>
            </a:r>
            <a:r>
              <a:rPr lang="en-US" dirty="0"/>
              <a:t> </a:t>
            </a:r>
            <a:r>
              <a:rPr lang="en-US" dirty="0" err="1"/>
              <a:t>paikkoja</a:t>
            </a:r>
            <a:endParaRPr lang="en-US" sz="2800" b="1" kern="1200" cap="all" spc="600" baseline="0" dirty="0" err="1">
              <a:latin typeface="+mj-lt"/>
            </a:endParaRPr>
          </a:p>
        </p:txBody>
      </p:sp>
      <p:sp>
        <p:nvSpPr>
          <p:cNvPr id="21" name="Rectangle 20">
            <a:extLst>
              <a:ext uri="{FF2B5EF4-FFF2-40B4-BE49-F238E27FC236}">
                <a16:creationId xmlns:a16="http://schemas.microsoft.com/office/drawing/2014/main" id="{A718E0F5-1EF3-64D6-0802-B7983AC6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37234"/>
            <a:ext cx="12192000" cy="312031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in paikkamerkki 3">
            <a:extLst>
              <a:ext uri="{FF2B5EF4-FFF2-40B4-BE49-F238E27FC236}">
                <a16:creationId xmlns:a16="http://schemas.microsoft.com/office/drawing/2014/main" id="{C1A16F1F-36B8-1948-C6A0-CE8D66EDB0BA}"/>
              </a:ext>
            </a:extLst>
          </p:cNvPr>
          <p:cNvSpPr>
            <a:spLocks noGrp="1"/>
          </p:cNvSpPr>
          <p:nvPr>
            <p:ph type="body" sz="half" idx="2"/>
          </p:nvPr>
        </p:nvSpPr>
        <p:spPr>
          <a:xfrm>
            <a:off x="952500" y="2285997"/>
            <a:ext cx="4731923" cy="3890965"/>
          </a:xfrm>
        </p:spPr>
        <p:txBody>
          <a:bodyPr vert="horz" lIns="91440" tIns="45720" rIns="91440" bIns="45720" rtlCol="0" anchor="t">
            <a:normAutofit/>
          </a:bodyPr>
          <a:lstStyle/>
          <a:p>
            <a:pPr marL="285750" indent="-285750">
              <a:buChar char="•"/>
            </a:pPr>
            <a:r>
              <a:rPr lang="en-US" dirty="0"/>
              <a:t>Sea Life- Benalmadena </a:t>
            </a:r>
            <a:endParaRPr lang="fi-FI" dirty="0"/>
          </a:p>
          <a:p>
            <a:pPr marL="285750" indent="-285750">
              <a:buChar char="•"/>
            </a:pPr>
            <a:r>
              <a:rPr lang="en-US" dirty="0" err="1"/>
              <a:t>Teleferico</a:t>
            </a:r>
            <a:r>
              <a:rPr lang="en-US" dirty="0"/>
              <a:t> ,Benalmadena (</a:t>
            </a:r>
            <a:r>
              <a:rPr lang="en-US" dirty="0" err="1"/>
              <a:t>kaapelihissi</a:t>
            </a:r>
            <a:r>
              <a:rPr lang="en-US" dirty="0"/>
              <a:t>)</a:t>
            </a:r>
          </a:p>
          <a:p>
            <a:pPr marL="285750" indent="-285750">
              <a:buChar char="•"/>
            </a:pPr>
            <a:r>
              <a:rPr lang="en-US" dirty="0"/>
              <a:t>Butterfly Park-Benalmadena (</a:t>
            </a:r>
            <a:r>
              <a:rPr lang="en-US" dirty="0" err="1"/>
              <a:t>perhospuisto</a:t>
            </a:r>
            <a:r>
              <a:rPr lang="en-US" dirty="0"/>
              <a:t>)</a:t>
            </a:r>
          </a:p>
          <a:p>
            <a:pPr marL="285750" indent="-285750">
              <a:buChar char="•"/>
            </a:pPr>
            <a:r>
              <a:rPr lang="en-US" dirty="0"/>
              <a:t>Marbella (taxi, </a:t>
            </a:r>
            <a:r>
              <a:rPr lang="en-US" dirty="0" err="1"/>
              <a:t>bussi</a:t>
            </a:r>
            <a:r>
              <a:rPr lang="en-US" dirty="0"/>
              <a:t>)</a:t>
            </a:r>
          </a:p>
          <a:p>
            <a:pPr marL="285750" indent="-285750">
              <a:buChar char="•"/>
            </a:pPr>
            <a:r>
              <a:rPr lang="en-US" dirty="0"/>
              <a:t>Puerto Banus (taxi, </a:t>
            </a:r>
            <a:r>
              <a:rPr lang="en-US" dirty="0" err="1"/>
              <a:t>bussi</a:t>
            </a:r>
            <a:r>
              <a:rPr lang="en-US" dirty="0"/>
              <a:t>)</a:t>
            </a:r>
          </a:p>
          <a:p>
            <a:pPr marL="285750" indent="-285750">
              <a:buChar char="•"/>
            </a:pPr>
            <a:r>
              <a:rPr lang="en-US" dirty="0"/>
              <a:t>Malaga (</a:t>
            </a:r>
            <a:r>
              <a:rPr lang="en-US" err="1"/>
              <a:t>juna</a:t>
            </a:r>
            <a:r>
              <a:rPr lang="en-US" dirty="0"/>
              <a:t>, taxi, </a:t>
            </a:r>
            <a:r>
              <a:rPr lang="en-US" err="1"/>
              <a:t>bussi</a:t>
            </a:r>
            <a:r>
              <a:rPr lang="en-US" dirty="0"/>
              <a:t>) </a:t>
            </a:r>
          </a:p>
          <a:p>
            <a:pPr marL="285750" indent="-285750">
              <a:buChar char="•"/>
            </a:pPr>
            <a:r>
              <a:rPr lang="en-US" dirty="0"/>
              <a:t>Fuengirola, </a:t>
            </a:r>
            <a:r>
              <a:rPr lang="en-US" dirty="0" err="1"/>
              <a:t>Bioparc</a:t>
            </a:r>
            <a:r>
              <a:rPr lang="en-US" dirty="0"/>
              <a:t> </a:t>
            </a:r>
            <a:r>
              <a:rPr lang="en-US" dirty="0" err="1"/>
              <a:t>eläintarha</a:t>
            </a:r>
            <a:r>
              <a:rPr lang="en-US" dirty="0"/>
              <a:t> </a:t>
            </a:r>
          </a:p>
          <a:p>
            <a:endParaRPr lang="en-US" dirty="0"/>
          </a:p>
          <a:p>
            <a:endParaRPr lang="en-US" dirty="0"/>
          </a:p>
        </p:txBody>
      </p:sp>
      <p:pic>
        <p:nvPicPr>
          <p:cNvPr id="11" name="Kuva 11" descr="Kuva, joka sisältää kohteen taivas, ulko, kuljetus, hiihtohissi&#10;&#10;Kuvaus luotu automaattisesti">
            <a:extLst>
              <a:ext uri="{FF2B5EF4-FFF2-40B4-BE49-F238E27FC236}">
                <a16:creationId xmlns:a16="http://schemas.microsoft.com/office/drawing/2014/main" id="{2A1C7DD4-0531-B9AA-218C-7A89C8CF2E0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186126" y="771292"/>
            <a:ext cx="1635252" cy="2506134"/>
          </a:xfrm>
          <a:prstGeom prst="rect">
            <a:avLst/>
          </a:prstGeom>
        </p:spPr>
      </p:pic>
      <p:pic>
        <p:nvPicPr>
          <p:cNvPr id="8" name="Kuva 8" descr="Kuva, joka sisältää kohteen teksti, sininen&#10;&#10;Kuvaus luotu automaattisesti">
            <a:extLst>
              <a:ext uri="{FF2B5EF4-FFF2-40B4-BE49-F238E27FC236}">
                <a16:creationId xmlns:a16="http://schemas.microsoft.com/office/drawing/2014/main" id="{0D8F55AB-D3DF-5859-0C98-E500EB3EAD8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110754" y="1139388"/>
            <a:ext cx="2128745" cy="2128745"/>
          </a:xfrm>
          <a:prstGeom prst="rect">
            <a:avLst/>
          </a:prstGeom>
        </p:spPr>
      </p:pic>
      <p:pic>
        <p:nvPicPr>
          <p:cNvPr id="5" name="Kuva 5" descr="Kuva, joka sisältää kohteen teksti, taivas, ulko&#10;&#10;Kuvaus luotu automaattisesti">
            <a:extLst>
              <a:ext uri="{FF2B5EF4-FFF2-40B4-BE49-F238E27FC236}">
                <a16:creationId xmlns:a16="http://schemas.microsoft.com/office/drawing/2014/main" id="{A8857E6D-BC6C-9A0D-D971-AD4F2EFF5616}"/>
              </a:ext>
            </a:extLst>
          </p:cNvPr>
          <p:cNvPicPr>
            <a:picLocks noGrp="1" noChangeAspect="1"/>
          </p:cNvPicPr>
          <p:nvPr>
            <p:ph type="pic" idx="1"/>
          </p:nvPr>
        </p:nvPicPr>
        <p:blipFill rotWithShape="1">
          <a:blip r:embed="rId6">
            <a:extLst>
              <a:ext uri="{837473B0-CC2E-450A-ABE3-18F120FF3D39}">
                <a1611:picAttrSrcUrl xmlns:a1611="http://schemas.microsoft.com/office/drawing/2016/11/main" r:id="rId7"/>
              </a:ext>
            </a:extLst>
          </a:blip>
          <a:srcRect l="9405" r="9405"/>
          <a:stretch/>
        </p:blipFill>
        <p:spPr>
          <a:xfrm>
            <a:off x="7678054" y="3513667"/>
            <a:ext cx="2712973" cy="2506134"/>
          </a:xfrm>
          <a:prstGeom prst="rect">
            <a:avLst/>
          </a:prstGeom>
        </p:spPr>
      </p:pic>
      <p:sp>
        <p:nvSpPr>
          <p:cNvPr id="6" name="Tekstiruutu 5">
            <a:extLst>
              <a:ext uri="{FF2B5EF4-FFF2-40B4-BE49-F238E27FC236}">
                <a16:creationId xmlns:a16="http://schemas.microsoft.com/office/drawing/2014/main" id="{D51BB8A8-3AF6-F4A6-BED1-3C549E4608EF}"/>
              </a:ext>
            </a:extLst>
          </p:cNvPr>
          <p:cNvSpPr txBox="1"/>
          <p:nvPr/>
        </p:nvSpPr>
        <p:spPr>
          <a:xfrm>
            <a:off x="9335129" y="6870700"/>
            <a:ext cx="2856871"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7">
                  <a:extLst>
                    <a:ext uri="{A12FA001-AC4F-418D-AE19-62706E023703}">
                      <ahyp:hlinkClr xmlns:ahyp="http://schemas.microsoft.com/office/drawing/2018/hyperlinkcolor" val="tx"/>
                    </a:ext>
                  </a:extLst>
                </a:hlinkClick>
              </a:rPr>
              <a:t>Tämä valokuva</a:t>
            </a:r>
            <a:r>
              <a:rPr lang="en-US" sz="700">
                <a:solidFill>
                  <a:srgbClr val="FFFFFF"/>
                </a:solidFill>
              </a:rPr>
              <a:t>, tekijä Tuntematon tekijä, käyttöoikeus: </a:t>
            </a:r>
            <a:r>
              <a:rPr lang="en-US" sz="700">
                <a:solidFill>
                  <a:srgbClr val="FFFFFF"/>
                </a:solidFill>
                <a:hlinkClick r:id="rId8">
                  <a:extLst>
                    <a:ext uri="{A12FA001-AC4F-418D-AE19-62706E023703}">
                      <ahyp:hlinkClr xmlns:ahyp="http://schemas.microsoft.com/office/drawing/2018/hyperlinkcolor" val="tx"/>
                    </a:ext>
                  </a:extLst>
                </a:hlinkClick>
              </a:rPr>
              <a:t>CC BY-NC-ND</a:t>
            </a:r>
            <a:r>
              <a:rPr lang="en-US" sz="700">
                <a:solidFill>
                  <a:srgbClr val="FFFFFF"/>
                </a:solidFill>
              </a:rPr>
              <a:t>.</a:t>
            </a:r>
          </a:p>
        </p:txBody>
      </p:sp>
      <p:sp>
        <p:nvSpPr>
          <p:cNvPr id="9" name="Tekstiruutu 8">
            <a:extLst>
              <a:ext uri="{FF2B5EF4-FFF2-40B4-BE49-F238E27FC236}">
                <a16:creationId xmlns:a16="http://schemas.microsoft.com/office/drawing/2014/main" id="{3F8FE09D-AA56-928F-F329-2B34BCB6B2A9}"/>
              </a:ext>
            </a:extLst>
          </p:cNvPr>
          <p:cNvSpPr txBox="1"/>
          <p:nvPr/>
        </p:nvSpPr>
        <p:spPr>
          <a:xfrm>
            <a:off x="6617842" y="6870700"/>
            <a:ext cx="2704587"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val="tx"/>
                    </a:ext>
                  </a:extLst>
                </a:hlinkClick>
              </a:rPr>
              <a:t>Tämä valokuva</a:t>
            </a:r>
            <a:r>
              <a:rPr lang="en-US" sz="700">
                <a:solidFill>
                  <a:srgbClr val="FFFFFF"/>
                </a:solidFill>
              </a:rPr>
              <a:t>, tekijä Tuntematon tekijä, käyttöoikeus: </a:t>
            </a:r>
            <a:r>
              <a:rPr lang="en-US" sz="700">
                <a:solidFill>
                  <a:srgbClr val="FFFFFF"/>
                </a:solidFill>
                <a:hlinkClick r:id="rId9">
                  <a:extLst>
                    <a:ext uri="{A12FA001-AC4F-418D-AE19-62706E023703}">
                      <ahyp:hlinkClr xmlns:ahyp="http://schemas.microsoft.com/office/drawing/2018/hyperlinkcolor" val="tx"/>
                    </a:ext>
                  </a:extLst>
                </a:hlinkClick>
              </a:rPr>
              <a:t>CC BY-NC</a:t>
            </a:r>
            <a:r>
              <a:rPr lang="en-US" sz="700">
                <a:solidFill>
                  <a:srgbClr val="FFFFFF"/>
                </a:solidFill>
              </a:rPr>
              <a:t>.</a:t>
            </a:r>
          </a:p>
        </p:txBody>
      </p:sp>
      <p:sp>
        <p:nvSpPr>
          <p:cNvPr id="12" name="Tekstiruutu 11">
            <a:extLst>
              <a:ext uri="{FF2B5EF4-FFF2-40B4-BE49-F238E27FC236}">
                <a16:creationId xmlns:a16="http://schemas.microsoft.com/office/drawing/2014/main" id="{9BEFE6BB-61EB-F931-5A4A-CB05682F8A4C}"/>
              </a:ext>
            </a:extLst>
          </p:cNvPr>
          <p:cNvSpPr txBox="1"/>
          <p:nvPr/>
        </p:nvSpPr>
        <p:spPr>
          <a:xfrm>
            <a:off x="3748270" y="6870700"/>
            <a:ext cx="2856872"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Tämä valokuva</a:t>
            </a:r>
            <a:r>
              <a:rPr lang="en-US" sz="700">
                <a:solidFill>
                  <a:srgbClr val="FFFFFF"/>
                </a:solidFill>
              </a:rPr>
              <a:t>, tekijä Tuntematon tekijä, käyttöoikeus: </a:t>
            </a:r>
            <a:r>
              <a:rPr lang="en-US" sz="700">
                <a:solidFill>
                  <a:srgbClr val="FFFFFF"/>
                </a:solidFill>
                <a:hlinkClick r:id="rId8">
                  <a:extLst>
                    <a:ext uri="{A12FA001-AC4F-418D-AE19-62706E023703}">
                      <ahyp:hlinkClr xmlns:ahyp="http://schemas.microsoft.com/office/drawing/2018/hyperlinkcolor" val="tx"/>
                    </a:ext>
                  </a:extLst>
                </a:hlinkClick>
              </a:rPr>
              <a:t>CC BY-NC-ND</a:t>
            </a:r>
            <a:r>
              <a:rPr lang="en-US" sz="700">
                <a:solidFill>
                  <a:srgbClr val="FFFFFF"/>
                </a:solidFill>
              </a:rPr>
              <a:t>.</a:t>
            </a:r>
          </a:p>
        </p:txBody>
      </p:sp>
    </p:spTree>
    <p:extLst>
      <p:ext uri="{BB962C8B-B14F-4D97-AF65-F5344CB8AC3E}">
        <p14:creationId xmlns:p14="http://schemas.microsoft.com/office/powerpoint/2010/main" val="1221094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Kuva 4" descr="Kuva, joka sisältää kohteen maa, rock, hyönteinen, kivi&#10;&#10;Kuvaus luotu automaattisesti">
            <a:extLst>
              <a:ext uri="{FF2B5EF4-FFF2-40B4-BE49-F238E27FC236}">
                <a16:creationId xmlns:a16="http://schemas.microsoft.com/office/drawing/2014/main" id="{C542B547-143A-3BED-6554-9C76C82E563D}"/>
              </a:ext>
            </a:extLst>
          </p:cNvPr>
          <p:cNvPicPr>
            <a:picLocks noChangeAspect="1"/>
          </p:cNvPicPr>
          <p:nvPr/>
        </p:nvPicPr>
        <p:blipFill rotWithShape="1">
          <a:blip r:embed="rId2"/>
          <a:srcRect l="4095" r="18056" b="-2"/>
          <a:stretch/>
        </p:blipFill>
        <p:spPr>
          <a:xfrm>
            <a:off x="196731" y="166533"/>
            <a:ext cx="3809612" cy="6524936"/>
          </a:xfrm>
          <a:prstGeom prst="rect">
            <a:avLst/>
          </a:prstGeom>
        </p:spPr>
      </p:pic>
      <p:pic>
        <p:nvPicPr>
          <p:cNvPr id="2" name="Kuva 2" descr="Kuva, joka sisältää kohteen puu, ulko, vesi, ryhmä&#10;&#10;Kuvaus luotu automaattisesti">
            <a:extLst>
              <a:ext uri="{FF2B5EF4-FFF2-40B4-BE49-F238E27FC236}">
                <a16:creationId xmlns:a16="http://schemas.microsoft.com/office/drawing/2014/main" id="{B272318B-F8DE-14A2-6B1A-99C4117BAF9C}"/>
              </a:ext>
            </a:extLst>
          </p:cNvPr>
          <p:cNvPicPr>
            <a:picLocks noChangeAspect="1"/>
          </p:cNvPicPr>
          <p:nvPr/>
        </p:nvPicPr>
        <p:blipFill rotWithShape="1">
          <a:blip r:embed="rId3"/>
          <a:srcRect l="10518" r="11878" b="-2"/>
          <a:stretch/>
        </p:blipFill>
        <p:spPr>
          <a:xfrm>
            <a:off x="4196497" y="166533"/>
            <a:ext cx="3797618" cy="6524936"/>
          </a:xfrm>
          <a:prstGeom prst="rect">
            <a:avLst/>
          </a:prstGeom>
        </p:spPr>
      </p:pic>
      <p:pic>
        <p:nvPicPr>
          <p:cNvPr id="5" name="Kuva 5" descr="Kuva, joka sisältää kohteen oranssi, appelsiinit, ulko&#10;&#10;Kuvaus luotu automaattisesti">
            <a:extLst>
              <a:ext uri="{FF2B5EF4-FFF2-40B4-BE49-F238E27FC236}">
                <a16:creationId xmlns:a16="http://schemas.microsoft.com/office/drawing/2014/main" id="{72A5B977-37AC-5BDE-CFEF-F7111933EEAF}"/>
              </a:ext>
            </a:extLst>
          </p:cNvPr>
          <p:cNvPicPr>
            <a:picLocks noChangeAspect="1"/>
          </p:cNvPicPr>
          <p:nvPr/>
        </p:nvPicPr>
        <p:blipFill rotWithShape="1">
          <a:blip r:embed="rId4"/>
          <a:srcRect l="2507" r="6785" b="5"/>
          <a:stretch/>
        </p:blipFill>
        <p:spPr>
          <a:xfrm>
            <a:off x="8183346" y="166533"/>
            <a:ext cx="3822808" cy="3160653"/>
          </a:xfrm>
          <a:prstGeom prst="rect">
            <a:avLst/>
          </a:prstGeom>
        </p:spPr>
      </p:pic>
      <p:pic>
        <p:nvPicPr>
          <p:cNvPr id="3" name="Kuva 3" descr="Kuva, joka sisältää kohteen puu, ulko, karhu, nisäkäs&#10;&#10;Kuvaus luotu automaattisesti">
            <a:extLst>
              <a:ext uri="{FF2B5EF4-FFF2-40B4-BE49-F238E27FC236}">
                <a16:creationId xmlns:a16="http://schemas.microsoft.com/office/drawing/2014/main" id="{6A4625B9-10D7-8CEF-38CF-7745F7F16EF3}"/>
              </a:ext>
            </a:extLst>
          </p:cNvPr>
          <p:cNvPicPr>
            <a:picLocks noChangeAspect="1"/>
          </p:cNvPicPr>
          <p:nvPr/>
        </p:nvPicPr>
        <p:blipFill rotWithShape="1">
          <a:blip r:embed="rId5"/>
          <a:srcRect t="32512" r="2" b="5008"/>
          <a:stretch/>
        </p:blipFill>
        <p:spPr>
          <a:xfrm>
            <a:off x="8183346" y="3506741"/>
            <a:ext cx="3822808" cy="3184727"/>
          </a:xfrm>
          <a:prstGeom prst="rect">
            <a:avLst/>
          </a:prstGeom>
        </p:spPr>
      </p:pic>
    </p:spTree>
    <p:extLst>
      <p:ext uri="{BB962C8B-B14F-4D97-AF65-F5344CB8AC3E}">
        <p14:creationId xmlns:p14="http://schemas.microsoft.com/office/powerpoint/2010/main" val="480322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2" descr="Kuva, joka sisältää kohteen ulko&#10;&#10;Kuvaus luotu automaattisesti">
            <a:extLst>
              <a:ext uri="{FF2B5EF4-FFF2-40B4-BE49-F238E27FC236}">
                <a16:creationId xmlns:a16="http://schemas.microsoft.com/office/drawing/2014/main" id="{A91052E8-509F-9794-60B9-837A4F9F648A}"/>
              </a:ext>
            </a:extLst>
          </p:cNvPr>
          <p:cNvPicPr>
            <a:picLocks noChangeAspect="1"/>
          </p:cNvPicPr>
          <p:nvPr/>
        </p:nvPicPr>
        <p:blipFill>
          <a:blip r:embed="rId2"/>
          <a:stretch>
            <a:fillRect/>
          </a:stretch>
        </p:blipFill>
        <p:spPr>
          <a:xfrm>
            <a:off x="6422571" y="1643743"/>
            <a:ext cx="4114800" cy="3657600"/>
          </a:xfrm>
          <a:prstGeom prst="rect">
            <a:avLst/>
          </a:prstGeom>
        </p:spPr>
      </p:pic>
      <p:pic>
        <p:nvPicPr>
          <p:cNvPr id="3" name="Kuva 3" descr="Kuva, joka sisältää kohteen vesi, ulko, taivas, joki&#10;&#10;Kuvaus luotu automaattisesti">
            <a:extLst>
              <a:ext uri="{FF2B5EF4-FFF2-40B4-BE49-F238E27FC236}">
                <a16:creationId xmlns:a16="http://schemas.microsoft.com/office/drawing/2014/main" id="{7560D6FE-C15F-0596-589D-EB816C645D57}"/>
              </a:ext>
            </a:extLst>
          </p:cNvPr>
          <p:cNvPicPr>
            <a:picLocks noChangeAspect="1"/>
          </p:cNvPicPr>
          <p:nvPr/>
        </p:nvPicPr>
        <p:blipFill>
          <a:blip r:embed="rId3"/>
          <a:stretch>
            <a:fillRect/>
          </a:stretch>
        </p:blipFill>
        <p:spPr>
          <a:xfrm>
            <a:off x="1175658" y="1643743"/>
            <a:ext cx="3548742" cy="3657600"/>
          </a:xfrm>
          <a:prstGeom prst="rect">
            <a:avLst/>
          </a:prstGeom>
        </p:spPr>
      </p:pic>
      <p:sp>
        <p:nvSpPr>
          <p:cNvPr id="4" name="Tekstiruutu 3">
            <a:extLst>
              <a:ext uri="{FF2B5EF4-FFF2-40B4-BE49-F238E27FC236}">
                <a16:creationId xmlns:a16="http://schemas.microsoft.com/office/drawing/2014/main" id="{53802C72-27D0-5C42-7664-9ADE3548851D}"/>
              </a:ext>
            </a:extLst>
          </p:cNvPr>
          <p:cNvSpPr txBox="1"/>
          <p:nvPr/>
        </p:nvSpPr>
        <p:spPr>
          <a:xfrm>
            <a:off x="3129642" y="693964"/>
            <a:ext cx="5823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b="1" dirty="0" err="1">
                <a:latin typeface="Verdana Pro"/>
              </a:rPr>
              <a:t>Trocadero</a:t>
            </a:r>
            <a:r>
              <a:rPr lang="fi-FI" b="1" dirty="0">
                <a:latin typeface="Verdana Pro"/>
              </a:rPr>
              <a:t>, </a:t>
            </a:r>
            <a:r>
              <a:rPr lang="fi-FI" b="1" dirty="0" err="1">
                <a:latin typeface="Verdana Pro"/>
              </a:rPr>
              <a:t>Benalmadena</a:t>
            </a:r>
            <a:r>
              <a:rPr lang="fi-FI" b="1" dirty="0">
                <a:latin typeface="Verdana Pro"/>
              </a:rPr>
              <a:t> ( Ravintola)</a:t>
            </a:r>
          </a:p>
        </p:txBody>
      </p:sp>
    </p:spTree>
    <p:extLst>
      <p:ext uri="{BB962C8B-B14F-4D97-AF65-F5344CB8AC3E}">
        <p14:creationId xmlns:p14="http://schemas.microsoft.com/office/powerpoint/2010/main" val="661036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4" descr="Kuva, joka sisältää kohteen pöytä, lautanen, kakku, kuppi&#10;&#10;Kuvaus luotu automaattisesti">
            <a:extLst>
              <a:ext uri="{FF2B5EF4-FFF2-40B4-BE49-F238E27FC236}">
                <a16:creationId xmlns:a16="http://schemas.microsoft.com/office/drawing/2014/main" id="{0C9707D9-6992-9D08-FBE5-3AA096F47746}"/>
              </a:ext>
            </a:extLst>
          </p:cNvPr>
          <p:cNvPicPr>
            <a:picLocks noChangeAspect="1"/>
          </p:cNvPicPr>
          <p:nvPr/>
        </p:nvPicPr>
        <p:blipFill rotWithShape="1">
          <a:blip r:embed="rId2">
            <a:alphaModFix/>
          </a:blip>
          <a:srcRect t="23"/>
          <a:stretch/>
        </p:blipFill>
        <p:spPr>
          <a:xfrm>
            <a:off x="20" y="1571"/>
            <a:ext cx="12191980" cy="6856429"/>
          </a:xfrm>
          <a:prstGeom prst="rect">
            <a:avLst/>
          </a:prstGeom>
        </p:spPr>
      </p:pic>
      <p:sp>
        <p:nvSpPr>
          <p:cNvPr id="11" name="Freeform: Shape 10">
            <a:extLst>
              <a:ext uri="{FF2B5EF4-FFF2-40B4-BE49-F238E27FC236}">
                <a16:creationId xmlns:a16="http://schemas.microsoft.com/office/drawing/2014/main" id="{3F0586C3-A19F-D214-ABDE-30AD5B666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17342" y="125034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2000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75FD6C21-655C-637D-7D4E-C92E161C5882}"/>
              </a:ext>
            </a:extLst>
          </p:cNvPr>
          <p:cNvSpPr>
            <a:spLocks noGrp="1"/>
          </p:cNvSpPr>
          <p:nvPr>
            <p:ph type="ctrTitle"/>
          </p:nvPr>
        </p:nvSpPr>
        <p:spPr>
          <a:xfrm>
            <a:off x="4328161" y="2211978"/>
            <a:ext cx="3535679" cy="1425728"/>
          </a:xfrm>
        </p:spPr>
        <p:txBody>
          <a:bodyPr anchor="b">
            <a:normAutofit/>
          </a:bodyPr>
          <a:lstStyle/>
          <a:p>
            <a:pPr algn="ctr"/>
            <a:r>
              <a:rPr lang="fi-FI" sz="2000" b="0">
                <a:ea typeface="+mj-lt"/>
                <a:cs typeface="+mj-lt"/>
              </a:rPr>
              <a:t>Kahvila </a:t>
            </a:r>
            <a:r>
              <a:rPr lang="fi-FI" sz="2000" b="0" err="1">
                <a:ea typeface="+mj-lt"/>
                <a:cs typeface="+mj-lt"/>
              </a:rPr>
              <a:t>Roses</a:t>
            </a:r>
            <a:r>
              <a:rPr lang="fi-FI" sz="2000" b="0">
                <a:ea typeface="+mj-lt"/>
                <a:cs typeface="+mj-lt"/>
              </a:rPr>
              <a:t> cafe Marbella</a:t>
            </a:r>
            <a:endParaRPr lang="fi-FI" sz="2000"/>
          </a:p>
        </p:txBody>
      </p:sp>
      <p:sp>
        <p:nvSpPr>
          <p:cNvPr id="3" name="Alaotsikko 2">
            <a:extLst>
              <a:ext uri="{FF2B5EF4-FFF2-40B4-BE49-F238E27FC236}">
                <a16:creationId xmlns:a16="http://schemas.microsoft.com/office/drawing/2014/main" id="{F881DA54-6FEA-1E2E-D059-EA12EA40AB3A}"/>
              </a:ext>
            </a:extLst>
          </p:cNvPr>
          <p:cNvSpPr>
            <a:spLocks noGrp="1"/>
          </p:cNvSpPr>
          <p:nvPr>
            <p:ph type="subTitle" idx="1"/>
          </p:nvPr>
        </p:nvSpPr>
        <p:spPr>
          <a:xfrm>
            <a:off x="4572000" y="4249360"/>
            <a:ext cx="3048000" cy="877585"/>
          </a:xfrm>
        </p:spPr>
        <p:txBody>
          <a:bodyPr vert="horz" lIns="91440" tIns="45720" rIns="91440" bIns="45720" rtlCol="0">
            <a:normAutofit/>
          </a:bodyPr>
          <a:lstStyle/>
          <a:p>
            <a:pPr algn="ctr"/>
            <a:endParaRPr lang="fi-FI"/>
          </a:p>
        </p:txBody>
      </p:sp>
      <p:cxnSp>
        <p:nvCxnSpPr>
          <p:cNvPr id="13" name="Straight Connector 12">
            <a:extLst>
              <a:ext uri="{FF2B5EF4-FFF2-40B4-BE49-F238E27FC236}">
                <a16:creationId xmlns:a16="http://schemas.microsoft.com/office/drawing/2014/main" id="{414C5C93-B9E9-4392-ADCF-ABF21209DD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10423" y="395468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7751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1C74AEE6-9CA7-5247-DC34-99634247DF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736ACF6A-FC06-4E10-819E-2E7BC6978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5F12CF4-2DA8-61EA-0A5C-3753DDDAD1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17781"/>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08A9BCE8-8773-E74F-3E3E-FD3C0505F33E}"/>
              </a:ext>
            </a:extLst>
          </p:cNvPr>
          <p:cNvSpPr>
            <a:spLocks noGrp="1"/>
          </p:cNvSpPr>
          <p:nvPr>
            <p:ph type="title"/>
          </p:nvPr>
        </p:nvSpPr>
        <p:spPr>
          <a:xfrm>
            <a:off x="1079862" y="1905001"/>
            <a:ext cx="3936275" cy="1757938"/>
          </a:xfrm>
        </p:spPr>
        <p:txBody>
          <a:bodyPr vert="horz" lIns="91440" tIns="45720" rIns="91440" bIns="45720" rtlCol="0" anchor="b">
            <a:normAutofit/>
          </a:bodyPr>
          <a:lstStyle/>
          <a:p>
            <a:pPr algn="ctr"/>
            <a:r>
              <a:rPr lang="en-US"/>
              <a:t>Nämä papukaijat elävät täällä luonnossa</a:t>
            </a:r>
          </a:p>
        </p:txBody>
      </p:sp>
      <p:pic>
        <p:nvPicPr>
          <p:cNvPr id="7" name="Kuva 7" descr="Kuva, joka sisältää kohteen maa, ulko, jalkakäytävä, papukaija&#10;&#10;Kuvaus luotu automaattisesti">
            <a:extLst>
              <a:ext uri="{FF2B5EF4-FFF2-40B4-BE49-F238E27FC236}">
                <a16:creationId xmlns:a16="http://schemas.microsoft.com/office/drawing/2014/main" id="{893DC7E9-B5E4-5411-A30D-E218B18231C1}"/>
              </a:ext>
            </a:extLst>
          </p:cNvPr>
          <p:cNvPicPr>
            <a:picLocks noGrp="1" noChangeAspect="1"/>
          </p:cNvPicPr>
          <p:nvPr>
            <p:ph idx="1"/>
          </p:nvPr>
        </p:nvPicPr>
        <p:blipFill rotWithShape="1">
          <a:blip r:embed="rId2"/>
          <a:srcRect t="14318" b="1307"/>
          <a:stretch/>
        </p:blipFill>
        <p:spPr>
          <a:xfrm>
            <a:off x="6095999" y="1"/>
            <a:ext cx="6096001" cy="6858000"/>
          </a:xfrm>
          <a:prstGeom prst="rect">
            <a:avLst/>
          </a:prstGeom>
        </p:spPr>
      </p:pic>
      <p:cxnSp>
        <p:nvCxnSpPr>
          <p:cNvPr id="20" name="Straight Connector 19">
            <a:extLst>
              <a:ext uri="{FF2B5EF4-FFF2-40B4-BE49-F238E27FC236}">
                <a16:creationId xmlns:a16="http://schemas.microsoft.com/office/drawing/2014/main" id="{7B9466E0-3884-B930-091B-5BB027876F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562422" y="395142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5766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8">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10">
            <a:extLst>
              <a:ext uri="{FF2B5EF4-FFF2-40B4-BE49-F238E27FC236}">
                <a16:creationId xmlns:a16="http://schemas.microsoft.com/office/drawing/2014/main" id="{1C74AEE6-9CA7-5247-DC34-99634247DF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5" name="Rectangle 12">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4">
            <a:extLst>
              <a:ext uri="{FF2B5EF4-FFF2-40B4-BE49-F238E27FC236}">
                <a16:creationId xmlns:a16="http://schemas.microsoft.com/office/drawing/2014/main" id="{99B9ED36-902E-BE13-4D5F-243053DE0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6">
            <a:extLst>
              <a:ext uri="{FF2B5EF4-FFF2-40B4-BE49-F238E27FC236}">
                <a16:creationId xmlns:a16="http://schemas.microsoft.com/office/drawing/2014/main" id="{13DF0E57-1A01-1287-F185-1E2A50BC9A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1" y="0"/>
            <a:ext cx="6095999" cy="6858000"/>
          </a:xfrm>
          <a:prstGeom prst="rect">
            <a:avLst/>
          </a:prstGeom>
          <a:gradFill>
            <a:gsLst>
              <a:gs pos="20000">
                <a:schemeClr val="accent1">
                  <a:lumMod val="60000"/>
                  <a:lumOff val="40000"/>
                  <a:alpha val="0"/>
                </a:schemeClr>
              </a:gs>
              <a:gs pos="90000">
                <a:schemeClr val="accent1">
                  <a:lumMod val="60000"/>
                  <a:lumOff val="40000"/>
                </a:schemeClr>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18">
            <a:extLst>
              <a:ext uri="{FF2B5EF4-FFF2-40B4-BE49-F238E27FC236}">
                <a16:creationId xmlns:a16="http://schemas.microsoft.com/office/drawing/2014/main" id="{31E7ECB0-9922-6747-31BF-7EB047B9D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65342" y="1247985"/>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kstiruutu 3">
            <a:extLst>
              <a:ext uri="{FF2B5EF4-FFF2-40B4-BE49-F238E27FC236}">
                <a16:creationId xmlns:a16="http://schemas.microsoft.com/office/drawing/2014/main" id="{77C3B67D-036F-AF1F-F3F8-7A9BBEA76FC2}"/>
              </a:ext>
            </a:extLst>
          </p:cNvPr>
          <p:cNvSpPr txBox="1"/>
          <p:nvPr/>
        </p:nvSpPr>
        <p:spPr>
          <a:xfrm>
            <a:off x="7304117" y="2172396"/>
            <a:ext cx="3679767" cy="1476394"/>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110000"/>
              </a:lnSpc>
              <a:spcBef>
                <a:spcPct val="0"/>
              </a:spcBef>
              <a:spcAft>
                <a:spcPts val="600"/>
              </a:spcAft>
            </a:pPr>
            <a:r>
              <a:rPr lang="en-US" b="1" cap="all" spc="600">
                <a:latin typeface="+mj-lt"/>
                <a:ea typeface="+mj-ea"/>
                <a:cs typeface="+mj-cs"/>
              </a:rPr>
              <a:t>Täällä hiukan erilailla kaduilla sähkösysteemit kuin meillä Suomessa.</a:t>
            </a:r>
          </a:p>
        </p:txBody>
      </p:sp>
      <p:pic>
        <p:nvPicPr>
          <p:cNvPr id="2" name="Kuva 2" descr="Kuva, joka sisältää kohteen ulko, taivas, tie, maa&#10;&#10;Kuvaus luotu automaattisesti">
            <a:extLst>
              <a:ext uri="{FF2B5EF4-FFF2-40B4-BE49-F238E27FC236}">
                <a16:creationId xmlns:a16="http://schemas.microsoft.com/office/drawing/2014/main" id="{A729BE87-7AE7-0167-45FE-065D0920851D}"/>
              </a:ext>
            </a:extLst>
          </p:cNvPr>
          <p:cNvPicPr>
            <a:picLocks noChangeAspect="1"/>
          </p:cNvPicPr>
          <p:nvPr/>
        </p:nvPicPr>
        <p:blipFill>
          <a:blip r:embed="rId2"/>
          <a:stretch>
            <a:fillRect/>
          </a:stretch>
        </p:blipFill>
        <p:spPr>
          <a:xfrm>
            <a:off x="775014" y="2006137"/>
            <a:ext cx="2123901" cy="2831869"/>
          </a:xfrm>
          <a:prstGeom prst="rect">
            <a:avLst/>
          </a:prstGeom>
        </p:spPr>
      </p:pic>
      <p:pic>
        <p:nvPicPr>
          <p:cNvPr id="3" name="Kuva 3" descr="Kuva, joka sisältää kohteen taivas, ulko, maa, katu&#10;&#10;Kuvaus luotu automaattisesti">
            <a:extLst>
              <a:ext uri="{FF2B5EF4-FFF2-40B4-BE49-F238E27FC236}">
                <a16:creationId xmlns:a16="http://schemas.microsoft.com/office/drawing/2014/main" id="{877E3C3F-6ECF-76EF-FE04-46781BD09C9D}"/>
              </a:ext>
            </a:extLst>
          </p:cNvPr>
          <p:cNvPicPr>
            <a:picLocks noChangeAspect="1"/>
          </p:cNvPicPr>
          <p:nvPr/>
        </p:nvPicPr>
        <p:blipFill>
          <a:blip r:embed="rId3">
            <a:alphaModFix/>
          </a:blip>
          <a:stretch>
            <a:fillRect/>
          </a:stretch>
        </p:blipFill>
        <p:spPr>
          <a:xfrm>
            <a:off x="3253407" y="2006137"/>
            <a:ext cx="2123901" cy="2831869"/>
          </a:xfrm>
          <a:prstGeom prst="rect">
            <a:avLst/>
          </a:prstGeom>
        </p:spPr>
      </p:pic>
      <p:cxnSp>
        <p:nvCxnSpPr>
          <p:cNvPr id="29" name="Straight Connector 20">
            <a:extLst>
              <a:ext uri="{FF2B5EF4-FFF2-40B4-BE49-F238E27FC236}">
                <a16:creationId xmlns:a16="http://schemas.microsoft.com/office/drawing/2014/main" id="{4075FE40-B84D-7658-B383-C7B3EEDE91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8423" y="395142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2445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7A4D85E-F98A-F670-16C3-7B2B0DA3A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17781"/>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kstiruutu 2">
            <a:extLst>
              <a:ext uri="{FF2B5EF4-FFF2-40B4-BE49-F238E27FC236}">
                <a16:creationId xmlns:a16="http://schemas.microsoft.com/office/drawing/2014/main" id="{21AA8E28-FF62-8F09-52F6-D09FCDB0C172}"/>
              </a:ext>
            </a:extLst>
          </p:cNvPr>
          <p:cNvSpPr txBox="1"/>
          <p:nvPr/>
        </p:nvSpPr>
        <p:spPr>
          <a:xfrm>
            <a:off x="952500" y="2285997"/>
            <a:ext cx="4191000" cy="3890965"/>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120000"/>
              </a:lnSpc>
              <a:spcAft>
                <a:spcPts val="600"/>
              </a:spcAft>
            </a:pPr>
            <a:r>
              <a:rPr lang="en-US" b="1" dirty="0" err="1"/>
              <a:t>Postilaatikot</a:t>
            </a:r>
            <a:r>
              <a:rPr lang="en-US" b="1" dirty="0"/>
              <a:t> </a:t>
            </a:r>
            <a:r>
              <a:rPr lang="en-US" b="1" dirty="0" err="1"/>
              <a:t>kerrostaloyhtiössä</a:t>
            </a:r>
            <a:endParaRPr lang="en-US" b="1"/>
          </a:p>
        </p:txBody>
      </p:sp>
      <p:pic>
        <p:nvPicPr>
          <p:cNvPr id="2" name="Kuva 2" descr="Kuva, joka sisältää kohteen seinä, sisä&#10;&#10;Kuvaus luotu automaattisesti">
            <a:extLst>
              <a:ext uri="{FF2B5EF4-FFF2-40B4-BE49-F238E27FC236}">
                <a16:creationId xmlns:a16="http://schemas.microsoft.com/office/drawing/2014/main" id="{9D1A3BCC-EF77-765A-DB6A-59A81EE2F7B8}"/>
              </a:ext>
            </a:extLst>
          </p:cNvPr>
          <p:cNvPicPr>
            <a:picLocks noChangeAspect="1"/>
          </p:cNvPicPr>
          <p:nvPr/>
        </p:nvPicPr>
        <p:blipFill rotWithShape="1">
          <a:blip r:embed="rId2"/>
          <a:srcRect t="12201" b="3424"/>
          <a:stretch/>
        </p:blipFill>
        <p:spPr>
          <a:xfrm>
            <a:off x="6096000" y="10"/>
            <a:ext cx="6095999" cy="6857990"/>
          </a:xfrm>
          <a:prstGeom prst="rect">
            <a:avLst/>
          </a:prstGeom>
        </p:spPr>
      </p:pic>
    </p:spTree>
    <p:extLst>
      <p:ext uri="{BB962C8B-B14F-4D97-AF65-F5344CB8AC3E}">
        <p14:creationId xmlns:p14="http://schemas.microsoft.com/office/powerpoint/2010/main" val="2529461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36">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Connector 38">
            <a:extLst>
              <a:ext uri="{FF2B5EF4-FFF2-40B4-BE49-F238E27FC236}">
                <a16:creationId xmlns:a16="http://schemas.microsoft.com/office/drawing/2014/main" id="{1C74AEE6-9CA7-5247-DC34-99634247DF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53" name="Rectangle 40">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3" descr="Kuva, joka sisältää kohteen ulko, maa, ulkokäyttöön tarkoitettu esine&#10;&#10;Kuvaus luotu automaattisesti">
            <a:extLst>
              <a:ext uri="{FF2B5EF4-FFF2-40B4-BE49-F238E27FC236}">
                <a16:creationId xmlns:a16="http://schemas.microsoft.com/office/drawing/2014/main" id="{46FF783B-6713-980A-124E-14F08B825C1D}"/>
              </a:ext>
            </a:extLst>
          </p:cNvPr>
          <p:cNvPicPr>
            <a:picLocks noChangeAspect="1"/>
          </p:cNvPicPr>
          <p:nvPr/>
        </p:nvPicPr>
        <p:blipFill rotWithShape="1">
          <a:blip r:embed="rId2">
            <a:alphaModFix/>
          </a:blip>
          <a:srcRect t="11588" b="4057"/>
          <a:stretch/>
        </p:blipFill>
        <p:spPr>
          <a:xfrm>
            <a:off x="20" y="10"/>
            <a:ext cx="6095980" cy="6856419"/>
          </a:xfrm>
          <a:prstGeom prst="rect">
            <a:avLst/>
          </a:prstGeom>
        </p:spPr>
      </p:pic>
      <p:pic>
        <p:nvPicPr>
          <p:cNvPr id="2" name="Kuva 2" descr="Kuva, joka sisältää kohteen ulko, taivas&#10;&#10;Kuvaus luotu automaattisesti">
            <a:extLst>
              <a:ext uri="{FF2B5EF4-FFF2-40B4-BE49-F238E27FC236}">
                <a16:creationId xmlns:a16="http://schemas.microsoft.com/office/drawing/2014/main" id="{009B9AAE-2EC0-12C6-C2E0-72F34A89C469}"/>
              </a:ext>
            </a:extLst>
          </p:cNvPr>
          <p:cNvPicPr>
            <a:picLocks noChangeAspect="1"/>
          </p:cNvPicPr>
          <p:nvPr/>
        </p:nvPicPr>
        <p:blipFill rotWithShape="1">
          <a:blip r:embed="rId3">
            <a:alphaModFix/>
          </a:blip>
          <a:srcRect t="11643" b="4002"/>
          <a:stretch/>
        </p:blipFill>
        <p:spPr>
          <a:xfrm>
            <a:off x="6096000" y="1571"/>
            <a:ext cx="6096000" cy="6856429"/>
          </a:xfrm>
          <a:prstGeom prst="rect">
            <a:avLst/>
          </a:prstGeom>
        </p:spPr>
      </p:pic>
      <p:sp>
        <p:nvSpPr>
          <p:cNvPr id="54" name="Rectangle 42">
            <a:extLst>
              <a:ext uri="{FF2B5EF4-FFF2-40B4-BE49-F238E27FC236}">
                <a16:creationId xmlns:a16="http://schemas.microsoft.com/office/drawing/2014/main" id="{6052BD80-5BBC-A51B-B92B-B20733A3D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878826"/>
            <a:ext cx="12191999" cy="2979173"/>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55" name="Freeform: Shape 44">
            <a:extLst>
              <a:ext uri="{FF2B5EF4-FFF2-40B4-BE49-F238E27FC236}">
                <a16:creationId xmlns:a16="http://schemas.microsoft.com/office/drawing/2014/main" id="{FE2CF981-9EBE-C1C6-CC66-97A624D72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22254" y="125034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kstiruutu 3">
            <a:extLst>
              <a:ext uri="{FF2B5EF4-FFF2-40B4-BE49-F238E27FC236}">
                <a16:creationId xmlns:a16="http://schemas.microsoft.com/office/drawing/2014/main" id="{2521A225-69BA-3827-2462-70F25E82A652}"/>
              </a:ext>
            </a:extLst>
          </p:cNvPr>
          <p:cNvSpPr txBox="1"/>
          <p:nvPr/>
        </p:nvSpPr>
        <p:spPr>
          <a:xfrm>
            <a:off x="4182106" y="2286001"/>
            <a:ext cx="3853981" cy="137665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110000"/>
              </a:lnSpc>
              <a:spcBef>
                <a:spcPct val="0"/>
              </a:spcBef>
              <a:spcAft>
                <a:spcPts val="600"/>
              </a:spcAft>
            </a:pPr>
            <a:r>
              <a:rPr lang="en-US" b="1" cap="all" spc="600">
                <a:latin typeface="+mj-lt"/>
                <a:ea typeface="+mj-ea"/>
                <a:cs typeface="+mj-cs"/>
              </a:rPr>
              <a:t>Täällä rakennetaan paljon uusia taloja, lisäksi kukat kukkivat.</a:t>
            </a:r>
          </a:p>
        </p:txBody>
      </p:sp>
      <p:cxnSp>
        <p:nvCxnSpPr>
          <p:cNvPr id="56" name="Straight Connector 46">
            <a:extLst>
              <a:ext uri="{FF2B5EF4-FFF2-40B4-BE49-F238E27FC236}">
                <a16:creationId xmlns:a16="http://schemas.microsoft.com/office/drawing/2014/main" id="{414C5C93-B9E9-4392-ADCF-ABF21209DD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15337"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48">
            <a:extLst>
              <a:ext uri="{FF2B5EF4-FFF2-40B4-BE49-F238E27FC236}">
                <a16:creationId xmlns:a16="http://schemas.microsoft.com/office/drawing/2014/main" id="{38E887D9-3568-633B-8AA4-D24E82CBD9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15335" y="395142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4695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1C74AEE6-9CA7-5247-DC34-99634247DF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6EE17F1-6A7B-4866-9463-8932E9C1BA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A1D4867-E78E-741E-CF1D-A222FFBB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340" y="125034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0"/>
                </a:schemeClr>
              </a:gs>
              <a:gs pos="94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D6BBFFB8-75C1-FDA0-DB96-396FCCEF3F91}"/>
              </a:ext>
            </a:extLst>
          </p:cNvPr>
          <p:cNvSpPr>
            <a:spLocks noGrp="1"/>
          </p:cNvSpPr>
          <p:nvPr>
            <p:ph type="title"/>
          </p:nvPr>
        </p:nvSpPr>
        <p:spPr>
          <a:xfrm>
            <a:off x="1141466" y="2286002"/>
            <a:ext cx="3829433" cy="1376937"/>
          </a:xfrm>
        </p:spPr>
        <p:txBody>
          <a:bodyPr vert="horz" lIns="91440" tIns="45720" rIns="91440" bIns="45720" rtlCol="0" anchor="b">
            <a:normAutofit/>
          </a:bodyPr>
          <a:lstStyle/>
          <a:p>
            <a:pPr algn="ctr">
              <a:lnSpc>
                <a:spcPct val="110000"/>
              </a:lnSpc>
            </a:pPr>
            <a:r>
              <a:rPr lang="en-US" sz="2200"/>
              <a:t>Täällä jokaisessa liikenneympyrässä on oma teemansa.</a:t>
            </a:r>
          </a:p>
        </p:txBody>
      </p:sp>
      <p:pic>
        <p:nvPicPr>
          <p:cNvPr id="5" name="Kuva 5" descr="Kuva, joka sisältää kohteen taivas, ulko, tie, nisäkäs&#10;&#10;Kuvaus luotu automaattisesti">
            <a:extLst>
              <a:ext uri="{FF2B5EF4-FFF2-40B4-BE49-F238E27FC236}">
                <a16:creationId xmlns:a16="http://schemas.microsoft.com/office/drawing/2014/main" id="{88B221CB-7158-A92E-668F-C8BA8ED621D9}"/>
              </a:ext>
            </a:extLst>
          </p:cNvPr>
          <p:cNvPicPr>
            <a:picLocks noChangeAspect="1"/>
          </p:cNvPicPr>
          <p:nvPr/>
        </p:nvPicPr>
        <p:blipFill rotWithShape="1">
          <a:blip r:embed="rId2">
            <a:alphaModFix/>
          </a:blip>
          <a:srcRect t="6930" b="18105"/>
          <a:stretch/>
        </p:blipFill>
        <p:spPr>
          <a:xfrm>
            <a:off x="6096000" y="3430584"/>
            <a:ext cx="6096000" cy="3427429"/>
          </a:xfrm>
          <a:prstGeom prst="rect">
            <a:avLst/>
          </a:prstGeom>
        </p:spPr>
      </p:pic>
      <p:pic>
        <p:nvPicPr>
          <p:cNvPr id="4" name="Kuva 4" descr="Kuva, joka sisältää kohteen ruoho, ulko, taivas, rakennus&#10;&#10;Kuvaus luotu automaattisesti">
            <a:extLst>
              <a:ext uri="{FF2B5EF4-FFF2-40B4-BE49-F238E27FC236}">
                <a16:creationId xmlns:a16="http://schemas.microsoft.com/office/drawing/2014/main" id="{D3A124FF-837D-78AC-E50D-B08633DF006C}"/>
              </a:ext>
            </a:extLst>
          </p:cNvPr>
          <p:cNvPicPr>
            <a:picLocks noGrp="1" noChangeAspect="1"/>
          </p:cNvPicPr>
          <p:nvPr>
            <p:ph idx="1"/>
          </p:nvPr>
        </p:nvPicPr>
        <p:blipFill rotWithShape="1">
          <a:blip r:embed="rId3">
            <a:alphaModFix/>
          </a:blip>
          <a:srcRect t="14530" b="10270"/>
          <a:stretch/>
        </p:blipFill>
        <p:spPr>
          <a:xfrm>
            <a:off x="6096000" y="-14"/>
            <a:ext cx="6096000" cy="3438144"/>
          </a:xfrm>
          <a:prstGeom prst="rect">
            <a:avLst/>
          </a:prstGeom>
        </p:spPr>
      </p:pic>
      <p:cxnSp>
        <p:nvCxnSpPr>
          <p:cNvPr id="18" name="Straight Connector 17">
            <a:extLst>
              <a:ext uri="{FF2B5EF4-FFF2-40B4-BE49-F238E27FC236}">
                <a16:creationId xmlns:a16="http://schemas.microsoft.com/office/drawing/2014/main" id="{F8E86C47-160E-3927-D360-0E2FD2DE53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562422" y="395142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677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2" descr="Kuva, joka sisältää kohteen teksti, sisä, seinä, lattia&#10;&#10;Kuvaus luotu automaattisesti">
            <a:extLst>
              <a:ext uri="{FF2B5EF4-FFF2-40B4-BE49-F238E27FC236}">
                <a16:creationId xmlns:a16="http://schemas.microsoft.com/office/drawing/2014/main" id="{8D184673-3F80-7831-582F-08425B59FBC9}"/>
              </a:ext>
            </a:extLst>
          </p:cNvPr>
          <p:cNvPicPr>
            <a:picLocks noChangeAspect="1"/>
          </p:cNvPicPr>
          <p:nvPr/>
        </p:nvPicPr>
        <p:blipFill>
          <a:blip r:embed="rId2"/>
          <a:stretch>
            <a:fillRect/>
          </a:stretch>
        </p:blipFill>
        <p:spPr>
          <a:xfrm>
            <a:off x="8316686" y="468086"/>
            <a:ext cx="2743200" cy="3657600"/>
          </a:xfrm>
          <a:prstGeom prst="rect">
            <a:avLst/>
          </a:prstGeom>
        </p:spPr>
      </p:pic>
      <p:pic>
        <p:nvPicPr>
          <p:cNvPr id="3" name="Kuva 3" descr="Kuva, joka sisältää kohteen teksti, sisä, tarjotin, avattu&#10;&#10;Kuvaus luotu automaattisesti">
            <a:extLst>
              <a:ext uri="{FF2B5EF4-FFF2-40B4-BE49-F238E27FC236}">
                <a16:creationId xmlns:a16="http://schemas.microsoft.com/office/drawing/2014/main" id="{69646B76-7C65-4D59-1361-9C6A353AF76B}"/>
              </a:ext>
            </a:extLst>
          </p:cNvPr>
          <p:cNvPicPr>
            <a:picLocks noChangeAspect="1"/>
          </p:cNvPicPr>
          <p:nvPr/>
        </p:nvPicPr>
        <p:blipFill>
          <a:blip r:embed="rId3"/>
          <a:stretch>
            <a:fillRect/>
          </a:stretch>
        </p:blipFill>
        <p:spPr>
          <a:xfrm>
            <a:off x="4724400" y="1436914"/>
            <a:ext cx="2743200" cy="3657600"/>
          </a:xfrm>
          <a:prstGeom prst="rect">
            <a:avLst/>
          </a:prstGeom>
        </p:spPr>
      </p:pic>
      <p:pic>
        <p:nvPicPr>
          <p:cNvPr id="4" name="Kuva 4" descr="Kuva, joka sisältää kohteen teksti, pullo, sisä&#10;&#10;Kuvaus luotu automaattisesti">
            <a:extLst>
              <a:ext uri="{FF2B5EF4-FFF2-40B4-BE49-F238E27FC236}">
                <a16:creationId xmlns:a16="http://schemas.microsoft.com/office/drawing/2014/main" id="{256046FC-C9C4-0368-1220-119FE9731B5F}"/>
              </a:ext>
            </a:extLst>
          </p:cNvPr>
          <p:cNvPicPr>
            <a:picLocks noChangeAspect="1"/>
          </p:cNvPicPr>
          <p:nvPr/>
        </p:nvPicPr>
        <p:blipFill>
          <a:blip r:embed="rId4"/>
          <a:stretch>
            <a:fillRect/>
          </a:stretch>
        </p:blipFill>
        <p:spPr>
          <a:xfrm>
            <a:off x="1012371" y="2296886"/>
            <a:ext cx="2743200" cy="3657600"/>
          </a:xfrm>
          <a:prstGeom prst="rect">
            <a:avLst/>
          </a:prstGeom>
        </p:spPr>
      </p:pic>
      <p:sp>
        <p:nvSpPr>
          <p:cNvPr id="5" name="Tekstiruutu 4">
            <a:extLst>
              <a:ext uri="{FF2B5EF4-FFF2-40B4-BE49-F238E27FC236}">
                <a16:creationId xmlns:a16="http://schemas.microsoft.com/office/drawing/2014/main" id="{03C542D7-5F13-FFA4-BD5F-5A26455D2D13}"/>
              </a:ext>
            </a:extLst>
          </p:cNvPr>
          <p:cNvSpPr txBox="1"/>
          <p:nvPr/>
        </p:nvSpPr>
        <p:spPr>
          <a:xfrm>
            <a:off x="971550" y="6136821"/>
            <a:ext cx="33092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dirty="0"/>
              <a:t>Jalkahoitotuotteet</a:t>
            </a:r>
          </a:p>
        </p:txBody>
      </p:sp>
      <p:sp>
        <p:nvSpPr>
          <p:cNvPr id="6" name="Tekstiruutu 5">
            <a:extLst>
              <a:ext uri="{FF2B5EF4-FFF2-40B4-BE49-F238E27FC236}">
                <a16:creationId xmlns:a16="http://schemas.microsoft.com/office/drawing/2014/main" id="{547C7F41-65A2-82BA-1638-6368DD66AA8B}"/>
              </a:ext>
            </a:extLst>
          </p:cNvPr>
          <p:cNvSpPr txBox="1"/>
          <p:nvPr/>
        </p:nvSpPr>
        <p:spPr>
          <a:xfrm>
            <a:off x="4650922" y="5402035"/>
            <a:ext cx="333102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dirty="0"/>
              <a:t>Kuumailmasterilaattori</a:t>
            </a:r>
          </a:p>
        </p:txBody>
      </p:sp>
      <p:sp>
        <p:nvSpPr>
          <p:cNvPr id="7" name="Tekstiruutu 6">
            <a:extLst>
              <a:ext uri="{FF2B5EF4-FFF2-40B4-BE49-F238E27FC236}">
                <a16:creationId xmlns:a16="http://schemas.microsoft.com/office/drawing/2014/main" id="{E43D0BC7-E331-6C53-7D49-C240104B31CD}"/>
              </a:ext>
            </a:extLst>
          </p:cNvPr>
          <p:cNvSpPr txBox="1"/>
          <p:nvPr/>
        </p:nvSpPr>
        <p:spPr>
          <a:xfrm>
            <a:off x="8313964" y="4299857"/>
            <a:ext cx="306977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dirty="0"/>
              <a:t>Palvelutiski</a:t>
            </a:r>
          </a:p>
        </p:txBody>
      </p:sp>
    </p:spTree>
    <p:extLst>
      <p:ext uri="{BB962C8B-B14F-4D97-AF65-F5344CB8AC3E}">
        <p14:creationId xmlns:p14="http://schemas.microsoft.com/office/powerpoint/2010/main" val="545908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1C74AEE6-9CA7-5247-DC34-99634247DF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5" descr="Kuva, joka sisältää kohteen sisä, sotkuinen&#10;&#10;Kuvaus luotu automaattisesti">
            <a:extLst>
              <a:ext uri="{FF2B5EF4-FFF2-40B4-BE49-F238E27FC236}">
                <a16:creationId xmlns:a16="http://schemas.microsoft.com/office/drawing/2014/main" id="{B4ED7407-23E6-BDA0-73C2-90A3E527810D}"/>
              </a:ext>
            </a:extLst>
          </p:cNvPr>
          <p:cNvPicPr>
            <a:picLocks noChangeAspect="1"/>
          </p:cNvPicPr>
          <p:nvPr/>
        </p:nvPicPr>
        <p:blipFill rotWithShape="1">
          <a:blip r:embed="rId2">
            <a:alphaModFix/>
          </a:blip>
          <a:srcRect t="11015" b="4630"/>
          <a:stretch/>
        </p:blipFill>
        <p:spPr>
          <a:xfrm>
            <a:off x="20" y="10"/>
            <a:ext cx="6095980" cy="6856419"/>
          </a:xfrm>
          <a:prstGeom prst="rect">
            <a:avLst/>
          </a:prstGeom>
        </p:spPr>
      </p:pic>
      <p:pic>
        <p:nvPicPr>
          <p:cNvPr id="4" name="Kuva 4" descr="Kuva, joka sisältää kohteen teksti, sisä, seinä&#10;&#10;Kuvaus luotu automaattisesti">
            <a:extLst>
              <a:ext uri="{FF2B5EF4-FFF2-40B4-BE49-F238E27FC236}">
                <a16:creationId xmlns:a16="http://schemas.microsoft.com/office/drawing/2014/main" id="{05C793BA-1F83-8DE2-07CE-16AE32CCE33C}"/>
              </a:ext>
            </a:extLst>
          </p:cNvPr>
          <p:cNvPicPr>
            <a:picLocks noGrp="1" noChangeAspect="1"/>
          </p:cNvPicPr>
          <p:nvPr>
            <p:ph idx="1"/>
          </p:nvPr>
        </p:nvPicPr>
        <p:blipFill rotWithShape="1">
          <a:blip r:embed="rId3">
            <a:alphaModFix/>
          </a:blip>
          <a:srcRect l="10200" r="23119" b="1"/>
          <a:stretch/>
        </p:blipFill>
        <p:spPr>
          <a:xfrm>
            <a:off x="6096000" y="1571"/>
            <a:ext cx="6096000" cy="6856429"/>
          </a:xfrm>
          <a:prstGeom prst="rect">
            <a:avLst/>
          </a:prstGeom>
        </p:spPr>
      </p:pic>
      <p:sp>
        <p:nvSpPr>
          <p:cNvPr id="16" name="Rectangle 15">
            <a:extLst>
              <a:ext uri="{FF2B5EF4-FFF2-40B4-BE49-F238E27FC236}">
                <a16:creationId xmlns:a16="http://schemas.microsoft.com/office/drawing/2014/main" id="{6052BD80-5BBC-A51B-B92B-B20733A3D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878826"/>
            <a:ext cx="12191999" cy="2979173"/>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Freeform: Shape 17">
            <a:extLst>
              <a:ext uri="{FF2B5EF4-FFF2-40B4-BE49-F238E27FC236}">
                <a16:creationId xmlns:a16="http://schemas.microsoft.com/office/drawing/2014/main" id="{FE2CF981-9EBE-C1C6-CC66-97A624D72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22254" y="125034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D2DA01BD-B20A-E455-BCB7-E2135F2EB29B}"/>
              </a:ext>
            </a:extLst>
          </p:cNvPr>
          <p:cNvSpPr>
            <a:spLocks noGrp="1"/>
          </p:cNvSpPr>
          <p:nvPr>
            <p:ph type="title"/>
          </p:nvPr>
        </p:nvSpPr>
        <p:spPr>
          <a:xfrm>
            <a:off x="4182106" y="2286001"/>
            <a:ext cx="3853981" cy="1376651"/>
          </a:xfrm>
        </p:spPr>
        <p:txBody>
          <a:bodyPr vert="horz" lIns="91440" tIns="45720" rIns="91440" bIns="45720" rtlCol="0" anchor="b">
            <a:normAutofit/>
          </a:bodyPr>
          <a:lstStyle/>
          <a:p>
            <a:pPr algn="ctr">
              <a:lnSpc>
                <a:spcPct val="110000"/>
              </a:lnSpc>
            </a:pPr>
            <a:r>
              <a:rPr lang="en-US" sz="1500"/>
              <a:t>Kuvia työharjoittelupaikasta</a:t>
            </a:r>
          </a:p>
        </p:txBody>
      </p:sp>
      <p:cxnSp>
        <p:nvCxnSpPr>
          <p:cNvPr id="20" name="Straight Connector 19">
            <a:extLst>
              <a:ext uri="{FF2B5EF4-FFF2-40B4-BE49-F238E27FC236}">
                <a16:creationId xmlns:a16="http://schemas.microsoft.com/office/drawing/2014/main" id="{414C5C93-B9E9-4392-ADCF-ABF21209DD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15337"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8E887D9-3568-633B-8AA4-D24E82CBD9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15335" y="395142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025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D70BC64E-B094-49DE-BD9C-DB662FCF5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84BF4A2-A3A0-893D-571E-A025865EC7CF}"/>
              </a:ext>
            </a:extLst>
          </p:cNvPr>
          <p:cNvSpPr>
            <a:spLocks noGrp="1"/>
          </p:cNvSpPr>
          <p:nvPr>
            <p:ph type="title"/>
          </p:nvPr>
        </p:nvSpPr>
        <p:spPr>
          <a:xfrm>
            <a:off x="952500" y="914400"/>
            <a:ext cx="4731923" cy="990600"/>
          </a:xfrm>
        </p:spPr>
        <p:txBody>
          <a:bodyPr>
            <a:normAutofit/>
          </a:bodyPr>
          <a:lstStyle/>
          <a:p>
            <a:pPr>
              <a:lnSpc>
                <a:spcPct val="110000"/>
              </a:lnSpc>
            </a:pPr>
            <a:r>
              <a:rPr lang="fi-FI" sz="2200"/>
              <a:t>Kuvia työharjoittelupaikasta</a:t>
            </a:r>
          </a:p>
        </p:txBody>
      </p:sp>
      <p:sp>
        <p:nvSpPr>
          <p:cNvPr id="18" name="Rectangle 14">
            <a:extLst>
              <a:ext uri="{FF2B5EF4-FFF2-40B4-BE49-F238E27FC236}">
                <a16:creationId xmlns:a16="http://schemas.microsoft.com/office/drawing/2014/main" id="{A718E0F5-1EF3-64D6-0802-B7983AC6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37234"/>
            <a:ext cx="12192000" cy="312031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9">
            <a:extLst>
              <a:ext uri="{FF2B5EF4-FFF2-40B4-BE49-F238E27FC236}">
                <a16:creationId xmlns:a16="http://schemas.microsoft.com/office/drawing/2014/main" id="{012AFFF5-7CC1-44C5-C22C-19E0EEF7BBD7}"/>
              </a:ext>
            </a:extLst>
          </p:cNvPr>
          <p:cNvSpPr>
            <a:spLocks noGrp="1"/>
          </p:cNvSpPr>
          <p:nvPr>
            <p:ph idx="1"/>
          </p:nvPr>
        </p:nvSpPr>
        <p:spPr>
          <a:xfrm>
            <a:off x="952500" y="2285997"/>
            <a:ext cx="4731923" cy="3890965"/>
          </a:xfrm>
        </p:spPr>
        <p:txBody>
          <a:bodyPr vert="horz" lIns="91440" tIns="45720" rIns="91440" bIns="45720" rtlCol="0" anchor="t">
            <a:normAutofit/>
          </a:bodyPr>
          <a:lstStyle/>
          <a:p>
            <a:r>
              <a:rPr lang="en-US"/>
              <a:t>Kuvassa myynnissä</a:t>
            </a:r>
            <a:r>
              <a:rPr lang="en-US" dirty="0"/>
              <a:t> </a:t>
            </a:r>
            <a:r>
              <a:rPr lang="en-US" dirty="0" err="1"/>
              <a:t>olevia</a:t>
            </a:r>
            <a:r>
              <a:rPr lang="en-US" dirty="0"/>
              <a:t> </a:t>
            </a:r>
            <a:r>
              <a:rPr lang="en-US" dirty="0" err="1"/>
              <a:t>tuotteita</a:t>
            </a:r>
            <a:r>
              <a:rPr lang="en-US" dirty="0"/>
              <a:t>.</a:t>
            </a:r>
          </a:p>
        </p:txBody>
      </p:sp>
      <p:pic>
        <p:nvPicPr>
          <p:cNvPr id="6" name="Kuva 6" descr="Kuva, joka sisältää kohteen sisä, sotkuinen, useat&#10;&#10;Kuvaus luotu automaattisesti">
            <a:extLst>
              <a:ext uri="{FF2B5EF4-FFF2-40B4-BE49-F238E27FC236}">
                <a16:creationId xmlns:a16="http://schemas.microsoft.com/office/drawing/2014/main" id="{23995B80-1FF4-2083-BA66-EE1A70B02224}"/>
              </a:ext>
            </a:extLst>
          </p:cNvPr>
          <p:cNvPicPr>
            <a:picLocks noChangeAspect="1"/>
          </p:cNvPicPr>
          <p:nvPr/>
        </p:nvPicPr>
        <p:blipFill>
          <a:blip r:embed="rId2"/>
          <a:stretch>
            <a:fillRect/>
          </a:stretch>
        </p:blipFill>
        <p:spPr>
          <a:xfrm>
            <a:off x="6027378" y="814835"/>
            <a:ext cx="2304142" cy="2506134"/>
          </a:xfrm>
          <a:prstGeom prst="rect">
            <a:avLst/>
          </a:prstGeom>
        </p:spPr>
      </p:pic>
      <p:pic>
        <p:nvPicPr>
          <p:cNvPr id="4" name="Kuva 4" descr="Kuva, joka sisältää kohteen teksti, sisä, huonekalu&#10;&#10;Kuvaus luotu automaattisesti">
            <a:extLst>
              <a:ext uri="{FF2B5EF4-FFF2-40B4-BE49-F238E27FC236}">
                <a16:creationId xmlns:a16="http://schemas.microsoft.com/office/drawing/2014/main" id="{6B7603B5-A560-86F7-E736-ADC8825D42C8}"/>
              </a:ext>
            </a:extLst>
          </p:cNvPr>
          <p:cNvPicPr>
            <a:picLocks noChangeAspect="1"/>
          </p:cNvPicPr>
          <p:nvPr/>
        </p:nvPicPr>
        <p:blipFill>
          <a:blip r:embed="rId3"/>
          <a:stretch>
            <a:fillRect/>
          </a:stretch>
        </p:blipFill>
        <p:spPr>
          <a:xfrm>
            <a:off x="8675326" y="771292"/>
            <a:ext cx="2863229" cy="2496841"/>
          </a:xfrm>
          <a:prstGeom prst="rect">
            <a:avLst/>
          </a:prstGeom>
        </p:spPr>
      </p:pic>
      <p:pic>
        <p:nvPicPr>
          <p:cNvPr id="5" name="Kuva 5" descr="Kuva, joka sisältää kohteen teksti, sisä&#10;&#10;Kuvaus luotu automaattisesti">
            <a:extLst>
              <a:ext uri="{FF2B5EF4-FFF2-40B4-BE49-F238E27FC236}">
                <a16:creationId xmlns:a16="http://schemas.microsoft.com/office/drawing/2014/main" id="{46C67C94-B20E-DFE4-7CEE-110815CEC49F}"/>
              </a:ext>
            </a:extLst>
          </p:cNvPr>
          <p:cNvPicPr>
            <a:picLocks noChangeAspect="1"/>
          </p:cNvPicPr>
          <p:nvPr/>
        </p:nvPicPr>
        <p:blipFill>
          <a:blip r:embed="rId4"/>
          <a:stretch>
            <a:fillRect/>
          </a:stretch>
        </p:blipFill>
        <p:spPr>
          <a:xfrm>
            <a:off x="7298471" y="3589867"/>
            <a:ext cx="3341512" cy="2506134"/>
          </a:xfrm>
          <a:prstGeom prst="rect">
            <a:avLst/>
          </a:prstGeom>
        </p:spPr>
      </p:pic>
    </p:spTree>
    <p:extLst>
      <p:ext uri="{BB962C8B-B14F-4D97-AF65-F5344CB8AC3E}">
        <p14:creationId xmlns:p14="http://schemas.microsoft.com/office/powerpoint/2010/main" val="904169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F54921-408C-361C-B0D4-4366E5BD5A3E}"/>
              </a:ext>
            </a:extLst>
          </p:cNvPr>
          <p:cNvSpPr>
            <a:spLocks noGrp="1"/>
          </p:cNvSpPr>
          <p:nvPr>
            <p:ph type="title"/>
          </p:nvPr>
        </p:nvSpPr>
        <p:spPr/>
        <p:txBody>
          <a:bodyPr/>
          <a:lstStyle/>
          <a:p>
            <a:r>
              <a:rPr lang="fi-FI" dirty="0"/>
              <a:t>                    Kasvohoitotuotteet</a:t>
            </a:r>
          </a:p>
        </p:txBody>
      </p:sp>
      <p:pic>
        <p:nvPicPr>
          <p:cNvPr id="4" name="Kuva 4" descr="Kuva, joka sisältää kohteen teksti, sisä, laskuri&#10;&#10;Kuvaus luotu automaattisesti">
            <a:extLst>
              <a:ext uri="{FF2B5EF4-FFF2-40B4-BE49-F238E27FC236}">
                <a16:creationId xmlns:a16="http://schemas.microsoft.com/office/drawing/2014/main" id="{16D6168C-7782-2FC1-92A1-37BC2685B423}"/>
              </a:ext>
            </a:extLst>
          </p:cNvPr>
          <p:cNvPicPr>
            <a:picLocks noGrp="1" noChangeAspect="1"/>
          </p:cNvPicPr>
          <p:nvPr>
            <p:ph idx="1"/>
          </p:nvPr>
        </p:nvPicPr>
        <p:blipFill>
          <a:blip r:embed="rId2"/>
          <a:stretch>
            <a:fillRect/>
          </a:stretch>
        </p:blipFill>
        <p:spPr>
          <a:xfrm>
            <a:off x="6411259" y="2318654"/>
            <a:ext cx="2918224" cy="3662366"/>
          </a:xfrm>
        </p:spPr>
      </p:pic>
      <p:pic>
        <p:nvPicPr>
          <p:cNvPr id="5" name="Kuva 5" descr="Kuva, joka sisältää kohteen teksti, sisä, laskuri&#10;&#10;Kuvaus luotu automaattisesti">
            <a:extLst>
              <a:ext uri="{FF2B5EF4-FFF2-40B4-BE49-F238E27FC236}">
                <a16:creationId xmlns:a16="http://schemas.microsoft.com/office/drawing/2014/main" id="{BE60459E-0A2C-9D70-5A41-A2B5F2B4BC6E}"/>
              </a:ext>
            </a:extLst>
          </p:cNvPr>
          <p:cNvPicPr>
            <a:picLocks noChangeAspect="1"/>
          </p:cNvPicPr>
          <p:nvPr/>
        </p:nvPicPr>
        <p:blipFill>
          <a:blip r:embed="rId3"/>
          <a:stretch>
            <a:fillRect/>
          </a:stretch>
        </p:blipFill>
        <p:spPr>
          <a:xfrm>
            <a:off x="2340429" y="2318657"/>
            <a:ext cx="2743200" cy="3657600"/>
          </a:xfrm>
          <a:prstGeom prst="rect">
            <a:avLst/>
          </a:prstGeom>
        </p:spPr>
      </p:pic>
    </p:spTree>
    <p:extLst>
      <p:ext uri="{BB962C8B-B14F-4D97-AF65-F5344CB8AC3E}">
        <p14:creationId xmlns:p14="http://schemas.microsoft.com/office/powerpoint/2010/main" val="1739611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D70BC64E-B094-49DE-BD9C-DB662FCF5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359A311-D7F0-281A-7F4D-89BEC2E3D987}"/>
              </a:ext>
            </a:extLst>
          </p:cNvPr>
          <p:cNvSpPr>
            <a:spLocks noGrp="1"/>
          </p:cNvSpPr>
          <p:nvPr>
            <p:ph type="title"/>
          </p:nvPr>
        </p:nvSpPr>
        <p:spPr>
          <a:xfrm>
            <a:off x="952500" y="723900"/>
            <a:ext cx="4417522" cy="1181100"/>
          </a:xfrm>
        </p:spPr>
        <p:txBody>
          <a:bodyPr>
            <a:normAutofit/>
          </a:bodyPr>
          <a:lstStyle/>
          <a:p>
            <a:pPr>
              <a:lnSpc>
                <a:spcPct val="110000"/>
              </a:lnSpc>
            </a:pPr>
            <a:r>
              <a:rPr lang="fi-FI" sz="2400"/>
              <a:t>Kestävän kehityksen edistäminen</a:t>
            </a:r>
          </a:p>
        </p:txBody>
      </p:sp>
      <p:sp>
        <p:nvSpPr>
          <p:cNvPr id="19" name="Rectangle 10">
            <a:extLst>
              <a:ext uri="{FF2B5EF4-FFF2-40B4-BE49-F238E27FC236}">
                <a16:creationId xmlns:a16="http://schemas.microsoft.com/office/drawing/2014/main" id="{A718E0F5-1EF3-64D6-0802-B7983AC6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37234"/>
            <a:ext cx="12192000" cy="312031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3EDB207B-1F1E-6EE5-D26D-E19B6B2F8C51}"/>
              </a:ext>
            </a:extLst>
          </p:cNvPr>
          <p:cNvSpPr>
            <a:spLocks noGrp="1"/>
          </p:cNvSpPr>
          <p:nvPr>
            <p:ph idx="1"/>
          </p:nvPr>
        </p:nvSpPr>
        <p:spPr>
          <a:xfrm>
            <a:off x="952500" y="2285997"/>
            <a:ext cx="4191000" cy="3890965"/>
          </a:xfrm>
        </p:spPr>
        <p:txBody>
          <a:bodyPr vert="horz" lIns="91440" tIns="45720" rIns="91440" bIns="45720" rtlCol="0" anchor="t">
            <a:normAutofit fontScale="77500" lnSpcReduction="20000"/>
          </a:bodyPr>
          <a:lstStyle/>
          <a:p>
            <a:r>
              <a:rPr lang="fi-FI" dirty="0"/>
              <a:t>Kierrätyksestä mainitsinkin jo aiemmin, mutta tässä niistä vielä kertaalleen...... eli täällä on roska-astiat kaduilla, muoville, metallille, kartongille ja lasille. Roska-astiat ovat eri väreillä, joten on helpompi tietää mitä mihinkin laitetaan.</a:t>
            </a:r>
          </a:p>
          <a:p>
            <a:r>
              <a:rPr lang="fi-FI" dirty="0"/>
              <a:t>Harjoittelupaikassa ei näkynyt kovinkaan paljon kierrätystä, vaan kaikki roskat menivät samaan roska-astiaan. Ainoastaan pahvit kerättiin erikseen. Vaikka joitakin asioita olisi voinut hyvinkin kierrättää, kuten muovit laittaa vielä erikseen, sillä muoviroskaa tulee paljon kun käytetään pullovettä.</a:t>
            </a:r>
          </a:p>
          <a:p>
            <a:r>
              <a:rPr lang="fi-FI" dirty="0"/>
              <a:t>Mielestäni kaikki asiakkaat saavat täällä samanarvoista kohtelua ikään ja sukupuoleen katsomatta.</a:t>
            </a:r>
          </a:p>
        </p:txBody>
      </p:sp>
      <p:pic>
        <p:nvPicPr>
          <p:cNvPr id="4" name="Kuva 4" descr="Kuva, joka sisältää kohteen teksti, ulko, puu, tie&#10;&#10;Kuvaus luotu automaattisesti">
            <a:extLst>
              <a:ext uri="{FF2B5EF4-FFF2-40B4-BE49-F238E27FC236}">
                <a16:creationId xmlns:a16="http://schemas.microsoft.com/office/drawing/2014/main" id="{32DFC3C0-EA88-4E89-BCD7-E9445EADDC92}"/>
              </a:ext>
            </a:extLst>
          </p:cNvPr>
          <p:cNvPicPr>
            <a:picLocks noChangeAspect="1"/>
          </p:cNvPicPr>
          <p:nvPr/>
        </p:nvPicPr>
        <p:blipFill>
          <a:blip r:embed="rId2"/>
          <a:stretch>
            <a:fillRect/>
          </a:stretch>
        </p:blipFill>
        <p:spPr>
          <a:xfrm>
            <a:off x="6322521" y="1663305"/>
            <a:ext cx="4708521" cy="3531390"/>
          </a:xfrm>
          <a:prstGeom prst="rect">
            <a:avLst/>
          </a:prstGeom>
        </p:spPr>
      </p:pic>
    </p:spTree>
    <p:extLst>
      <p:ext uri="{BB962C8B-B14F-4D97-AF65-F5344CB8AC3E}">
        <p14:creationId xmlns:p14="http://schemas.microsoft.com/office/powerpoint/2010/main" val="4056568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74672C8-DC0A-8643-F2CC-419E6D4A7298}"/>
              </a:ext>
            </a:extLst>
          </p:cNvPr>
          <p:cNvSpPr>
            <a:spLocks noGrp="1"/>
          </p:cNvSpPr>
          <p:nvPr>
            <p:ph type="title"/>
          </p:nvPr>
        </p:nvSpPr>
        <p:spPr/>
        <p:txBody>
          <a:bodyPr/>
          <a:lstStyle/>
          <a:p>
            <a:r>
              <a:rPr lang="fi-FI" dirty="0"/>
              <a:t>Kotimatkalla Suomeen</a:t>
            </a:r>
          </a:p>
        </p:txBody>
      </p:sp>
      <p:pic>
        <p:nvPicPr>
          <p:cNvPr id="4" name="Kuva 4" descr="Kuva, joka sisältää kohteen taivas, ulko, vesi, taso&#10;&#10;Kuvaus luotu automaattisesti">
            <a:extLst>
              <a:ext uri="{FF2B5EF4-FFF2-40B4-BE49-F238E27FC236}">
                <a16:creationId xmlns:a16="http://schemas.microsoft.com/office/drawing/2014/main" id="{D3517D31-3B9F-C246-0B31-A22C8B7C0514}"/>
              </a:ext>
            </a:extLst>
          </p:cNvPr>
          <p:cNvPicPr>
            <a:picLocks noGrp="1" noChangeAspect="1"/>
          </p:cNvPicPr>
          <p:nvPr>
            <p:ph idx="1"/>
          </p:nvPr>
        </p:nvPicPr>
        <p:blipFill>
          <a:blip r:embed="rId2"/>
          <a:stretch>
            <a:fillRect/>
          </a:stretch>
        </p:blipFill>
        <p:spPr>
          <a:xfrm>
            <a:off x="1675974" y="2209797"/>
            <a:ext cx="2918224" cy="3890965"/>
          </a:xfrm>
        </p:spPr>
      </p:pic>
      <p:pic>
        <p:nvPicPr>
          <p:cNvPr id="5" name="Kuva 5" descr="Kuva, joka sisältää kohteen ulko, taivas, vesi, luonto&#10;&#10;Kuvaus luotu automaattisesti">
            <a:extLst>
              <a:ext uri="{FF2B5EF4-FFF2-40B4-BE49-F238E27FC236}">
                <a16:creationId xmlns:a16="http://schemas.microsoft.com/office/drawing/2014/main" id="{724889E5-1C93-1DF8-371F-5D8DBF86FCE6}"/>
              </a:ext>
            </a:extLst>
          </p:cNvPr>
          <p:cNvPicPr>
            <a:picLocks noChangeAspect="1"/>
          </p:cNvPicPr>
          <p:nvPr/>
        </p:nvPicPr>
        <p:blipFill>
          <a:blip r:embed="rId3"/>
          <a:stretch>
            <a:fillRect/>
          </a:stretch>
        </p:blipFill>
        <p:spPr>
          <a:xfrm>
            <a:off x="6096000" y="2209800"/>
            <a:ext cx="3494314" cy="3886199"/>
          </a:xfrm>
          <a:prstGeom prst="rect">
            <a:avLst/>
          </a:prstGeom>
        </p:spPr>
      </p:pic>
    </p:spTree>
    <p:extLst>
      <p:ext uri="{BB962C8B-B14F-4D97-AF65-F5344CB8AC3E}">
        <p14:creationId xmlns:p14="http://schemas.microsoft.com/office/powerpoint/2010/main" val="1195321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2">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4">
            <a:extLst>
              <a:ext uri="{FF2B5EF4-FFF2-40B4-BE49-F238E27FC236}">
                <a16:creationId xmlns:a16="http://schemas.microsoft.com/office/drawing/2014/main" id="{1C74AEE6-9CA7-5247-DC34-99634247DF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D80228E6-18B1-B562-27EA-5DCA23F08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342" y="1245304"/>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5F53FAA8-B1B2-91B2-EA9F-2A52E4BB4DE7}"/>
              </a:ext>
            </a:extLst>
          </p:cNvPr>
          <p:cNvSpPr>
            <a:spLocks noGrp="1"/>
          </p:cNvSpPr>
          <p:nvPr>
            <p:ph type="title"/>
          </p:nvPr>
        </p:nvSpPr>
        <p:spPr>
          <a:xfrm>
            <a:off x="1147368" y="2194879"/>
            <a:ext cx="3814854" cy="1459453"/>
          </a:xfrm>
        </p:spPr>
        <p:txBody>
          <a:bodyPr vert="horz" lIns="91440" tIns="45720" rIns="91440" bIns="45720" rtlCol="0" anchor="b">
            <a:normAutofit/>
          </a:bodyPr>
          <a:lstStyle/>
          <a:p>
            <a:pPr algn="ctr">
              <a:lnSpc>
                <a:spcPct val="110000"/>
              </a:lnSpc>
            </a:pPr>
            <a:r>
              <a:rPr lang="en-US" sz="2600">
                <a:solidFill>
                  <a:srgbClr val="000000"/>
                </a:solidFill>
              </a:rPr>
              <a:t>Suomen päässä olikin jo pimeää kun saavuttiin</a:t>
            </a:r>
          </a:p>
        </p:txBody>
      </p:sp>
      <p:pic>
        <p:nvPicPr>
          <p:cNvPr id="5" name="Kuva 5" descr="Kuva, joka sisältää kohteen ulkokäyttöön tarkoitettu esine&#10;&#10;Kuvaus luotu automaattisesti">
            <a:extLst>
              <a:ext uri="{FF2B5EF4-FFF2-40B4-BE49-F238E27FC236}">
                <a16:creationId xmlns:a16="http://schemas.microsoft.com/office/drawing/2014/main" id="{8A0F10CB-8F5B-3F04-A10A-ABA978978CD9}"/>
              </a:ext>
            </a:extLst>
          </p:cNvPr>
          <p:cNvPicPr>
            <a:picLocks noGrp="1" noChangeAspect="1"/>
          </p:cNvPicPr>
          <p:nvPr>
            <p:ph idx="1"/>
          </p:nvPr>
        </p:nvPicPr>
        <p:blipFill rotWithShape="1">
          <a:blip r:embed="rId2"/>
          <a:srcRect t="15625"/>
          <a:stretch/>
        </p:blipFill>
        <p:spPr>
          <a:xfrm>
            <a:off x="6291570" y="756961"/>
            <a:ext cx="4741333" cy="5334001"/>
          </a:xfrm>
          <a:prstGeom prst="rect">
            <a:avLst/>
          </a:prstGeom>
        </p:spPr>
      </p:pic>
      <p:cxnSp>
        <p:nvCxnSpPr>
          <p:cNvPr id="41" name="Straight Connector 40">
            <a:extLst>
              <a:ext uri="{FF2B5EF4-FFF2-40B4-BE49-F238E27FC236}">
                <a16:creationId xmlns:a16="http://schemas.microsoft.com/office/drawing/2014/main" id="{6C627FBB-F6B5-B421-7967-9DE1D453EE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562423" y="3951426"/>
            <a:ext cx="971155" cy="0"/>
          </a:xfrm>
          <a:prstGeom prst="line">
            <a:avLst/>
          </a:prstGeom>
          <a:ln w="31750">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207432"/>
      </p:ext>
    </p:extLst>
  </p:cSld>
  <p:clrMapOvr>
    <a:masterClrMapping/>
  </p:clrMapOvr>
</p:sld>
</file>

<file path=ppt/theme/theme1.xml><?xml version="1.0" encoding="utf-8"?>
<a:theme xmlns:a="http://schemas.openxmlformats.org/drawingml/2006/main" name="AfterglowVTI">
  <a:themeElements>
    <a:clrScheme name="Custom 7">
      <a:dk1>
        <a:sysClr val="windowText" lastClr="000000"/>
      </a:dk1>
      <a:lt1>
        <a:sysClr val="window" lastClr="FFFFFF"/>
      </a:lt1>
      <a:dk2>
        <a:srgbClr val="0A2E36"/>
      </a:dk2>
      <a:lt2>
        <a:srgbClr val="E7E6E6"/>
      </a:lt2>
      <a:accent1>
        <a:srgbClr val="188659"/>
      </a:accent1>
      <a:accent2>
        <a:srgbClr val="A3A300"/>
      </a:accent2>
      <a:accent3>
        <a:srgbClr val="00ADA8"/>
      </a:accent3>
      <a:accent4>
        <a:srgbClr val="EA0440"/>
      </a:accent4>
      <a:accent5>
        <a:srgbClr val="92278F"/>
      </a:accent5>
      <a:accent6>
        <a:srgbClr val="E15BC1"/>
      </a:accent6>
      <a:hlink>
        <a:srgbClr val="188659"/>
      </a:hlink>
      <a:folHlink>
        <a:srgbClr val="EA0440"/>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terglowVTI" id="{804DBEB7-1920-4C72-A0CB-091339F1875F}" vid="{D4C59F5A-9ECA-4C96-BDFD-0606A75324E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6" ma:contentTypeDescription="Create a new document." ma:contentTypeScope="" ma:versionID="0b26a2612e5e814b60500985a1d766e1">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5784ff4cf19e48d6fc37e7e52e2ad363"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D497D7-36E5-4707-9A7E-D36222B3399B}">
  <ds:schemaRefs>
    <ds:schemaRef ds:uri="http://schemas.microsoft.com/sharepoint/v3/contenttype/forms"/>
  </ds:schemaRefs>
</ds:datastoreItem>
</file>

<file path=customXml/itemProps2.xml><?xml version="1.0" encoding="utf-8"?>
<ds:datastoreItem xmlns:ds="http://schemas.openxmlformats.org/officeDocument/2006/customXml" ds:itemID="{F2A96AE7-7835-433B-8F4E-836FE067919E}">
  <ds:schemaRefs>
    <ds:schemaRef ds:uri="http://schemas.microsoft.com/office/2006/metadata/properties"/>
    <ds:schemaRef ds:uri="http://schemas.microsoft.com/office/infopath/2007/PartnerControls"/>
    <ds:schemaRef ds:uri="b94f0ea4-1378-4443-81c2-6750b6312211"/>
    <ds:schemaRef ds:uri="2a06f0db-dbf8-46f9-a525-66c6095d9d9f"/>
  </ds:schemaRefs>
</ds:datastoreItem>
</file>

<file path=customXml/itemProps3.xml><?xml version="1.0" encoding="utf-8"?>
<ds:datastoreItem xmlns:ds="http://schemas.openxmlformats.org/officeDocument/2006/customXml" ds:itemID="{8483FEC5-15D1-4EA6-86E4-297D3C5614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4f0ea4-1378-4443-81c2-6750b6312211"/>
    <ds:schemaRef ds:uri="2a06f0db-dbf8-46f9-a525-66c6095d9d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1345</Words>
  <Application>Microsoft Office PowerPoint</Application>
  <PresentationFormat>Laajakuva</PresentationFormat>
  <Paragraphs>73</Paragraphs>
  <Slides>25</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25</vt:i4>
      </vt:variant>
    </vt:vector>
  </HeadingPairs>
  <TitlesOfParts>
    <vt:vector size="30" baseType="lpstr">
      <vt:lpstr>Arial</vt:lpstr>
      <vt:lpstr>Trade Gothic Next Cond</vt:lpstr>
      <vt:lpstr>Trade Gothic Next Light</vt:lpstr>
      <vt:lpstr>Verdana Pro</vt:lpstr>
      <vt:lpstr>AfterglowVTI</vt:lpstr>
      <vt:lpstr>Matkaraportti</vt:lpstr>
      <vt:lpstr>Jaksolle hakeutuminen</vt:lpstr>
      <vt:lpstr>Työssäoppimisjakso</vt:lpstr>
      <vt:lpstr>Oppiminen ja ongelmanratkaisu</vt:lpstr>
      <vt:lpstr>Oppiminen ja ongelmanratkaisu</vt:lpstr>
      <vt:lpstr>Vapaa-aika ja majoitus</vt:lpstr>
      <vt:lpstr>Asunto, jossa asuin harjoittelu ajan (www.minivillariviera.fi)</vt:lpstr>
      <vt:lpstr>Matkustaminen</vt:lpstr>
      <vt:lpstr>Matkustaminen</vt:lpstr>
      <vt:lpstr>Käymisen arvoisia paikkoja</vt:lpstr>
      <vt:lpstr>PowerPoint-esitys</vt:lpstr>
      <vt:lpstr>PowerPoint-esitys</vt:lpstr>
      <vt:lpstr>Kahvila Roses cafe Marbella</vt:lpstr>
      <vt:lpstr>Nämä papukaijat elävät täällä luonnossa</vt:lpstr>
      <vt:lpstr>PowerPoint-esitys</vt:lpstr>
      <vt:lpstr>PowerPoint-esitys</vt:lpstr>
      <vt:lpstr>PowerPoint-esitys</vt:lpstr>
      <vt:lpstr>Täällä jokaisessa liikenneympyrässä on oma teemansa.</vt:lpstr>
      <vt:lpstr>PowerPoint-esitys</vt:lpstr>
      <vt:lpstr>Kuvia työharjoittelupaikasta</vt:lpstr>
      <vt:lpstr>Kuvia työharjoittelupaikasta</vt:lpstr>
      <vt:lpstr>                    Kasvohoitotuotteet</vt:lpstr>
      <vt:lpstr>Kestävän kehityksen edistäminen</vt:lpstr>
      <vt:lpstr>Kotimatkalla Suomeen</vt:lpstr>
      <vt:lpstr>Suomen päässä olikin jo pimeää kun saavuttiin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Iina Siren</dc:creator>
  <cp:lastModifiedBy>Iina Siren</cp:lastModifiedBy>
  <cp:revision>1056</cp:revision>
  <dcterms:created xsi:type="dcterms:W3CDTF">2023-01-31T09:09:56Z</dcterms:created>
  <dcterms:modified xsi:type="dcterms:W3CDTF">2023-06-13T10:07:30Z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