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sldIdLst>
    <p:sldId id="256" r:id="rId4"/>
    <p:sldId id="257" r:id="rId5"/>
    <p:sldId id="258" r:id="rId6"/>
    <p:sldId id="259" r:id="rId7"/>
    <p:sldId id="260" r:id="rId8"/>
    <p:sldId id="261" r:id="rId9"/>
    <p:sldId id="271" r:id="rId10"/>
    <p:sldId id="262" r:id="rId11"/>
    <p:sldId id="263" r:id="rId12"/>
    <p:sldId id="264" r:id="rId13"/>
    <p:sldId id="265" r:id="rId14"/>
    <p:sldId id="266" r:id="rId15"/>
    <p:sldId id="267" r:id="rId16"/>
    <p:sldId id="268" r:id="rId17"/>
    <p:sldId id="270" r:id="rId18"/>
    <p:sldId id="269" r:id="rId19"/>
    <p:sldId id="272" r:id="rId20"/>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3" d="100"/>
          <a:sy n="63" d="100"/>
        </p:scale>
        <p:origin x="54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ina Siren" userId="e906d0e6-4822-4236-a6c8-a621ffa670de" providerId="ADAL" clId="{1A25844F-D6C3-491C-A3E6-A50B7B04EFAC}"/>
    <pc:docChg chg="delSld">
      <pc:chgData name="Iina Siren" userId="e906d0e6-4822-4236-a6c8-a621ffa670de" providerId="ADAL" clId="{1A25844F-D6C3-491C-A3E6-A50B7B04EFAC}" dt="2023-06-13T11:29:43.421" v="0" actId="47"/>
      <pc:docMkLst>
        <pc:docMk/>
      </pc:docMkLst>
      <pc:sldChg chg="del">
        <pc:chgData name="Iina Siren" userId="e906d0e6-4822-4236-a6c8-a621ffa670de" providerId="ADAL" clId="{1A25844F-D6C3-491C-A3E6-A50B7B04EFAC}" dt="2023-06-13T11:29:43.421" v="0" actId="47"/>
        <pc:sldMkLst>
          <pc:docMk/>
          <pc:sldMk cId="179338212" sldId="27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13.6.2023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13.6.2023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13.6.2023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13.6.2023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13.6.2023</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13.6.2023</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13.6.2023</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13.6.2023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13.6.2023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13.6.2023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13.6.2023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ABAE3-D89C-4001-9AEC-5083F82B749C}" type="datetimeFigureOut">
              <a:rPr lang="fi-FI" smtClean="0"/>
              <a:t>13.6.2023</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4" descr="Kuva, joka sisältää kohteen taivas, piha-, maa&#10;&#10;Kuvaus luotu automaattisesti">
            <a:extLst>
              <a:ext uri="{FF2B5EF4-FFF2-40B4-BE49-F238E27FC236}">
                <a16:creationId xmlns:a16="http://schemas.microsoft.com/office/drawing/2014/main" id="{FCD4B70B-C569-7DB8-8780-5B72B447F583}"/>
              </a:ext>
            </a:extLst>
          </p:cNvPr>
          <p:cNvPicPr>
            <a:picLocks noChangeAspect="1"/>
          </p:cNvPicPr>
          <p:nvPr/>
        </p:nvPicPr>
        <p:blipFill rotWithShape="1">
          <a:blip r:embed="rId2"/>
          <a:srcRect t="34315" b="23498"/>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fi-FI" sz="5200" err="1">
                <a:solidFill>
                  <a:srgbClr val="FFFFFF"/>
                </a:solidFill>
                <a:latin typeface="Consolas"/>
                <a:cs typeface="Calibri Light"/>
              </a:rPr>
              <a:t>Corralejo</a:t>
            </a:r>
            <a:r>
              <a:rPr lang="fi-FI" sz="5200" dirty="0">
                <a:solidFill>
                  <a:srgbClr val="FFFFFF"/>
                </a:solidFill>
                <a:latin typeface="Consolas"/>
                <a:cs typeface="Calibri Light"/>
              </a:rPr>
              <a:t>, Fuerteventura</a:t>
            </a:r>
            <a:endParaRPr lang="fi-FI" sz="5200" dirty="0">
              <a:solidFill>
                <a:srgbClr val="FFFFFF"/>
              </a:solidFill>
              <a:latin typeface="Consolas"/>
            </a:endParaRPr>
          </a:p>
        </p:txBody>
      </p:sp>
      <p:sp>
        <p:nvSpPr>
          <p:cNvPr id="3" name="Alaotsikko 2"/>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chor="t">
            <a:normAutofit/>
          </a:bodyPr>
          <a:lstStyle/>
          <a:p>
            <a:r>
              <a:rPr lang="fi-FI" dirty="0">
                <a:solidFill>
                  <a:srgbClr val="FFFFFF"/>
                </a:solidFill>
                <a:latin typeface="Consolas"/>
                <a:cs typeface="Calibri"/>
              </a:rPr>
              <a:t>Helmi Lindholm</a:t>
            </a:r>
            <a:endParaRPr lang="fi-FI" dirty="0">
              <a:solidFill>
                <a:srgbClr val="FFFFFF"/>
              </a:solidFill>
              <a:latin typeface="Consolas"/>
            </a:endParaRPr>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E972147-81CA-FCB0-27B2-262EE85C3F8A}"/>
              </a:ext>
            </a:extLst>
          </p:cNvPr>
          <p:cNvSpPr>
            <a:spLocks noGrp="1"/>
          </p:cNvSpPr>
          <p:nvPr>
            <p:ph type="title"/>
          </p:nvPr>
        </p:nvSpPr>
        <p:spPr>
          <a:xfrm>
            <a:off x="3970366" y="609600"/>
            <a:ext cx="4267200" cy="1351472"/>
          </a:xfrm>
        </p:spPr>
        <p:txBody>
          <a:bodyPr>
            <a:normAutofit/>
          </a:bodyPr>
          <a:lstStyle/>
          <a:p>
            <a:pPr algn="ctr"/>
            <a:r>
              <a:rPr lang="fi-FI" dirty="0">
                <a:solidFill>
                  <a:schemeClr val="tx1">
                    <a:lumMod val="85000"/>
                    <a:lumOff val="15000"/>
                  </a:schemeClr>
                </a:solidFill>
                <a:latin typeface="Times New Roman"/>
                <a:cs typeface="Calibri Light"/>
              </a:rPr>
              <a:t>Omat tiedot ja kohdetiedot</a:t>
            </a:r>
            <a:endParaRPr lang="fi-FI" dirty="0">
              <a:solidFill>
                <a:schemeClr val="tx1">
                  <a:lumMod val="85000"/>
                  <a:lumOff val="15000"/>
                </a:schemeClr>
              </a:solidFill>
              <a:latin typeface="Times New Roman"/>
              <a:cs typeface="Times New Roman"/>
            </a:endParaRPr>
          </a:p>
        </p:txBody>
      </p:sp>
      <p:pic>
        <p:nvPicPr>
          <p:cNvPr id="4" name="Kuva 4" descr="Kuva, joka sisältää kohteen taivas, piha-, maa, vesi&#10;&#10;Kuvaus luotu automaattisesti">
            <a:extLst>
              <a:ext uri="{FF2B5EF4-FFF2-40B4-BE49-F238E27FC236}">
                <a16:creationId xmlns:a16="http://schemas.microsoft.com/office/drawing/2014/main" id="{9CCC216B-FE86-CEDC-309A-606C84748F55}"/>
              </a:ext>
            </a:extLst>
          </p:cNvPr>
          <p:cNvPicPr>
            <a:picLocks noChangeAspect="1"/>
          </p:cNvPicPr>
          <p:nvPr/>
        </p:nvPicPr>
        <p:blipFill rotWithShape="1">
          <a:blip r:embed="rId2"/>
          <a:srcRect l="3855" r="342"/>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Sisällön paikkamerkki 2">
            <a:extLst>
              <a:ext uri="{FF2B5EF4-FFF2-40B4-BE49-F238E27FC236}">
                <a16:creationId xmlns:a16="http://schemas.microsoft.com/office/drawing/2014/main" id="{8621CAA5-F0DC-A342-F94E-489A0900495D}"/>
              </a:ext>
            </a:extLst>
          </p:cNvPr>
          <p:cNvSpPr>
            <a:spLocks noGrp="1"/>
          </p:cNvSpPr>
          <p:nvPr>
            <p:ph idx="1"/>
          </p:nvPr>
        </p:nvSpPr>
        <p:spPr>
          <a:xfrm>
            <a:off x="4198966" y="2147357"/>
            <a:ext cx="3810000" cy="4101042"/>
          </a:xfrm>
        </p:spPr>
        <p:txBody>
          <a:bodyPr vert="horz" lIns="91440" tIns="45720" rIns="91440" bIns="45720" rtlCol="0" anchor="t">
            <a:normAutofit fontScale="92500" lnSpcReduction="20000"/>
          </a:bodyPr>
          <a:lstStyle/>
          <a:p>
            <a:pPr marL="0" indent="0">
              <a:buNone/>
            </a:pPr>
            <a:r>
              <a:rPr lang="fi-FI" sz="2400" dirty="0">
                <a:solidFill>
                  <a:schemeClr val="tx1">
                    <a:lumMod val="85000"/>
                    <a:lumOff val="15000"/>
                  </a:schemeClr>
                </a:solidFill>
                <a:latin typeface="Times New Roman"/>
                <a:cs typeface="Calibri"/>
              </a:rPr>
              <a:t>Oma nimi: Helmi Lindholm</a:t>
            </a:r>
          </a:p>
          <a:p>
            <a:pPr marL="0" indent="0">
              <a:buNone/>
            </a:pPr>
            <a:r>
              <a:rPr lang="fi-FI" sz="2400" dirty="0">
                <a:solidFill>
                  <a:schemeClr val="tx1">
                    <a:lumMod val="85000"/>
                    <a:lumOff val="15000"/>
                  </a:schemeClr>
                </a:solidFill>
                <a:latin typeface="Times New Roman"/>
                <a:cs typeface="Calibri"/>
              </a:rPr>
              <a:t>Opiskeltava ala: Matkailu</a:t>
            </a:r>
          </a:p>
          <a:p>
            <a:pPr marL="0" indent="0">
              <a:buNone/>
            </a:pPr>
            <a:r>
              <a:rPr lang="fi-FI" sz="2400" err="1">
                <a:solidFill>
                  <a:schemeClr val="tx1">
                    <a:lumMod val="85000"/>
                    <a:lumOff val="15000"/>
                  </a:schemeClr>
                </a:solidFill>
                <a:latin typeface="Times New Roman"/>
                <a:cs typeface="Calibri"/>
              </a:rPr>
              <a:t>Kv</a:t>
            </a:r>
            <a:r>
              <a:rPr lang="fi-FI" sz="2400" dirty="0">
                <a:solidFill>
                  <a:schemeClr val="tx1">
                    <a:lumMod val="85000"/>
                    <a:lumOff val="15000"/>
                  </a:schemeClr>
                </a:solidFill>
                <a:latin typeface="Times New Roman"/>
                <a:cs typeface="Calibri"/>
              </a:rPr>
              <a:t>-vaihdon ajankohta: 22.2-4.4.2023</a:t>
            </a:r>
          </a:p>
          <a:p>
            <a:pPr marL="0" indent="0">
              <a:buNone/>
            </a:pPr>
            <a:r>
              <a:rPr lang="fi-FI" sz="2400" dirty="0">
                <a:solidFill>
                  <a:schemeClr val="tx1">
                    <a:lumMod val="85000"/>
                    <a:lumOff val="15000"/>
                  </a:schemeClr>
                </a:solidFill>
                <a:latin typeface="Times New Roman"/>
                <a:cs typeface="Calibri"/>
              </a:rPr>
              <a:t>Kaupunki ja maa: </a:t>
            </a:r>
            <a:r>
              <a:rPr lang="fi-FI" sz="2400" err="1">
                <a:solidFill>
                  <a:schemeClr val="tx1">
                    <a:lumMod val="85000"/>
                    <a:lumOff val="15000"/>
                  </a:schemeClr>
                </a:solidFill>
                <a:latin typeface="Times New Roman"/>
                <a:cs typeface="Calibri"/>
              </a:rPr>
              <a:t>Corralejo</a:t>
            </a:r>
            <a:r>
              <a:rPr lang="fi-FI" sz="2400" dirty="0">
                <a:solidFill>
                  <a:schemeClr val="tx1">
                    <a:lumMod val="85000"/>
                    <a:lumOff val="15000"/>
                  </a:schemeClr>
                </a:solidFill>
                <a:latin typeface="Times New Roman"/>
                <a:cs typeface="Calibri"/>
              </a:rPr>
              <a:t>, Fuerteventura (Espanja, Kanariansaaret)</a:t>
            </a:r>
          </a:p>
          <a:p>
            <a:pPr marL="0" indent="0">
              <a:buNone/>
            </a:pPr>
            <a:r>
              <a:rPr lang="fi-FI" sz="2400" dirty="0">
                <a:solidFill>
                  <a:schemeClr val="tx1">
                    <a:lumMod val="85000"/>
                    <a:lumOff val="15000"/>
                  </a:schemeClr>
                </a:solidFill>
                <a:latin typeface="Times New Roman"/>
                <a:cs typeface="Calibri"/>
              </a:rPr>
              <a:t>Työpaikan nimi: </a:t>
            </a:r>
            <a:r>
              <a:rPr lang="fi-FI" sz="2400" err="1">
                <a:solidFill>
                  <a:schemeClr val="tx1">
                    <a:lumMod val="85000"/>
                    <a:lumOff val="15000"/>
                  </a:schemeClr>
                </a:solidFill>
                <a:latin typeface="Times New Roman"/>
                <a:cs typeface="Calibri"/>
              </a:rPr>
              <a:t>Arena</a:t>
            </a:r>
            <a:r>
              <a:rPr lang="fi-FI" sz="2400" dirty="0">
                <a:solidFill>
                  <a:schemeClr val="tx1">
                    <a:lumMod val="85000"/>
                    <a:lumOff val="15000"/>
                  </a:schemeClr>
                </a:solidFill>
                <a:latin typeface="Times New Roman"/>
                <a:cs typeface="Calibri"/>
              </a:rPr>
              <a:t> </a:t>
            </a:r>
            <a:r>
              <a:rPr lang="fi-FI" sz="2400" err="1">
                <a:solidFill>
                  <a:schemeClr val="tx1">
                    <a:lumMod val="85000"/>
                    <a:lumOff val="15000"/>
                  </a:schemeClr>
                </a:solidFill>
                <a:latin typeface="Times New Roman"/>
                <a:cs typeface="Calibri"/>
              </a:rPr>
              <a:t>Suite</a:t>
            </a:r>
            <a:r>
              <a:rPr lang="fi-FI" sz="2400" dirty="0">
                <a:solidFill>
                  <a:schemeClr val="tx1">
                    <a:lumMod val="85000"/>
                    <a:lumOff val="15000"/>
                  </a:schemeClr>
                </a:solidFill>
                <a:latin typeface="Times New Roman"/>
                <a:cs typeface="Calibri"/>
              </a:rPr>
              <a:t> Hotel</a:t>
            </a:r>
          </a:p>
          <a:p>
            <a:pPr marL="0" indent="0">
              <a:buNone/>
            </a:pPr>
            <a:r>
              <a:rPr lang="fi-FI" sz="2400" dirty="0">
                <a:solidFill>
                  <a:schemeClr val="tx1">
                    <a:lumMod val="85000"/>
                    <a:lumOff val="15000"/>
                  </a:schemeClr>
                </a:solidFill>
                <a:latin typeface="Times New Roman"/>
                <a:cs typeface="Calibri"/>
              </a:rPr>
              <a:t>Työpaikan osoite ja/tai nettisivut: </a:t>
            </a:r>
            <a:r>
              <a:rPr lang="fi-FI" sz="2400" err="1">
                <a:solidFill>
                  <a:schemeClr val="tx1">
                    <a:lumMod val="85000"/>
                    <a:lumOff val="15000"/>
                  </a:schemeClr>
                </a:solidFill>
                <a:latin typeface="Times New Roman"/>
                <a:ea typeface="+mn-lt"/>
                <a:cs typeface="+mn-lt"/>
              </a:rPr>
              <a:t>Calle</a:t>
            </a:r>
            <a:r>
              <a:rPr lang="fi-FI" sz="2400" dirty="0">
                <a:solidFill>
                  <a:schemeClr val="tx1">
                    <a:lumMod val="85000"/>
                    <a:lumOff val="15000"/>
                  </a:schemeClr>
                </a:solidFill>
                <a:latin typeface="Times New Roman"/>
                <a:ea typeface="+mn-lt"/>
                <a:cs typeface="+mn-lt"/>
              </a:rPr>
              <a:t> </a:t>
            </a:r>
            <a:r>
              <a:rPr lang="fi-FI" sz="2400" err="1">
                <a:solidFill>
                  <a:schemeClr val="tx1">
                    <a:lumMod val="85000"/>
                    <a:lumOff val="15000"/>
                  </a:schemeClr>
                </a:solidFill>
                <a:latin typeface="Times New Roman"/>
                <a:ea typeface="+mn-lt"/>
                <a:cs typeface="+mn-lt"/>
              </a:rPr>
              <a:t>El</a:t>
            </a:r>
            <a:r>
              <a:rPr lang="fi-FI" sz="2400" dirty="0">
                <a:solidFill>
                  <a:schemeClr val="tx1">
                    <a:lumMod val="85000"/>
                    <a:lumOff val="15000"/>
                  </a:schemeClr>
                </a:solidFill>
                <a:latin typeface="Times New Roman"/>
                <a:ea typeface="+mn-lt"/>
                <a:cs typeface="+mn-lt"/>
              </a:rPr>
              <a:t> Moro, 2, 35660 </a:t>
            </a:r>
            <a:r>
              <a:rPr lang="fi-FI" sz="2400" err="1">
                <a:solidFill>
                  <a:schemeClr val="tx1">
                    <a:lumMod val="85000"/>
                    <a:lumOff val="15000"/>
                  </a:schemeClr>
                </a:solidFill>
                <a:latin typeface="Times New Roman"/>
                <a:ea typeface="+mn-lt"/>
                <a:cs typeface="+mn-lt"/>
              </a:rPr>
              <a:t>Corralejo</a:t>
            </a:r>
            <a:r>
              <a:rPr lang="fi-FI" sz="2400" dirty="0">
                <a:solidFill>
                  <a:schemeClr val="tx1">
                    <a:lumMod val="85000"/>
                    <a:lumOff val="15000"/>
                  </a:schemeClr>
                </a:solidFill>
                <a:latin typeface="Times New Roman"/>
                <a:ea typeface="+mn-lt"/>
                <a:cs typeface="+mn-lt"/>
              </a:rPr>
              <a:t>, Espanja</a:t>
            </a:r>
            <a:endParaRPr lang="fi-FI" sz="2400" b="1">
              <a:solidFill>
                <a:schemeClr val="tx1">
                  <a:lumMod val="85000"/>
                  <a:lumOff val="15000"/>
                </a:schemeClr>
              </a:solidFill>
              <a:latin typeface="Times New Roman"/>
              <a:cs typeface="Calibri"/>
            </a:endParaRPr>
          </a:p>
          <a:p>
            <a:pPr>
              <a:buNone/>
            </a:pPr>
            <a:br>
              <a:rPr lang="en-US" sz="1900" dirty="0"/>
            </a:br>
            <a:endParaRPr lang="en-US" sz="1900">
              <a:solidFill>
                <a:schemeClr val="tx1">
                  <a:lumMod val="85000"/>
                  <a:lumOff val="15000"/>
                </a:schemeClr>
              </a:solidFill>
              <a:latin typeface="Times New Roman"/>
              <a:cs typeface="Times New Roman"/>
            </a:endParaRPr>
          </a:p>
          <a:p>
            <a:pPr marL="0" indent="0">
              <a:buNone/>
            </a:pPr>
            <a:endParaRPr lang="fi-FI" sz="1900" dirty="0">
              <a:solidFill>
                <a:schemeClr val="tx1">
                  <a:lumMod val="85000"/>
                  <a:lumOff val="15000"/>
                </a:schemeClr>
              </a:solidFill>
              <a:latin typeface="Times New Roman"/>
              <a:cs typeface="Calibri"/>
            </a:endParaRPr>
          </a:p>
        </p:txBody>
      </p:sp>
      <p:pic>
        <p:nvPicPr>
          <p:cNvPr id="5" name="Kuva 5" descr="Kuva, joka sisältää kohteen taivas, piha-, vesi, maa&#10;&#10;Kuvaus luotu automaattisesti">
            <a:extLst>
              <a:ext uri="{FF2B5EF4-FFF2-40B4-BE49-F238E27FC236}">
                <a16:creationId xmlns:a16="http://schemas.microsoft.com/office/drawing/2014/main" id="{2A855C90-A247-05DC-389B-B345505DD110}"/>
              </a:ext>
            </a:extLst>
          </p:cNvPr>
          <p:cNvPicPr>
            <a:picLocks noChangeAspect="1"/>
          </p:cNvPicPr>
          <p:nvPr/>
        </p:nvPicPr>
        <p:blipFill rotWithShape="1">
          <a:blip r:embed="rId3"/>
          <a:srcRect r="6379"/>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95063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630562F-68D2-6D3C-F58D-C8D70521A603}"/>
              </a:ext>
            </a:extLst>
          </p:cNvPr>
          <p:cNvSpPr>
            <a:spLocks noGrp="1"/>
          </p:cNvSpPr>
          <p:nvPr>
            <p:ph type="title"/>
          </p:nvPr>
        </p:nvSpPr>
        <p:spPr>
          <a:xfrm>
            <a:off x="3747022" y="189187"/>
            <a:ext cx="4556234" cy="1456575"/>
          </a:xfrm>
        </p:spPr>
        <p:txBody>
          <a:bodyPr>
            <a:normAutofit/>
          </a:bodyPr>
          <a:lstStyle/>
          <a:p>
            <a:pPr algn="ctr"/>
            <a:r>
              <a:rPr lang="fi-FI" dirty="0">
                <a:solidFill>
                  <a:schemeClr val="tx1">
                    <a:lumMod val="85000"/>
                    <a:lumOff val="15000"/>
                  </a:schemeClr>
                </a:solidFill>
                <a:latin typeface="Times New Roman"/>
                <a:cs typeface="Calibri Light"/>
              </a:rPr>
              <a:t>Miksi </a:t>
            </a:r>
            <a:r>
              <a:rPr lang="fi-FI" err="1">
                <a:solidFill>
                  <a:schemeClr val="tx1">
                    <a:lumMod val="85000"/>
                    <a:lumOff val="15000"/>
                  </a:schemeClr>
                </a:solidFill>
                <a:latin typeface="Times New Roman"/>
                <a:cs typeface="Calibri Light"/>
              </a:rPr>
              <a:t>kv</a:t>
            </a:r>
            <a:r>
              <a:rPr lang="fi-FI" dirty="0">
                <a:solidFill>
                  <a:schemeClr val="tx1">
                    <a:lumMod val="85000"/>
                    <a:lumOff val="15000"/>
                  </a:schemeClr>
                </a:solidFill>
                <a:latin typeface="Times New Roman"/>
                <a:cs typeface="Calibri Light"/>
              </a:rPr>
              <a:t>-jaksolle?</a:t>
            </a:r>
            <a:endParaRPr lang="fi-FI" dirty="0">
              <a:solidFill>
                <a:schemeClr val="tx1">
                  <a:lumMod val="85000"/>
                  <a:lumOff val="15000"/>
                </a:schemeClr>
              </a:solidFill>
              <a:latin typeface="Times New Roman"/>
              <a:cs typeface="Times New Roman"/>
            </a:endParaRPr>
          </a:p>
        </p:txBody>
      </p:sp>
      <p:pic>
        <p:nvPicPr>
          <p:cNvPr id="4" name="Kuva 4" descr="Kuva, joka sisältää kohteen vesi, piha-, vene, satama&#10;&#10;Kuvaus luotu automaattisesti">
            <a:extLst>
              <a:ext uri="{FF2B5EF4-FFF2-40B4-BE49-F238E27FC236}">
                <a16:creationId xmlns:a16="http://schemas.microsoft.com/office/drawing/2014/main" id="{0A1759EC-026F-E011-92CE-EC7E94B31DF8}"/>
              </a:ext>
            </a:extLst>
          </p:cNvPr>
          <p:cNvPicPr>
            <a:picLocks noChangeAspect="1"/>
          </p:cNvPicPr>
          <p:nvPr/>
        </p:nvPicPr>
        <p:blipFill rotWithShape="1">
          <a:blip r:embed="rId2"/>
          <a:srcRect l="2856" r="1342"/>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Sisällön paikkamerkki 2">
            <a:extLst>
              <a:ext uri="{FF2B5EF4-FFF2-40B4-BE49-F238E27FC236}">
                <a16:creationId xmlns:a16="http://schemas.microsoft.com/office/drawing/2014/main" id="{04182AD7-D2DD-A203-1AB0-0C4B64D6075C}"/>
              </a:ext>
            </a:extLst>
          </p:cNvPr>
          <p:cNvSpPr>
            <a:spLocks noGrp="1"/>
          </p:cNvSpPr>
          <p:nvPr>
            <p:ph idx="1"/>
          </p:nvPr>
        </p:nvSpPr>
        <p:spPr>
          <a:xfrm>
            <a:off x="3450104" y="1595564"/>
            <a:ext cx="5307724" cy="4731663"/>
          </a:xfrm>
        </p:spPr>
        <p:txBody>
          <a:bodyPr vert="horz" lIns="91440" tIns="45720" rIns="91440" bIns="45720" rtlCol="0" anchor="t">
            <a:noAutofit/>
          </a:bodyPr>
          <a:lstStyle/>
          <a:p>
            <a:r>
              <a:rPr lang="fi-FI" sz="2000" dirty="0">
                <a:solidFill>
                  <a:schemeClr val="tx1">
                    <a:lumMod val="85000"/>
                    <a:lumOff val="15000"/>
                  </a:schemeClr>
                </a:solidFill>
                <a:latin typeface="Times New Roman"/>
                <a:cs typeface="Calibri"/>
              </a:rPr>
              <a:t>Kuulin kansainvälisen opiskelun mahdollisuuksista koulussa ja innostukseni heräsi saman tien. Haluan uusia kokemuksia ja nähdä maailmaa, joten tämä oli todella hyvä tilaisuus saada taas uusia seikkailuja. Matkustelu ja uusien kulttuurien/kielten oppiminen on mielestäni todella mielenkiintoista ja hienoa nähdä, miten missäkin maassa toimitaan.</a:t>
            </a:r>
          </a:p>
          <a:p>
            <a:r>
              <a:rPr lang="fi-FI" sz="2000" dirty="0">
                <a:solidFill>
                  <a:schemeClr val="tx1">
                    <a:lumMod val="85000"/>
                    <a:lumOff val="15000"/>
                  </a:schemeClr>
                </a:solidFill>
                <a:latin typeface="Times New Roman"/>
                <a:cs typeface="Calibri"/>
              </a:rPr>
              <a:t>Odotukseni matkaa varten oli, että tutustun uusiin ihmisiin, näen uusia paikkoja, opin animaattorin työstä ja hotellin käytänteistä. Odotukseni vastasivat täysin todellisuutta ja tutustuin ihaniin uusiin ihmisiin ja opin paljon kaikkea uutta, muun muassa Espanjan kieleni kehittyi aivan järjettömästi ja pidän edelleen yhteyttä muutamiin paikallisiin pelkällä Espanjan kielellä.</a:t>
            </a:r>
            <a:r>
              <a:rPr lang="fi-FI" sz="2000" b="1" dirty="0">
                <a:solidFill>
                  <a:schemeClr val="tx1">
                    <a:lumMod val="85000"/>
                    <a:lumOff val="15000"/>
                  </a:schemeClr>
                </a:solidFill>
                <a:latin typeface="Times New Roman"/>
                <a:ea typeface="+mn-lt"/>
                <a:cs typeface="+mn-lt"/>
              </a:rPr>
              <a:t> </a:t>
            </a:r>
          </a:p>
          <a:p>
            <a:endParaRPr lang="fi-FI" sz="1300" dirty="0">
              <a:solidFill>
                <a:srgbClr val="262626"/>
              </a:solidFill>
              <a:latin typeface="Times New Roman"/>
              <a:cs typeface="Calibri" panose="020F0502020204030204"/>
            </a:endParaRPr>
          </a:p>
        </p:txBody>
      </p:sp>
      <p:pic>
        <p:nvPicPr>
          <p:cNvPr id="5" name="Kuva 5" descr="Kuva, joka sisältää kohteen henkilö&#10;&#10;Kuvaus luotu automaattisesti">
            <a:extLst>
              <a:ext uri="{FF2B5EF4-FFF2-40B4-BE49-F238E27FC236}">
                <a16:creationId xmlns:a16="http://schemas.microsoft.com/office/drawing/2014/main" id="{1570FA0C-08CF-2F2E-45E7-300DD81EEA67}"/>
              </a:ext>
            </a:extLst>
          </p:cNvPr>
          <p:cNvPicPr>
            <a:picLocks noChangeAspect="1"/>
          </p:cNvPicPr>
          <p:nvPr/>
        </p:nvPicPr>
        <p:blipFill rotWithShape="1">
          <a:blip r:embed="rId3"/>
          <a:srcRect r="6379"/>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
        <p:nvSpPr>
          <p:cNvPr id="6" name="Tekstiruutu 5">
            <a:extLst>
              <a:ext uri="{FF2B5EF4-FFF2-40B4-BE49-F238E27FC236}">
                <a16:creationId xmlns:a16="http://schemas.microsoft.com/office/drawing/2014/main" id="{6FA32B81-7BE3-ABB1-7EE0-D4202C20605F}"/>
              </a:ext>
            </a:extLst>
          </p:cNvPr>
          <p:cNvSpPr txBox="1"/>
          <p:nvPr/>
        </p:nvSpPr>
        <p:spPr>
          <a:xfrm>
            <a:off x="8756431" y="164223"/>
            <a:ext cx="181303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dirty="0">
                <a:latin typeface="Times New Roman"/>
                <a:cs typeface="Calibri"/>
              </a:rPr>
              <a:t>(Kuvassa Saana ja Sofia, jotka olivat myös opiskelijoita eri paikkakunnalta)</a:t>
            </a:r>
            <a:endParaRPr lang="fi-FI" dirty="0">
              <a:cs typeface="Calibri"/>
            </a:endParaRPr>
          </a:p>
        </p:txBody>
      </p:sp>
    </p:spTree>
    <p:extLst>
      <p:ext uri="{BB962C8B-B14F-4D97-AF65-F5344CB8AC3E}">
        <p14:creationId xmlns:p14="http://schemas.microsoft.com/office/powerpoint/2010/main" val="457476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4" descr="Kuva, joka sisältää kohteen taivas, piha-&#10;&#10;Kuvaus luotu automaattisesti">
            <a:extLst>
              <a:ext uri="{FF2B5EF4-FFF2-40B4-BE49-F238E27FC236}">
                <a16:creationId xmlns:a16="http://schemas.microsoft.com/office/drawing/2014/main" id="{E51EBBFB-4EC0-6CEC-4659-2898F8F2CEA8}"/>
              </a:ext>
            </a:extLst>
          </p:cNvPr>
          <p:cNvPicPr>
            <a:picLocks noChangeAspect="1"/>
          </p:cNvPicPr>
          <p:nvPr/>
        </p:nvPicPr>
        <p:blipFill rotWithShape="1">
          <a:blip r:embed="rId2"/>
          <a:srcRect l="4198"/>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2" name="Tekstiruutu 1">
            <a:extLst>
              <a:ext uri="{FF2B5EF4-FFF2-40B4-BE49-F238E27FC236}">
                <a16:creationId xmlns:a16="http://schemas.microsoft.com/office/drawing/2014/main" id="{080EB520-D12B-A2A0-6A48-C1F4BCB935DA}"/>
              </a:ext>
            </a:extLst>
          </p:cNvPr>
          <p:cNvSpPr txBox="1"/>
          <p:nvPr/>
        </p:nvSpPr>
        <p:spPr>
          <a:xfrm>
            <a:off x="3844242" y="321184"/>
            <a:ext cx="4493172" cy="3588663"/>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sz="2400" err="1">
                <a:solidFill>
                  <a:schemeClr val="tx1">
                    <a:lumMod val="85000"/>
                    <a:lumOff val="15000"/>
                  </a:schemeClr>
                </a:solidFill>
                <a:latin typeface="Times New Roman"/>
                <a:cs typeface="Times New Roman"/>
              </a:rPr>
              <a:t>Mielestäni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Keudan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valmennus</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oli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hyvä</a:t>
            </a:r>
            <a:r>
              <a:rPr lang="en-US" sz="2400" dirty="0">
                <a:solidFill>
                  <a:schemeClr val="tx1">
                    <a:lumMod val="85000"/>
                    <a:lumOff val="15000"/>
                  </a:schemeClr>
                </a:solidFill>
                <a:latin typeface="Times New Roman"/>
                <a:cs typeface="Times New Roman"/>
              </a:rPr>
              <a:t> ja </a:t>
            </a:r>
            <a:r>
              <a:rPr lang="en-US" sz="2400" err="1">
                <a:solidFill>
                  <a:schemeClr val="tx1">
                    <a:lumMod val="85000"/>
                    <a:lumOff val="15000"/>
                  </a:schemeClr>
                </a:solidFill>
                <a:latin typeface="Times New Roman"/>
                <a:cs typeface="Times New Roman"/>
              </a:rPr>
              <a:t>antoi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varmuutta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lähtöön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Paljon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puhuttiin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kielimuurista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mutta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ei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ollut</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niin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merkittävä</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kuin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odotin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Tietenkin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itsellä</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osaamista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Espanjan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kielestä</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joten</a:t>
            </a:r>
            <a:r>
              <a:rPr lang="en-US" sz="2400" dirty="0">
                <a:solidFill>
                  <a:schemeClr val="tx1">
                    <a:lumMod val="85000"/>
                    <a:lumOff val="15000"/>
                  </a:schemeClr>
                </a:solidFill>
                <a:latin typeface="Times New Roman"/>
                <a:cs typeface="Times New Roman"/>
              </a:rPr>
              <a:t> se </a:t>
            </a:r>
            <a:r>
              <a:rPr lang="en-US" sz="2400" err="1">
                <a:solidFill>
                  <a:schemeClr val="tx1">
                    <a:lumMod val="85000"/>
                    <a:lumOff val="15000"/>
                  </a:schemeClr>
                </a:solidFill>
                <a:latin typeface="Times New Roman"/>
                <a:cs typeface="Times New Roman"/>
              </a:rPr>
              <a:t>tuli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tarpeeseen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mutta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kyllä</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Englannilla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pärjää</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mainiosti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kaupungilla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Paikalliset</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ei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niinkään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puhu</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Englantia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mutta</a:t>
            </a:r>
            <a:r>
              <a:rPr lang="en-US" sz="2400" dirty="0">
                <a:solidFill>
                  <a:schemeClr val="tx1">
                    <a:lumMod val="85000"/>
                    <a:lumOff val="15000"/>
                  </a:schemeClr>
                </a:solidFill>
                <a:latin typeface="Times New Roman"/>
                <a:cs typeface="Times New Roman"/>
              </a:rPr>
              <a:t> Google </a:t>
            </a:r>
            <a:r>
              <a:rPr lang="en-US" sz="2400" err="1">
                <a:solidFill>
                  <a:schemeClr val="tx1">
                    <a:lumMod val="85000"/>
                    <a:lumOff val="15000"/>
                  </a:schemeClr>
                </a:solidFill>
                <a:latin typeface="Times New Roman"/>
                <a:cs typeface="Times New Roman"/>
              </a:rPr>
              <a:t>Kääntäjä</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oli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oiva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apu</a:t>
            </a:r>
            <a:r>
              <a:rPr lang="en-US" sz="2400" dirty="0">
                <a:solidFill>
                  <a:schemeClr val="tx1">
                    <a:lumMod val="85000"/>
                    <a:lumOff val="15000"/>
                  </a:schemeClr>
                </a:solidFill>
                <a:latin typeface="Times New Roman"/>
                <a:cs typeface="Times New Roman"/>
              </a:rPr>
              <a:t>. </a:t>
            </a:r>
            <a:endParaRPr lang="en-US" sz="2400">
              <a:solidFill>
                <a:schemeClr val="tx1">
                  <a:lumMod val="85000"/>
                  <a:lumOff val="15000"/>
                </a:schemeClr>
              </a:solidFill>
              <a:latin typeface="Times New Roman"/>
              <a:cs typeface="Times New Roman"/>
            </a:endParaRPr>
          </a:p>
          <a:p>
            <a:pPr marL="285750" indent="-228600">
              <a:lnSpc>
                <a:spcPct val="90000"/>
              </a:lnSpc>
              <a:spcAft>
                <a:spcPts val="600"/>
              </a:spcAft>
              <a:buFont typeface="Arial" panose="020B0604020202020204" pitchFamily="34" charset="0"/>
              <a:buChar char="•"/>
            </a:pPr>
            <a:r>
              <a:rPr lang="en-US" sz="2400" err="1">
                <a:solidFill>
                  <a:schemeClr val="tx1">
                    <a:lumMod val="85000"/>
                    <a:lumOff val="15000"/>
                  </a:schemeClr>
                </a:solidFill>
                <a:latin typeface="Times New Roman"/>
                <a:cs typeface="Times New Roman"/>
              </a:rPr>
              <a:t>Olisin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kuitenkin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toivonut</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hieman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enemmän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tietoa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kv-vastaavilta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Espanjasta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Esimerkiksi</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tarkemmin</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työstä</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asuinpaikasta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huonekavereista</a:t>
            </a:r>
            <a:r>
              <a:rPr lang="en-US" sz="2400" dirty="0">
                <a:solidFill>
                  <a:schemeClr val="tx1">
                    <a:lumMod val="85000"/>
                    <a:lumOff val="15000"/>
                  </a:schemeClr>
                </a:solidFill>
                <a:latin typeface="Times New Roman"/>
                <a:cs typeface="Times New Roman"/>
              </a:rPr>
              <a:t> </a:t>
            </a:r>
            <a:r>
              <a:rPr lang="en-US" sz="2400" err="1">
                <a:solidFill>
                  <a:schemeClr val="tx1">
                    <a:lumMod val="85000"/>
                    <a:lumOff val="15000"/>
                  </a:schemeClr>
                </a:solidFill>
                <a:latin typeface="Times New Roman"/>
                <a:cs typeface="Times New Roman"/>
              </a:rPr>
              <a:t>yms</a:t>
            </a:r>
            <a:r>
              <a:rPr lang="en-US" sz="2400" dirty="0">
                <a:solidFill>
                  <a:schemeClr val="tx1">
                    <a:lumMod val="85000"/>
                    <a:lumOff val="15000"/>
                  </a:schemeClr>
                </a:solidFill>
                <a:latin typeface="Times New Roman"/>
                <a:cs typeface="Times New Roman"/>
              </a:rPr>
              <a:t>.</a:t>
            </a:r>
            <a:endParaRPr lang="en-US" sz="2400">
              <a:solidFill>
                <a:schemeClr val="tx1">
                  <a:lumMod val="85000"/>
                  <a:lumOff val="15000"/>
                </a:schemeClr>
              </a:solidFill>
              <a:latin typeface="Times New Roman"/>
              <a:cs typeface="Times New Roman"/>
            </a:endParaRPr>
          </a:p>
        </p:txBody>
      </p:sp>
      <p:pic>
        <p:nvPicPr>
          <p:cNvPr id="3" name="Kuva 3" descr="Kuva, joka sisältää kohteen henkilö, nainen, sisä-, poseeraaminen&#10;&#10;Kuvaus luotu automaattisesti">
            <a:extLst>
              <a:ext uri="{FF2B5EF4-FFF2-40B4-BE49-F238E27FC236}">
                <a16:creationId xmlns:a16="http://schemas.microsoft.com/office/drawing/2014/main" id="{664B0882-3044-9516-E124-AD85FA3D0C06}"/>
              </a:ext>
            </a:extLst>
          </p:cNvPr>
          <p:cNvPicPr>
            <a:picLocks noChangeAspect="1"/>
          </p:cNvPicPr>
          <p:nvPr/>
        </p:nvPicPr>
        <p:blipFill rotWithShape="1">
          <a:blip r:embed="rId3"/>
          <a:srcRect l="6379"/>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
        <p:nvSpPr>
          <p:cNvPr id="5" name="Tekstiruutu 4">
            <a:extLst>
              <a:ext uri="{FF2B5EF4-FFF2-40B4-BE49-F238E27FC236}">
                <a16:creationId xmlns:a16="http://schemas.microsoft.com/office/drawing/2014/main" id="{38C626D2-F611-1E1F-8A86-FA24BDFF99F8}"/>
              </a:ext>
            </a:extLst>
          </p:cNvPr>
          <p:cNvSpPr txBox="1"/>
          <p:nvPr/>
        </p:nvSpPr>
        <p:spPr>
          <a:xfrm>
            <a:off x="413844" y="433551"/>
            <a:ext cx="254218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dirty="0">
                <a:latin typeface="Times New Roman"/>
                <a:cs typeface="Times New Roman"/>
              </a:rPr>
              <a:t>Kuva Pinjan ja Saana huoneen ikkunasta.</a:t>
            </a:r>
            <a:endParaRPr lang="fi-FI" dirty="0"/>
          </a:p>
        </p:txBody>
      </p:sp>
    </p:spTree>
    <p:extLst>
      <p:ext uri="{BB962C8B-B14F-4D97-AF65-F5344CB8AC3E}">
        <p14:creationId xmlns:p14="http://schemas.microsoft.com/office/powerpoint/2010/main" val="2007652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C451EC5-B69F-A4A4-8B90-854B892620BD}"/>
              </a:ext>
            </a:extLst>
          </p:cNvPr>
          <p:cNvSpPr>
            <a:spLocks noGrp="1"/>
          </p:cNvSpPr>
          <p:nvPr>
            <p:ph type="title"/>
          </p:nvPr>
        </p:nvSpPr>
        <p:spPr>
          <a:xfrm>
            <a:off x="4177863" y="-173394"/>
            <a:ext cx="6781800" cy="1338696"/>
          </a:xfrm>
        </p:spPr>
        <p:txBody>
          <a:bodyPr>
            <a:normAutofit/>
          </a:bodyPr>
          <a:lstStyle/>
          <a:p>
            <a:r>
              <a:rPr lang="fi-FI" dirty="0">
                <a:latin typeface="Times New Roman"/>
                <a:cs typeface="Calibri Light"/>
              </a:rPr>
              <a:t>Työpaikka</a:t>
            </a:r>
          </a:p>
        </p:txBody>
      </p:sp>
      <p:pic>
        <p:nvPicPr>
          <p:cNvPr id="4" name="Kuva 4" descr="Kuva, joka sisältää kohteen teksti, henkilö, käsi&#10;&#10;Kuvaus luotu automaattisesti">
            <a:extLst>
              <a:ext uri="{FF2B5EF4-FFF2-40B4-BE49-F238E27FC236}">
                <a16:creationId xmlns:a16="http://schemas.microsoft.com/office/drawing/2014/main" id="{6C190B32-77E0-8ABF-3996-5E4C4647B520}"/>
              </a:ext>
            </a:extLst>
          </p:cNvPr>
          <p:cNvPicPr>
            <a:picLocks noChangeAspect="1"/>
          </p:cNvPicPr>
          <p:nvPr/>
        </p:nvPicPr>
        <p:blipFill rotWithShape="1">
          <a:blip r:embed="rId2"/>
          <a:srcRect l="1959" r="708"/>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Sisällön paikkamerkki 2">
            <a:extLst>
              <a:ext uri="{FF2B5EF4-FFF2-40B4-BE49-F238E27FC236}">
                <a16:creationId xmlns:a16="http://schemas.microsoft.com/office/drawing/2014/main" id="{9978F6B1-8134-9959-D56D-9B1B266FE7CE}"/>
              </a:ext>
            </a:extLst>
          </p:cNvPr>
          <p:cNvSpPr>
            <a:spLocks noGrp="1"/>
          </p:cNvSpPr>
          <p:nvPr>
            <p:ph idx="1"/>
          </p:nvPr>
        </p:nvSpPr>
        <p:spPr>
          <a:xfrm>
            <a:off x="3757451" y="953857"/>
            <a:ext cx="8450316" cy="4938625"/>
          </a:xfrm>
        </p:spPr>
        <p:txBody>
          <a:bodyPr vert="horz" lIns="91440" tIns="45720" rIns="91440" bIns="45720" rtlCol="0" anchor="t">
            <a:noAutofit/>
          </a:bodyPr>
          <a:lstStyle/>
          <a:p>
            <a:r>
              <a:rPr lang="fi-FI" sz="2400" dirty="0">
                <a:latin typeface="Times New Roman"/>
                <a:cs typeface="Calibri"/>
              </a:rPr>
              <a:t>Päiväni alkoi aina klo 10.30 ja loppui noin klo 16. Aamulla, kun tulin töihin työparini </a:t>
            </a:r>
            <a:r>
              <a:rPr lang="fi-FI" sz="2400" err="1">
                <a:latin typeface="Times New Roman"/>
                <a:cs typeface="Calibri"/>
              </a:rPr>
              <a:t>Rensin</a:t>
            </a:r>
            <a:r>
              <a:rPr lang="fi-FI" sz="2400" dirty="0">
                <a:latin typeface="Times New Roman"/>
                <a:cs typeface="Calibri"/>
              </a:rPr>
              <a:t> kanssa keskusteltiin mitä aktiviteetteja tehdään tänään ja kerättiin tarvittavat tavarat varastosta. Tämän jälkeen mentiin uima-altaille, moikattiin asiakkaita ja toivotettiin uusia vieraita tervetulleiksi. Pidettiin aina 2 aktiviteettia aamupäivällä ja klo 13.00 alkoi lounas, jonka jälkeen taas 2 aktiviteettia lisää ja päivä loppui siihen. Tämän jälkeen kerättiin tavarat varastoon, juteltiin päivästä ja lähdettiin kotiin. Aktiviteetteja oli muun muassa "</a:t>
            </a:r>
            <a:r>
              <a:rPr lang="fi-FI" sz="2400" err="1">
                <a:latin typeface="Times New Roman"/>
                <a:cs typeface="Calibri"/>
              </a:rPr>
              <a:t>Giant</a:t>
            </a:r>
            <a:r>
              <a:rPr lang="fi-FI" sz="2400" dirty="0">
                <a:latin typeface="Times New Roman"/>
                <a:cs typeface="Calibri"/>
              </a:rPr>
              <a:t> </a:t>
            </a:r>
            <a:r>
              <a:rPr lang="fi-FI" sz="2400" err="1">
                <a:latin typeface="Times New Roman"/>
                <a:cs typeface="Calibri"/>
              </a:rPr>
              <a:t>Jenga</a:t>
            </a:r>
            <a:r>
              <a:rPr lang="fi-FI" sz="2400" dirty="0">
                <a:latin typeface="Times New Roman"/>
                <a:cs typeface="Calibri"/>
              </a:rPr>
              <a:t>", </a:t>
            </a:r>
            <a:r>
              <a:rPr lang="fi-FI" sz="2400" err="1">
                <a:latin typeface="Times New Roman"/>
                <a:cs typeface="Calibri"/>
              </a:rPr>
              <a:t>mölkky</a:t>
            </a:r>
            <a:r>
              <a:rPr lang="fi-FI" sz="2400" dirty="0">
                <a:latin typeface="Times New Roman"/>
                <a:cs typeface="Calibri"/>
              </a:rPr>
              <a:t>, pingis, tikanheitto, vesijumppa tai muu vastaava. Asiakaskunta oli suurin osa Brittejä tai Saksalaisia, sekä vanhempia ihmisiä, mutta lapsiperheitäkin riitti.</a:t>
            </a:r>
          </a:p>
          <a:p>
            <a:r>
              <a:rPr lang="fi-FI" sz="2400" dirty="0">
                <a:latin typeface="Times New Roman"/>
                <a:cs typeface="Calibri"/>
              </a:rPr>
              <a:t>Työkulttuuri mielestäni eroaa paljon Suomen työkulttuurista. Espanjassa on tapana viettää kesken päivää siestaa ja illalla palata takaisin töihin. Minulla oli tosin töitä vain päivisin. Espanjassa myös palkkataso on huomattavasti vähäisempi, joten työtunteja ihmiset tekevät aivan älyttömästi.</a:t>
            </a:r>
          </a:p>
        </p:txBody>
      </p:sp>
    </p:spTree>
    <p:extLst>
      <p:ext uri="{BB962C8B-B14F-4D97-AF65-F5344CB8AC3E}">
        <p14:creationId xmlns:p14="http://schemas.microsoft.com/office/powerpoint/2010/main" val="1481661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Kuva 3" descr="Kuva, joka sisältää kohteen taivas, puu, piha-, kasvi&#10;&#10;Kuvaus luotu automaattisesti">
            <a:extLst>
              <a:ext uri="{FF2B5EF4-FFF2-40B4-BE49-F238E27FC236}">
                <a16:creationId xmlns:a16="http://schemas.microsoft.com/office/drawing/2014/main" id="{68AA1DFA-BDFC-86EF-BF2A-F8C762AE86D6}"/>
              </a:ext>
            </a:extLst>
          </p:cNvPr>
          <p:cNvPicPr>
            <a:picLocks noChangeAspect="1"/>
          </p:cNvPicPr>
          <p:nvPr/>
        </p:nvPicPr>
        <p:blipFill rotWithShape="1">
          <a:blip r:embed="rId2"/>
          <a:srcRect t="3396"/>
          <a:stretch/>
        </p:blipFill>
        <p:spPr>
          <a:xfrm>
            <a:off x="192528" y="171716"/>
            <a:ext cx="3793268" cy="6514565"/>
          </a:xfrm>
          <a:prstGeom prst="rect">
            <a:avLst/>
          </a:prstGeom>
        </p:spPr>
      </p:pic>
      <p:pic>
        <p:nvPicPr>
          <p:cNvPr id="4" name="Kuva 4" descr="Kuva, joka sisältää kohteen taivas, tuoli, huonekalu, päivä&#10;&#10;Kuvaus luotu automaattisesti">
            <a:extLst>
              <a:ext uri="{FF2B5EF4-FFF2-40B4-BE49-F238E27FC236}">
                <a16:creationId xmlns:a16="http://schemas.microsoft.com/office/drawing/2014/main" id="{7C779ECF-9647-9258-4D83-6AFB3238B3A0}"/>
              </a:ext>
            </a:extLst>
          </p:cNvPr>
          <p:cNvPicPr>
            <a:picLocks noChangeAspect="1"/>
          </p:cNvPicPr>
          <p:nvPr/>
        </p:nvPicPr>
        <p:blipFill rotWithShape="1">
          <a:blip r:embed="rId3"/>
          <a:srcRect t="4145" r="1" b="1"/>
          <a:stretch/>
        </p:blipFill>
        <p:spPr>
          <a:xfrm>
            <a:off x="8191607" y="171716"/>
            <a:ext cx="3822924" cy="6514565"/>
          </a:xfrm>
          <a:prstGeom prst="rect">
            <a:avLst/>
          </a:prstGeom>
        </p:spPr>
      </p:pic>
      <p:pic>
        <p:nvPicPr>
          <p:cNvPr id="2" name="Kuva 2" descr="Kuva, joka sisältää kohteen teksti, seinä, henkilö, sisä-&#10;&#10;Kuvaus luotu automaattisesti">
            <a:extLst>
              <a:ext uri="{FF2B5EF4-FFF2-40B4-BE49-F238E27FC236}">
                <a16:creationId xmlns:a16="http://schemas.microsoft.com/office/drawing/2014/main" id="{EFA87D7F-EE90-F43E-F791-C5BCC6B778F3}"/>
              </a:ext>
            </a:extLst>
          </p:cNvPr>
          <p:cNvPicPr>
            <a:picLocks noChangeAspect="1"/>
          </p:cNvPicPr>
          <p:nvPr/>
        </p:nvPicPr>
        <p:blipFill rotWithShape="1">
          <a:blip r:embed="rId4"/>
          <a:srcRect r="-3" b="3539"/>
          <a:stretch/>
        </p:blipFill>
        <p:spPr>
          <a:xfrm>
            <a:off x="4194101" y="171716"/>
            <a:ext cx="3799007" cy="6514565"/>
          </a:xfrm>
          <a:prstGeom prst="rect">
            <a:avLst/>
          </a:prstGeom>
        </p:spPr>
      </p:pic>
      <p:sp>
        <p:nvSpPr>
          <p:cNvPr id="5" name="Tekstiruutu 4">
            <a:extLst>
              <a:ext uri="{FF2B5EF4-FFF2-40B4-BE49-F238E27FC236}">
                <a16:creationId xmlns:a16="http://schemas.microsoft.com/office/drawing/2014/main" id="{11DB571A-259E-3867-1672-EEAAE61F0095}"/>
              </a:ext>
            </a:extLst>
          </p:cNvPr>
          <p:cNvSpPr txBox="1"/>
          <p:nvPr/>
        </p:nvSpPr>
        <p:spPr>
          <a:xfrm>
            <a:off x="545223" y="5977759"/>
            <a:ext cx="329105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4000" dirty="0">
                <a:latin typeface="Times New Roman"/>
                <a:cs typeface="Calibri"/>
              </a:rPr>
              <a:t>Kuvia töistä :)</a:t>
            </a:r>
            <a:endParaRPr lang="fi-FI" sz="4000" dirty="0">
              <a:cs typeface="Calibri"/>
            </a:endParaRPr>
          </a:p>
        </p:txBody>
      </p:sp>
    </p:spTree>
    <p:extLst>
      <p:ext uri="{BB962C8B-B14F-4D97-AF65-F5344CB8AC3E}">
        <p14:creationId xmlns:p14="http://schemas.microsoft.com/office/powerpoint/2010/main" val="2527284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ABB624F-BF77-4AE1-B71D-2D681D47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Kuva 2" descr="Kuva, joka sisältää kohteen taivas, piha-, maa, henkilö&#10;&#10;Kuvaus luotu automaattisesti">
            <a:extLst>
              <a:ext uri="{FF2B5EF4-FFF2-40B4-BE49-F238E27FC236}">
                <a16:creationId xmlns:a16="http://schemas.microsoft.com/office/drawing/2014/main" id="{BB32EAA2-DBAC-0EDD-BC61-876E6B76BCDE}"/>
              </a:ext>
            </a:extLst>
          </p:cNvPr>
          <p:cNvPicPr>
            <a:picLocks noChangeAspect="1"/>
          </p:cNvPicPr>
          <p:nvPr/>
        </p:nvPicPr>
        <p:blipFill rotWithShape="1">
          <a:blip r:embed="rId2"/>
          <a:srcRect t="114" r="1" b="30097"/>
          <a:stretch/>
        </p:blipFill>
        <p:spPr>
          <a:xfrm>
            <a:off x="-1" y="10"/>
            <a:ext cx="7370057" cy="6857990"/>
          </a:xfrm>
          <a:prstGeom prst="rect">
            <a:avLst/>
          </a:prstGeom>
        </p:spPr>
      </p:pic>
      <p:pic>
        <p:nvPicPr>
          <p:cNvPr id="4" name="Kuva 4" descr="Kuva, joka sisältää kohteen henkilö, taivas, kansa, ryhmä&#10;&#10;Kuvaus luotu automaattisesti">
            <a:extLst>
              <a:ext uri="{FF2B5EF4-FFF2-40B4-BE49-F238E27FC236}">
                <a16:creationId xmlns:a16="http://schemas.microsoft.com/office/drawing/2014/main" id="{2F5DE515-C597-E375-450C-CC138693B9E2}"/>
              </a:ext>
            </a:extLst>
          </p:cNvPr>
          <p:cNvPicPr>
            <a:picLocks noChangeAspect="1"/>
          </p:cNvPicPr>
          <p:nvPr/>
        </p:nvPicPr>
        <p:blipFill rotWithShape="1">
          <a:blip r:embed="rId3"/>
          <a:srcRect r="-3" b="46104"/>
          <a:stretch/>
        </p:blipFill>
        <p:spPr>
          <a:xfrm>
            <a:off x="7534656" y="1"/>
            <a:ext cx="4657344" cy="3346704"/>
          </a:xfrm>
          <a:prstGeom prst="rect">
            <a:avLst/>
          </a:prstGeom>
        </p:spPr>
      </p:pic>
      <p:pic>
        <p:nvPicPr>
          <p:cNvPr id="3" name="Kuva 3" descr="Kuva, joka sisältää kohteen rakennus, taivas, piha-, henkilö&#10;&#10;Kuvaus luotu automaattisesti">
            <a:extLst>
              <a:ext uri="{FF2B5EF4-FFF2-40B4-BE49-F238E27FC236}">
                <a16:creationId xmlns:a16="http://schemas.microsoft.com/office/drawing/2014/main" id="{749F279F-B965-818E-382A-1190618C8EA4}"/>
              </a:ext>
            </a:extLst>
          </p:cNvPr>
          <p:cNvPicPr>
            <a:picLocks noChangeAspect="1"/>
          </p:cNvPicPr>
          <p:nvPr/>
        </p:nvPicPr>
        <p:blipFill rotWithShape="1">
          <a:blip r:embed="rId4"/>
          <a:srcRect l="2615" r="19105" b="-2"/>
          <a:stretch/>
        </p:blipFill>
        <p:spPr>
          <a:xfrm>
            <a:off x="7534654" y="3511296"/>
            <a:ext cx="4657346" cy="3346704"/>
          </a:xfrm>
          <a:prstGeom prst="rect">
            <a:avLst/>
          </a:prstGeom>
        </p:spPr>
      </p:pic>
    </p:spTree>
    <p:extLst>
      <p:ext uri="{BB962C8B-B14F-4D97-AF65-F5344CB8AC3E}">
        <p14:creationId xmlns:p14="http://schemas.microsoft.com/office/powerpoint/2010/main" val="3086888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F078FDE-A962-CF85-11B1-64ADB7C75700}"/>
              </a:ext>
            </a:extLst>
          </p:cNvPr>
          <p:cNvSpPr>
            <a:spLocks noGrp="1"/>
          </p:cNvSpPr>
          <p:nvPr>
            <p:ph type="title"/>
          </p:nvPr>
        </p:nvSpPr>
        <p:spPr>
          <a:xfrm>
            <a:off x="4031227" y="-12772"/>
            <a:ext cx="7617541" cy="1289535"/>
          </a:xfrm>
        </p:spPr>
        <p:txBody>
          <a:bodyPr>
            <a:normAutofit/>
          </a:bodyPr>
          <a:lstStyle/>
          <a:p>
            <a:r>
              <a:rPr lang="fi-FI" dirty="0">
                <a:latin typeface="Times New Roman"/>
                <a:cs typeface="Calibri Light"/>
              </a:rPr>
              <a:t>Oppiminen ja ongelmaratkaisu</a:t>
            </a:r>
            <a:endParaRPr lang="fi-FI">
              <a:latin typeface="Times New Roman"/>
              <a:cs typeface="Times New Roman"/>
            </a:endParaRPr>
          </a:p>
        </p:txBody>
      </p:sp>
      <p:pic>
        <p:nvPicPr>
          <p:cNvPr id="4" name="Kuva 4" descr="Kuva, joka sisältää kohteen henkilö, nainen, sisä-, poseeraaminen&#10;&#10;Kuvaus luotu automaattisesti">
            <a:extLst>
              <a:ext uri="{FF2B5EF4-FFF2-40B4-BE49-F238E27FC236}">
                <a16:creationId xmlns:a16="http://schemas.microsoft.com/office/drawing/2014/main" id="{3281CA4D-4237-6665-AB35-53FE72DEBFDF}"/>
              </a:ext>
            </a:extLst>
          </p:cNvPr>
          <p:cNvPicPr>
            <a:picLocks noChangeAspect="1"/>
          </p:cNvPicPr>
          <p:nvPr/>
        </p:nvPicPr>
        <p:blipFill rotWithShape="1">
          <a:blip r:embed="rId2"/>
          <a:srcRect l="2667"/>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Sisällön paikkamerkki 2">
            <a:extLst>
              <a:ext uri="{FF2B5EF4-FFF2-40B4-BE49-F238E27FC236}">
                <a16:creationId xmlns:a16="http://schemas.microsoft.com/office/drawing/2014/main" id="{CB4B581D-6C61-0F14-8CA0-AC7143C02E95}"/>
              </a:ext>
            </a:extLst>
          </p:cNvPr>
          <p:cNvSpPr>
            <a:spLocks noGrp="1"/>
          </p:cNvSpPr>
          <p:nvPr>
            <p:ph idx="1"/>
          </p:nvPr>
        </p:nvSpPr>
        <p:spPr>
          <a:xfrm>
            <a:off x="3912987" y="947076"/>
            <a:ext cx="7592960" cy="4171115"/>
          </a:xfrm>
        </p:spPr>
        <p:txBody>
          <a:bodyPr vert="horz" lIns="91440" tIns="45720" rIns="91440" bIns="45720" rtlCol="0" anchor="t">
            <a:noAutofit/>
          </a:bodyPr>
          <a:lstStyle/>
          <a:p>
            <a:r>
              <a:rPr lang="fi-FI" sz="2000" dirty="0">
                <a:latin typeface="Times New Roman"/>
                <a:cs typeface="Calibri"/>
              </a:rPr>
              <a:t>Matkan alku oli pelkkiä ongelmia täynnä, mutta kolmen naisen voimalla onneksi selätettiin ne. Kun päästiin </a:t>
            </a:r>
            <a:r>
              <a:rPr lang="fi-FI" sz="2000" err="1">
                <a:latin typeface="Times New Roman"/>
                <a:cs typeface="Calibri"/>
              </a:rPr>
              <a:t>Muncheniin</a:t>
            </a:r>
            <a:r>
              <a:rPr lang="fi-FI" sz="2000" dirty="0">
                <a:latin typeface="Times New Roman"/>
                <a:cs typeface="Calibri"/>
              </a:rPr>
              <a:t>, ei meinattu löytää seuraavaa porttia, mistä jatkolento lähtee. Kukaan ei ollut aiemmin ollut siellä ja lentokenttä on aivan järjettömän iso. Lentokentän sisällä kulki metroja, joiden avulla yritettiin päästä oikeaan paikkaan.. Noh, ei päästy ja siellä juostiin ympäriinsä matkatavaroiden kanssa, kunnes löydettiin joku keneltä kysyä, ja hän ohjasi meidät lentokenttä bussiin ja toivotti tsempit. Vihdoin kun päästiin koneeseen, niin tuli helpotus. Meillä piti olla Lanzarotella noin 20 minuutin pysähdys, jossa osa ihmisistä jää pois. Pysähdys venyi noin 2 tuntiin... Kun vihdoin päästiin Fuerteventuran lentokentälle, niin suuntasimme odottamaan matkatavaroita ruumasta, jotka eivät sitten saapunut perille, vaan olivat jääneet Saksaan. Siinä lähdimme henkilökunnan kanssa selvittelemään asiaa ja annettiin tarvittavat tiedot ja päästiin lähtemään etsimään lentokenttä kuljetusta asunnollemme. Bussimatka kesti noin 1,5h, koska jäimme melkein viimeisellä pysähdyksellä. Onneksi päästiin perille ja ei kun vaan ostamaan hammasharjoja ja vaihtovaatteita. Käytiin sitten saavuttuamme syömässä pastaa ja sen jälkeen tuli jonkunlainen ruokamyrkytys, mutta siitäkin selvittiin, eikä annettu näiden asioiden pilata meidän reissua!</a:t>
            </a:r>
            <a:endParaRPr lang="fi-FI" sz="2000">
              <a:latin typeface="Times New Roman"/>
              <a:cs typeface="Times New Roman"/>
            </a:endParaRPr>
          </a:p>
        </p:txBody>
      </p:sp>
      <p:sp>
        <p:nvSpPr>
          <p:cNvPr id="5" name="Tekstiruutu 4">
            <a:extLst>
              <a:ext uri="{FF2B5EF4-FFF2-40B4-BE49-F238E27FC236}">
                <a16:creationId xmlns:a16="http://schemas.microsoft.com/office/drawing/2014/main" id="{C84C96C7-14DB-CAF7-5A42-7C64029966DC}"/>
              </a:ext>
            </a:extLst>
          </p:cNvPr>
          <p:cNvSpPr txBox="1"/>
          <p:nvPr/>
        </p:nvSpPr>
        <p:spPr>
          <a:xfrm>
            <a:off x="795481" y="105102"/>
            <a:ext cx="296811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800" dirty="0">
                <a:latin typeface="Times New Roman"/>
                <a:cs typeface="Calibri"/>
              </a:rPr>
              <a:t>Supernaiset :D</a:t>
            </a:r>
            <a:endParaRPr lang="fi-FI" sz="2800" dirty="0">
              <a:latin typeface="Times New Roman"/>
              <a:cs typeface="Times New Roman"/>
            </a:endParaRPr>
          </a:p>
        </p:txBody>
      </p:sp>
    </p:spTree>
    <p:extLst>
      <p:ext uri="{BB962C8B-B14F-4D97-AF65-F5344CB8AC3E}">
        <p14:creationId xmlns:p14="http://schemas.microsoft.com/office/powerpoint/2010/main" val="2202914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4" descr="Kuva, joka sisältää kohteen piha-, taivas, rakennus, tie&#10;&#10;Kuvaus luotu automaattisesti">
            <a:extLst>
              <a:ext uri="{FF2B5EF4-FFF2-40B4-BE49-F238E27FC236}">
                <a16:creationId xmlns:a16="http://schemas.microsoft.com/office/drawing/2014/main" id="{2EFE7716-D876-31CC-7B52-E180D26DF6B2}"/>
              </a:ext>
            </a:extLst>
          </p:cNvPr>
          <p:cNvPicPr>
            <a:picLocks noChangeAspect="1"/>
          </p:cNvPicPr>
          <p:nvPr/>
        </p:nvPicPr>
        <p:blipFill rotWithShape="1">
          <a:blip r:embed="rId2"/>
          <a:srcRect l="3872" r="325"/>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2" name="Tekstiruutu 1">
            <a:extLst>
              <a:ext uri="{FF2B5EF4-FFF2-40B4-BE49-F238E27FC236}">
                <a16:creationId xmlns:a16="http://schemas.microsoft.com/office/drawing/2014/main" id="{3E11DD62-6B32-FC61-F338-94780EE04153}"/>
              </a:ext>
            </a:extLst>
          </p:cNvPr>
          <p:cNvSpPr txBox="1"/>
          <p:nvPr/>
        </p:nvSpPr>
        <p:spPr>
          <a:xfrm>
            <a:off x="4107001" y="281772"/>
            <a:ext cx="3967655" cy="544111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sz="2000" err="1">
                <a:solidFill>
                  <a:schemeClr val="tx1">
                    <a:lumMod val="85000"/>
                    <a:lumOff val="15000"/>
                  </a:schemeClr>
                </a:solidFill>
              </a:rPr>
              <a:t>Pidän</a:t>
            </a:r>
            <a:r>
              <a:rPr lang="en-US" sz="2000" dirty="0">
                <a:solidFill>
                  <a:schemeClr val="tx1">
                    <a:lumMod val="85000"/>
                    <a:lumOff val="15000"/>
                  </a:schemeClr>
                </a:solidFill>
              </a:rPr>
              <a:t> </a:t>
            </a:r>
            <a:r>
              <a:rPr lang="en-US" sz="2000" err="1">
                <a:solidFill>
                  <a:schemeClr val="tx1">
                    <a:lumMod val="85000"/>
                    <a:lumOff val="15000"/>
                  </a:schemeClr>
                </a:solidFill>
              </a:rPr>
              <a:t>todella</a:t>
            </a:r>
            <a:r>
              <a:rPr lang="en-US" sz="2000" dirty="0">
                <a:solidFill>
                  <a:schemeClr val="tx1">
                    <a:lumMod val="85000"/>
                    <a:lumOff val="15000"/>
                  </a:schemeClr>
                </a:solidFill>
              </a:rPr>
              <a:t> </a:t>
            </a:r>
            <a:r>
              <a:rPr lang="en-US" sz="2000" err="1">
                <a:solidFill>
                  <a:schemeClr val="tx1">
                    <a:lumMod val="85000"/>
                    <a:lumOff val="15000"/>
                  </a:schemeClr>
                </a:solidFill>
              </a:rPr>
              <a:t>paljon</a:t>
            </a:r>
            <a:r>
              <a:rPr lang="en-US" sz="2000" dirty="0">
                <a:solidFill>
                  <a:schemeClr val="tx1">
                    <a:lumMod val="85000"/>
                    <a:lumOff val="15000"/>
                  </a:schemeClr>
                </a:solidFill>
              </a:rPr>
              <a:t> </a:t>
            </a:r>
            <a:r>
              <a:rPr lang="en-US" sz="2000" err="1">
                <a:solidFill>
                  <a:schemeClr val="tx1">
                    <a:lumMod val="85000"/>
                    <a:lumOff val="15000"/>
                  </a:schemeClr>
                </a:solidFill>
              </a:rPr>
              <a:t>Espanjan</a:t>
            </a:r>
            <a:r>
              <a:rPr lang="en-US" sz="2000" dirty="0">
                <a:solidFill>
                  <a:schemeClr val="tx1">
                    <a:lumMod val="85000"/>
                    <a:lumOff val="15000"/>
                  </a:schemeClr>
                </a:solidFill>
              </a:rPr>
              <a:t> </a:t>
            </a:r>
            <a:r>
              <a:rPr lang="en-US" sz="2000" err="1">
                <a:solidFill>
                  <a:schemeClr val="tx1">
                    <a:lumMod val="85000"/>
                    <a:lumOff val="15000"/>
                  </a:schemeClr>
                </a:solidFill>
              </a:rPr>
              <a:t>kulttuurista</a:t>
            </a:r>
            <a:r>
              <a:rPr lang="en-US" sz="2000" dirty="0">
                <a:solidFill>
                  <a:schemeClr val="tx1">
                    <a:lumMod val="85000"/>
                    <a:lumOff val="15000"/>
                  </a:schemeClr>
                </a:solidFill>
              </a:rPr>
              <a:t>, </a:t>
            </a:r>
            <a:r>
              <a:rPr lang="en-US" sz="2000" err="1">
                <a:solidFill>
                  <a:schemeClr val="tx1">
                    <a:lumMod val="85000"/>
                    <a:lumOff val="15000"/>
                  </a:schemeClr>
                </a:solidFill>
              </a:rPr>
              <a:t>moikataan</a:t>
            </a:r>
            <a:r>
              <a:rPr lang="en-US" sz="2000" dirty="0">
                <a:solidFill>
                  <a:schemeClr val="tx1">
                    <a:lumMod val="85000"/>
                    <a:lumOff val="15000"/>
                  </a:schemeClr>
                </a:solidFill>
              </a:rPr>
              <a:t> </a:t>
            </a:r>
            <a:r>
              <a:rPr lang="en-US" sz="2000" err="1">
                <a:solidFill>
                  <a:schemeClr val="tx1">
                    <a:lumMod val="85000"/>
                    <a:lumOff val="15000"/>
                  </a:schemeClr>
                </a:solidFill>
              </a:rPr>
              <a:t>ihmisiä</a:t>
            </a:r>
            <a:r>
              <a:rPr lang="en-US" sz="2000" dirty="0">
                <a:solidFill>
                  <a:schemeClr val="tx1">
                    <a:lumMod val="85000"/>
                    <a:lumOff val="15000"/>
                  </a:schemeClr>
                </a:solidFill>
              </a:rPr>
              <a:t>, </a:t>
            </a:r>
            <a:r>
              <a:rPr lang="en-US" sz="2000" err="1">
                <a:solidFill>
                  <a:schemeClr val="tx1">
                    <a:lumMod val="85000"/>
                    <a:lumOff val="15000"/>
                  </a:schemeClr>
                </a:solidFill>
              </a:rPr>
              <a:t>vaikka</a:t>
            </a:r>
            <a:r>
              <a:rPr lang="en-US" sz="2000" dirty="0">
                <a:solidFill>
                  <a:schemeClr val="tx1">
                    <a:lumMod val="85000"/>
                    <a:lumOff val="15000"/>
                  </a:schemeClr>
                </a:solidFill>
              </a:rPr>
              <a:t> </a:t>
            </a:r>
            <a:r>
              <a:rPr lang="en-US" sz="2000" err="1">
                <a:solidFill>
                  <a:schemeClr val="tx1">
                    <a:lumMod val="85000"/>
                    <a:lumOff val="15000"/>
                  </a:schemeClr>
                </a:solidFill>
              </a:rPr>
              <a:t>ei</a:t>
            </a:r>
            <a:r>
              <a:rPr lang="en-US" sz="2000" dirty="0">
                <a:solidFill>
                  <a:schemeClr val="tx1">
                    <a:lumMod val="85000"/>
                    <a:lumOff val="15000"/>
                  </a:schemeClr>
                </a:solidFill>
              </a:rPr>
              <a:t> </a:t>
            </a:r>
            <a:r>
              <a:rPr lang="en-US" sz="2000" err="1">
                <a:solidFill>
                  <a:schemeClr val="tx1">
                    <a:lumMod val="85000"/>
                    <a:lumOff val="15000"/>
                  </a:schemeClr>
                </a:solidFill>
              </a:rPr>
              <a:t>edes</a:t>
            </a:r>
            <a:r>
              <a:rPr lang="en-US" sz="2000" dirty="0">
                <a:solidFill>
                  <a:schemeClr val="tx1">
                    <a:lumMod val="85000"/>
                    <a:lumOff val="15000"/>
                  </a:schemeClr>
                </a:solidFill>
              </a:rPr>
              <a:t> </a:t>
            </a:r>
            <a:r>
              <a:rPr lang="en-US" sz="2000" err="1">
                <a:solidFill>
                  <a:schemeClr val="tx1">
                    <a:lumMod val="85000"/>
                    <a:lumOff val="15000"/>
                  </a:schemeClr>
                </a:solidFill>
              </a:rPr>
              <a:t>tunnettaisi</a:t>
            </a:r>
            <a:r>
              <a:rPr lang="en-US" sz="2000" dirty="0">
                <a:solidFill>
                  <a:schemeClr val="tx1">
                    <a:lumMod val="85000"/>
                    <a:lumOff val="15000"/>
                  </a:schemeClr>
                </a:solidFill>
              </a:rPr>
              <a:t>. </a:t>
            </a:r>
            <a:r>
              <a:rPr lang="en-US" sz="2000" err="1">
                <a:solidFill>
                  <a:schemeClr val="tx1">
                    <a:lumMod val="85000"/>
                    <a:lumOff val="15000"/>
                  </a:schemeClr>
                </a:solidFill>
              </a:rPr>
              <a:t>Mennään</a:t>
            </a:r>
            <a:r>
              <a:rPr lang="en-US" sz="2000" dirty="0">
                <a:solidFill>
                  <a:schemeClr val="tx1">
                    <a:lumMod val="85000"/>
                    <a:lumOff val="15000"/>
                  </a:schemeClr>
                </a:solidFill>
              </a:rPr>
              <a:t> vain </a:t>
            </a:r>
            <a:r>
              <a:rPr lang="en-US" sz="2000" err="1">
                <a:solidFill>
                  <a:schemeClr val="tx1">
                    <a:lumMod val="85000"/>
                    <a:lumOff val="15000"/>
                  </a:schemeClr>
                </a:solidFill>
              </a:rPr>
              <a:t>ravintoloihin</a:t>
            </a:r>
            <a:r>
              <a:rPr lang="en-US" sz="2000" dirty="0">
                <a:solidFill>
                  <a:schemeClr val="tx1">
                    <a:lumMod val="85000"/>
                    <a:lumOff val="15000"/>
                  </a:schemeClr>
                </a:solidFill>
              </a:rPr>
              <a:t> </a:t>
            </a:r>
            <a:r>
              <a:rPr lang="en-US" sz="2000" err="1">
                <a:solidFill>
                  <a:schemeClr val="tx1">
                    <a:lumMod val="85000"/>
                    <a:lumOff val="15000"/>
                  </a:schemeClr>
                </a:solidFill>
              </a:rPr>
              <a:t>istuskelemaan</a:t>
            </a:r>
            <a:r>
              <a:rPr lang="en-US" sz="2000" dirty="0">
                <a:solidFill>
                  <a:schemeClr val="tx1">
                    <a:lumMod val="85000"/>
                    <a:lumOff val="15000"/>
                  </a:schemeClr>
                </a:solidFill>
              </a:rPr>
              <a:t> ja </a:t>
            </a:r>
            <a:r>
              <a:rPr lang="en-US" sz="2000" err="1">
                <a:solidFill>
                  <a:schemeClr val="tx1">
                    <a:lumMod val="85000"/>
                    <a:lumOff val="15000"/>
                  </a:schemeClr>
                </a:solidFill>
              </a:rPr>
              <a:t>juttelemaan</a:t>
            </a:r>
            <a:r>
              <a:rPr lang="en-US" sz="2000" dirty="0">
                <a:solidFill>
                  <a:schemeClr val="tx1">
                    <a:lumMod val="85000"/>
                    <a:lumOff val="15000"/>
                  </a:schemeClr>
                </a:solidFill>
              </a:rPr>
              <a:t> </a:t>
            </a:r>
            <a:r>
              <a:rPr lang="en-US" sz="2000" err="1">
                <a:solidFill>
                  <a:schemeClr val="tx1">
                    <a:lumMod val="85000"/>
                    <a:lumOff val="15000"/>
                  </a:schemeClr>
                </a:solidFill>
              </a:rPr>
              <a:t>viinilasin</a:t>
            </a:r>
            <a:r>
              <a:rPr lang="en-US" sz="2000" dirty="0">
                <a:solidFill>
                  <a:schemeClr val="tx1">
                    <a:lumMod val="85000"/>
                    <a:lumOff val="15000"/>
                  </a:schemeClr>
                </a:solidFill>
              </a:rPr>
              <a:t> </a:t>
            </a:r>
            <a:r>
              <a:rPr lang="en-US" sz="2000" err="1">
                <a:solidFill>
                  <a:schemeClr val="tx1">
                    <a:lumMod val="85000"/>
                    <a:lumOff val="15000"/>
                  </a:schemeClr>
                </a:solidFill>
              </a:rPr>
              <a:t>ääreen</a:t>
            </a:r>
            <a:r>
              <a:rPr lang="en-US" sz="2000" dirty="0">
                <a:solidFill>
                  <a:schemeClr val="tx1">
                    <a:lumMod val="85000"/>
                    <a:lumOff val="15000"/>
                  </a:schemeClr>
                </a:solidFill>
              </a:rPr>
              <a:t> ja </a:t>
            </a:r>
            <a:r>
              <a:rPr lang="en-US" sz="2000" err="1">
                <a:solidFill>
                  <a:schemeClr val="tx1">
                    <a:lumMod val="85000"/>
                    <a:lumOff val="15000"/>
                  </a:schemeClr>
                </a:solidFill>
              </a:rPr>
              <a:t>kuuntelemaan</a:t>
            </a:r>
            <a:r>
              <a:rPr lang="en-US" sz="2000" dirty="0">
                <a:solidFill>
                  <a:schemeClr val="tx1">
                    <a:lumMod val="85000"/>
                    <a:lumOff val="15000"/>
                  </a:schemeClr>
                </a:solidFill>
              </a:rPr>
              <a:t> </a:t>
            </a:r>
            <a:r>
              <a:rPr lang="en-US" sz="2000" err="1">
                <a:solidFill>
                  <a:schemeClr val="tx1">
                    <a:lumMod val="85000"/>
                    <a:lumOff val="15000"/>
                  </a:schemeClr>
                </a:solidFill>
              </a:rPr>
              <a:t>latino</a:t>
            </a:r>
            <a:r>
              <a:rPr lang="en-US" sz="2000" dirty="0">
                <a:solidFill>
                  <a:schemeClr val="tx1">
                    <a:lumMod val="85000"/>
                    <a:lumOff val="15000"/>
                  </a:schemeClr>
                </a:solidFill>
              </a:rPr>
              <a:t> </a:t>
            </a:r>
            <a:r>
              <a:rPr lang="en-US" sz="2000" err="1">
                <a:solidFill>
                  <a:schemeClr val="tx1">
                    <a:lumMod val="85000"/>
                    <a:lumOff val="15000"/>
                  </a:schemeClr>
                </a:solidFill>
              </a:rPr>
              <a:t>musiikkia</a:t>
            </a:r>
            <a:r>
              <a:rPr lang="en-US" sz="2000" dirty="0">
                <a:solidFill>
                  <a:schemeClr val="tx1">
                    <a:lumMod val="85000"/>
                    <a:lumOff val="15000"/>
                  </a:schemeClr>
                </a:solidFill>
              </a:rPr>
              <a:t>. Pieni </a:t>
            </a:r>
            <a:r>
              <a:rPr lang="en-US" sz="2000" err="1">
                <a:solidFill>
                  <a:schemeClr val="tx1">
                    <a:lumMod val="85000"/>
                    <a:lumOff val="15000"/>
                  </a:schemeClr>
                </a:solidFill>
              </a:rPr>
              <a:t>kaupunki</a:t>
            </a:r>
            <a:r>
              <a:rPr lang="en-US" sz="2000" dirty="0">
                <a:solidFill>
                  <a:schemeClr val="tx1">
                    <a:lumMod val="85000"/>
                    <a:lumOff val="15000"/>
                  </a:schemeClr>
                </a:solidFill>
              </a:rPr>
              <a:t>, </a:t>
            </a:r>
            <a:r>
              <a:rPr lang="en-US" sz="2000" err="1">
                <a:solidFill>
                  <a:schemeClr val="tx1">
                    <a:lumMod val="85000"/>
                    <a:lumOff val="15000"/>
                  </a:schemeClr>
                </a:solidFill>
              </a:rPr>
              <a:t>mutta</a:t>
            </a:r>
            <a:r>
              <a:rPr lang="en-US" sz="2000" dirty="0">
                <a:solidFill>
                  <a:schemeClr val="tx1">
                    <a:lumMod val="85000"/>
                    <a:lumOff val="15000"/>
                  </a:schemeClr>
                </a:solidFill>
              </a:rPr>
              <a:t> </a:t>
            </a:r>
            <a:r>
              <a:rPr lang="en-US" sz="2000" err="1">
                <a:solidFill>
                  <a:schemeClr val="tx1">
                    <a:lumMod val="85000"/>
                    <a:lumOff val="15000"/>
                  </a:schemeClr>
                </a:solidFill>
              </a:rPr>
              <a:t>paljon</a:t>
            </a:r>
            <a:r>
              <a:rPr lang="en-US" sz="2000" dirty="0">
                <a:solidFill>
                  <a:schemeClr val="tx1">
                    <a:lumMod val="85000"/>
                    <a:lumOff val="15000"/>
                  </a:schemeClr>
                </a:solidFill>
              </a:rPr>
              <a:t> </a:t>
            </a:r>
            <a:r>
              <a:rPr lang="en-US" sz="2000" err="1">
                <a:solidFill>
                  <a:schemeClr val="tx1">
                    <a:lumMod val="85000"/>
                    <a:lumOff val="15000"/>
                  </a:schemeClr>
                </a:solidFill>
              </a:rPr>
              <a:t>elämää</a:t>
            </a:r>
            <a:r>
              <a:rPr lang="en-US" sz="2000" dirty="0">
                <a:solidFill>
                  <a:schemeClr val="tx1">
                    <a:lumMod val="85000"/>
                    <a:lumOff val="15000"/>
                  </a:schemeClr>
                </a:solidFill>
              </a:rPr>
              <a:t>!</a:t>
            </a:r>
            <a:endParaRPr lang="en-US" sz="2000">
              <a:solidFill>
                <a:schemeClr val="tx1">
                  <a:lumMod val="85000"/>
                  <a:lumOff val="15000"/>
                </a:schemeClr>
              </a:solidFill>
              <a:cs typeface="Calibri"/>
            </a:endParaRPr>
          </a:p>
          <a:p>
            <a:pPr marL="285750"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Ei </a:t>
            </a:r>
            <a:r>
              <a:rPr lang="en-US" sz="2000" err="1">
                <a:solidFill>
                  <a:schemeClr val="tx1">
                    <a:lumMod val="85000"/>
                    <a:lumOff val="15000"/>
                  </a:schemeClr>
                </a:solidFill>
              </a:rPr>
              <a:t>ollut</a:t>
            </a:r>
            <a:r>
              <a:rPr lang="en-US" sz="2000" dirty="0">
                <a:solidFill>
                  <a:schemeClr val="tx1">
                    <a:lumMod val="85000"/>
                    <a:lumOff val="15000"/>
                  </a:schemeClr>
                </a:solidFill>
              </a:rPr>
              <a:t> </a:t>
            </a:r>
            <a:r>
              <a:rPr lang="en-US" sz="2000" err="1">
                <a:solidFill>
                  <a:schemeClr val="tx1">
                    <a:lumMod val="85000"/>
                    <a:lumOff val="15000"/>
                  </a:schemeClr>
                </a:solidFill>
              </a:rPr>
              <a:t>mitään</a:t>
            </a:r>
            <a:r>
              <a:rPr lang="en-US" sz="2000" dirty="0">
                <a:solidFill>
                  <a:schemeClr val="tx1">
                    <a:lumMod val="85000"/>
                    <a:lumOff val="15000"/>
                  </a:schemeClr>
                </a:solidFill>
              </a:rPr>
              <a:t> </a:t>
            </a:r>
            <a:r>
              <a:rPr lang="en-US" sz="2000" err="1">
                <a:solidFill>
                  <a:schemeClr val="tx1">
                    <a:lumMod val="85000"/>
                    <a:lumOff val="15000"/>
                  </a:schemeClr>
                </a:solidFill>
              </a:rPr>
              <a:t>erityistä</a:t>
            </a:r>
            <a:r>
              <a:rPr lang="en-US" sz="2000" dirty="0">
                <a:solidFill>
                  <a:schemeClr val="tx1">
                    <a:lumMod val="85000"/>
                    <a:lumOff val="15000"/>
                  </a:schemeClr>
                </a:solidFill>
              </a:rPr>
              <a:t>, </a:t>
            </a:r>
            <a:r>
              <a:rPr lang="en-US" sz="2000" err="1">
                <a:solidFill>
                  <a:schemeClr val="tx1">
                    <a:lumMod val="85000"/>
                    <a:lumOff val="15000"/>
                  </a:schemeClr>
                </a:solidFill>
              </a:rPr>
              <a:t>mistä</a:t>
            </a:r>
            <a:r>
              <a:rPr lang="en-US" sz="2000" dirty="0">
                <a:solidFill>
                  <a:schemeClr val="tx1">
                    <a:lumMod val="85000"/>
                    <a:lumOff val="15000"/>
                  </a:schemeClr>
                </a:solidFill>
              </a:rPr>
              <a:t> </a:t>
            </a:r>
            <a:r>
              <a:rPr lang="en-US" sz="2000" err="1">
                <a:solidFill>
                  <a:schemeClr val="tx1">
                    <a:lumMod val="85000"/>
                    <a:lumOff val="15000"/>
                  </a:schemeClr>
                </a:solidFill>
              </a:rPr>
              <a:t>en</a:t>
            </a:r>
            <a:r>
              <a:rPr lang="en-US" sz="2000" dirty="0">
                <a:solidFill>
                  <a:schemeClr val="tx1">
                    <a:lumMod val="85000"/>
                    <a:lumOff val="15000"/>
                  </a:schemeClr>
                </a:solidFill>
              </a:rPr>
              <a:t> </a:t>
            </a:r>
            <a:r>
              <a:rPr lang="en-US" sz="2000" err="1">
                <a:solidFill>
                  <a:schemeClr val="tx1">
                    <a:lumMod val="85000"/>
                    <a:lumOff val="15000"/>
                  </a:schemeClr>
                </a:solidFill>
              </a:rPr>
              <a:t>pitäisi</a:t>
            </a:r>
            <a:r>
              <a:rPr lang="en-US" sz="2000" dirty="0">
                <a:solidFill>
                  <a:schemeClr val="tx1">
                    <a:lumMod val="85000"/>
                    <a:lumOff val="15000"/>
                  </a:schemeClr>
                </a:solidFill>
              </a:rPr>
              <a:t>, </a:t>
            </a:r>
            <a:r>
              <a:rPr lang="en-US" sz="2000" err="1">
                <a:solidFill>
                  <a:schemeClr val="tx1">
                    <a:lumMod val="85000"/>
                    <a:lumOff val="15000"/>
                  </a:schemeClr>
                </a:solidFill>
              </a:rPr>
              <a:t>paitsi</a:t>
            </a:r>
            <a:r>
              <a:rPr lang="en-US" sz="2000" dirty="0">
                <a:solidFill>
                  <a:schemeClr val="tx1">
                    <a:lumMod val="85000"/>
                    <a:lumOff val="15000"/>
                  </a:schemeClr>
                </a:solidFill>
              </a:rPr>
              <a:t> </a:t>
            </a:r>
            <a:r>
              <a:rPr lang="en-US" sz="2000" err="1">
                <a:solidFill>
                  <a:schemeClr val="tx1">
                    <a:lumMod val="85000"/>
                    <a:lumOff val="15000"/>
                  </a:schemeClr>
                </a:solidFill>
              </a:rPr>
              <a:t>torakat</a:t>
            </a:r>
            <a:r>
              <a:rPr lang="en-US" sz="2000" dirty="0">
                <a:solidFill>
                  <a:schemeClr val="tx1">
                    <a:lumMod val="85000"/>
                    <a:lumOff val="15000"/>
                  </a:schemeClr>
                </a:solidFill>
              </a:rPr>
              <a:t>, </a:t>
            </a:r>
            <a:r>
              <a:rPr lang="en-US" sz="2000" err="1">
                <a:solidFill>
                  <a:schemeClr val="tx1">
                    <a:lumMod val="85000"/>
                    <a:lumOff val="15000"/>
                  </a:schemeClr>
                </a:solidFill>
              </a:rPr>
              <a:t>joita</a:t>
            </a:r>
            <a:r>
              <a:rPr lang="en-US" sz="2000" dirty="0">
                <a:solidFill>
                  <a:schemeClr val="tx1">
                    <a:lumMod val="85000"/>
                    <a:lumOff val="15000"/>
                  </a:schemeClr>
                </a:solidFill>
              </a:rPr>
              <a:t> </a:t>
            </a:r>
            <a:r>
              <a:rPr lang="en-US" sz="2000" err="1">
                <a:solidFill>
                  <a:schemeClr val="tx1">
                    <a:lumMod val="85000"/>
                    <a:lumOff val="15000"/>
                  </a:schemeClr>
                </a:solidFill>
              </a:rPr>
              <a:t>oli</a:t>
            </a:r>
            <a:r>
              <a:rPr lang="en-US" sz="2000" dirty="0">
                <a:solidFill>
                  <a:schemeClr val="tx1">
                    <a:lumMod val="85000"/>
                    <a:lumOff val="15000"/>
                  </a:schemeClr>
                </a:solidFill>
              </a:rPr>
              <a:t> </a:t>
            </a:r>
            <a:r>
              <a:rPr lang="en-US" sz="2000" err="1">
                <a:solidFill>
                  <a:schemeClr val="tx1">
                    <a:lumMod val="85000"/>
                    <a:lumOff val="15000"/>
                  </a:schemeClr>
                </a:solidFill>
              </a:rPr>
              <a:t>iltaisin</a:t>
            </a:r>
            <a:r>
              <a:rPr lang="en-US" sz="2000" dirty="0">
                <a:solidFill>
                  <a:schemeClr val="tx1">
                    <a:lumMod val="85000"/>
                    <a:lumOff val="15000"/>
                  </a:schemeClr>
                </a:solidFill>
              </a:rPr>
              <a:t> </a:t>
            </a:r>
            <a:r>
              <a:rPr lang="en-US" sz="2000" err="1">
                <a:solidFill>
                  <a:schemeClr val="tx1">
                    <a:lumMod val="85000"/>
                    <a:lumOff val="15000"/>
                  </a:schemeClr>
                </a:solidFill>
              </a:rPr>
              <a:t>pitkin</a:t>
            </a:r>
            <a:r>
              <a:rPr lang="en-US" sz="2000" dirty="0">
                <a:solidFill>
                  <a:schemeClr val="tx1">
                    <a:lumMod val="85000"/>
                    <a:lumOff val="15000"/>
                  </a:schemeClr>
                </a:solidFill>
              </a:rPr>
              <a:t> </a:t>
            </a:r>
            <a:r>
              <a:rPr lang="en-US" sz="2000" err="1">
                <a:solidFill>
                  <a:schemeClr val="tx1">
                    <a:lumMod val="85000"/>
                    <a:lumOff val="15000"/>
                  </a:schemeClr>
                </a:solidFill>
              </a:rPr>
              <a:t>katuja</a:t>
            </a:r>
            <a:r>
              <a:rPr lang="en-US" sz="2000" dirty="0">
                <a:solidFill>
                  <a:schemeClr val="tx1">
                    <a:lumMod val="85000"/>
                    <a:lumOff val="15000"/>
                  </a:schemeClr>
                </a:solidFill>
              </a:rPr>
              <a:t>. </a:t>
            </a:r>
            <a:endParaRPr lang="en-US" sz="2000">
              <a:solidFill>
                <a:schemeClr val="tx1">
                  <a:lumMod val="85000"/>
                  <a:lumOff val="15000"/>
                </a:schemeClr>
              </a:solidFill>
              <a:cs typeface="Calibri"/>
            </a:endParaRPr>
          </a:p>
          <a:p>
            <a:pPr marL="285750" indent="-228600">
              <a:lnSpc>
                <a:spcPct val="90000"/>
              </a:lnSpc>
              <a:spcAft>
                <a:spcPts val="600"/>
              </a:spcAft>
              <a:buFont typeface="Arial" panose="020B0604020202020204" pitchFamily="34" charset="0"/>
              <a:buChar char="•"/>
            </a:pPr>
            <a:r>
              <a:rPr lang="en-US" sz="2000" dirty="0">
                <a:solidFill>
                  <a:schemeClr val="tx1">
                    <a:lumMod val="85000"/>
                    <a:lumOff val="15000"/>
                  </a:schemeClr>
                </a:solidFill>
              </a:rPr>
              <a:t>Jos </a:t>
            </a:r>
            <a:r>
              <a:rPr lang="en-US" sz="2000" err="1">
                <a:solidFill>
                  <a:schemeClr val="tx1">
                    <a:lumMod val="85000"/>
                    <a:lumOff val="15000"/>
                  </a:schemeClr>
                </a:solidFill>
              </a:rPr>
              <a:t>lähtisin</a:t>
            </a:r>
            <a:r>
              <a:rPr lang="en-US" sz="2000" dirty="0">
                <a:solidFill>
                  <a:schemeClr val="tx1">
                    <a:lumMod val="85000"/>
                    <a:lumOff val="15000"/>
                  </a:schemeClr>
                </a:solidFill>
              </a:rPr>
              <a:t> </a:t>
            </a:r>
            <a:r>
              <a:rPr lang="en-US" sz="2000" err="1">
                <a:solidFill>
                  <a:schemeClr val="tx1">
                    <a:lumMod val="85000"/>
                    <a:lumOff val="15000"/>
                  </a:schemeClr>
                </a:solidFill>
              </a:rPr>
              <a:t>uudestaan</a:t>
            </a:r>
            <a:r>
              <a:rPr lang="en-US" sz="2000" dirty="0">
                <a:solidFill>
                  <a:schemeClr val="tx1">
                    <a:lumMod val="85000"/>
                    <a:lumOff val="15000"/>
                  </a:schemeClr>
                </a:solidFill>
              </a:rPr>
              <a:t> </a:t>
            </a:r>
            <a:r>
              <a:rPr lang="en-US" sz="2000" err="1">
                <a:solidFill>
                  <a:schemeClr val="tx1">
                    <a:lumMod val="85000"/>
                    <a:lumOff val="15000"/>
                  </a:schemeClr>
                </a:solidFill>
              </a:rPr>
              <a:t>kv-jaksolle</a:t>
            </a:r>
            <a:r>
              <a:rPr lang="en-US" sz="2000" dirty="0">
                <a:solidFill>
                  <a:schemeClr val="tx1">
                    <a:lumMod val="85000"/>
                    <a:lumOff val="15000"/>
                  </a:schemeClr>
                </a:solidFill>
              </a:rPr>
              <a:t> </a:t>
            </a:r>
            <a:r>
              <a:rPr lang="en-US" sz="2000" err="1">
                <a:solidFill>
                  <a:schemeClr val="tx1">
                    <a:lumMod val="85000"/>
                    <a:lumOff val="15000"/>
                  </a:schemeClr>
                </a:solidFill>
              </a:rPr>
              <a:t>niin</a:t>
            </a:r>
            <a:r>
              <a:rPr lang="en-US" sz="2000" dirty="0">
                <a:solidFill>
                  <a:schemeClr val="tx1">
                    <a:lumMod val="85000"/>
                    <a:lumOff val="15000"/>
                  </a:schemeClr>
                </a:solidFill>
              </a:rPr>
              <a:t> </a:t>
            </a:r>
            <a:r>
              <a:rPr lang="en-US" sz="2000" err="1">
                <a:solidFill>
                  <a:schemeClr val="tx1">
                    <a:lumMod val="85000"/>
                    <a:lumOff val="15000"/>
                  </a:schemeClr>
                </a:solidFill>
              </a:rPr>
              <a:t>varmasti</a:t>
            </a:r>
            <a:r>
              <a:rPr lang="en-US" sz="2000" dirty="0">
                <a:solidFill>
                  <a:schemeClr val="tx1">
                    <a:lumMod val="85000"/>
                    <a:lumOff val="15000"/>
                  </a:schemeClr>
                </a:solidFill>
              </a:rPr>
              <a:t> </a:t>
            </a:r>
            <a:r>
              <a:rPr lang="en-US" sz="2000" err="1">
                <a:solidFill>
                  <a:schemeClr val="tx1">
                    <a:lumMod val="85000"/>
                    <a:lumOff val="15000"/>
                  </a:schemeClr>
                </a:solidFill>
              </a:rPr>
              <a:t>opettelisin</a:t>
            </a:r>
            <a:r>
              <a:rPr lang="en-US" sz="2000" dirty="0">
                <a:solidFill>
                  <a:schemeClr val="tx1">
                    <a:lumMod val="85000"/>
                    <a:lumOff val="15000"/>
                  </a:schemeClr>
                </a:solidFill>
              </a:rPr>
              <a:t> </a:t>
            </a:r>
            <a:r>
              <a:rPr lang="en-US" sz="2000" err="1">
                <a:solidFill>
                  <a:schemeClr val="tx1">
                    <a:lumMod val="85000"/>
                    <a:lumOff val="15000"/>
                  </a:schemeClr>
                </a:solidFill>
              </a:rPr>
              <a:t>käyttämään</a:t>
            </a:r>
            <a:r>
              <a:rPr lang="en-US" sz="2000" dirty="0">
                <a:solidFill>
                  <a:schemeClr val="tx1">
                    <a:lumMod val="85000"/>
                    <a:lumOff val="15000"/>
                  </a:schemeClr>
                </a:solidFill>
              </a:rPr>
              <a:t> </a:t>
            </a:r>
            <a:r>
              <a:rPr lang="en-US" sz="2000" err="1">
                <a:solidFill>
                  <a:schemeClr val="tx1">
                    <a:lumMod val="85000"/>
                    <a:lumOff val="15000"/>
                  </a:schemeClr>
                </a:solidFill>
              </a:rPr>
              <a:t>rahaa</a:t>
            </a:r>
            <a:r>
              <a:rPr lang="en-US" sz="2000" dirty="0">
                <a:solidFill>
                  <a:schemeClr val="tx1">
                    <a:lumMod val="85000"/>
                    <a:lumOff val="15000"/>
                  </a:schemeClr>
                </a:solidFill>
              </a:rPr>
              <a:t> </a:t>
            </a:r>
            <a:r>
              <a:rPr lang="en-US" sz="2000" err="1">
                <a:solidFill>
                  <a:schemeClr val="tx1">
                    <a:lumMod val="85000"/>
                    <a:lumOff val="15000"/>
                  </a:schemeClr>
                </a:solidFill>
              </a:rPr>
              <a:t>viisaammin</a:t>
            </a:r>
            <a:r>
              <a:rPr lang="en-US" sz="2000" dirty="0">
                <a:solidFill>
                  <a:schemeClr val="tx1">
                    <a:lumMod val="85000"/>
                    <a:lumOff val="15000"/>
                  </a:schemeClr>
                </a:solidFill>
              </a:rPr>
              <a:t>. Rahaa </a:t>
            </a:r>
            <a:r>
              <a:rPr lang="en-US" sz="2000" err="1">
                <a:solidFill>
                  <a:schemeClr val="tx1">
                    <a:lumMod val="85000"/>
                    <a:lumOff val="15000"/>
                  </a:schemeClr>
                </a:solidFill>
              </a:rPr>
              <a:t>kului</a:t>
            </a:r>
            <a:r>
              <a:rPr lang="en-US" sz="2000" dirty="0">
                <a:solidFill>
                  <a:schemeClr val="tx1">
                    <a:lumMod val="85000"/>
                    <a:lumOff val="15000"/>
                  </a:schemeClr>
                </a:solidFill>
              </a:rPr>
              <a:t> </a:t>
            </a:r>
            <a:r>
              <a:rPr lang="en-US" sz="2000" err="1">
                <a:solidFill>
                  <a:schemeClr val="tx1">
                    <a:lumMod val="85000"/>
                    <a:lumOff val="15000"/>
                  </a:schemeClr>
                </a:solidFill>
              </a:rPr>
              <a:t>tuolla</a:t>
            </a:r>
            <a:r>
              <a:rPr lang="en-US" sz="2000" dirty="0">
                <a:solidFill>
                  <a:schemeClr val="tx1">
                    <a:lumMod val="85000"/>
                    <a:lumOff val="15000"/>
                  </a:schemeClr>
                </a:solidFill>
              </a:rPr>
              <a:t> </a:t>
            </a:r>
            <a:r>
              <a:rPr lang="en-US" sz="2000" err="1">
                <a:solidFill>
                  <a:schemeClr val="tx1">
                    <a:lumMod val="85000"/>
                    <a:lumOff val="15000"/>
                  </a:schemeClr>
                </a:solidFill>
              </a:rPr>
              <a:t>matkalla</a:t>
            </a:r>
            <a:r>
              <a:rPr lang="en-US" sz="2000" dirty="0">
                <a:solidFill>
                  <a:schemeClr val="tx1">
                    <a:lumMod val="85000"/>
                    <a:lumOff val="15000"/>
                  </a:schemeClr>
                </a:solidFill>
              </a:rPr>
              <a:t> </a:t>
            </a:r>
            <a:r>
              <a:rPr lang="en-US" sz="2000" err="1">
                <a:solidFill>
                  <a:schemeClr val="tx1">
                    <a:lumMod val="85000"/>
                    <a:lumOff val="15000"/>
                  </a:schemeClr>
                </a:solidFill>
              </a:rPr>
              <a:t>paljon</a:t>
            </a:r>
            <a:r>
              <a:rPr lang="en-US" sz="2000" dirty="0">
                <a:solidFill>
                  <a:schemeClr val="tx1">
                    <a:lumMod val="85000"/>
                    <a:lumOff val="15000"/>
                  </a:schemeClr>
                </a:solidFill>
              </a:rPr>
              <a:t> ja </a:t>
            </a:r>
            <a:r>
              <a:rPr lang="en-US" sz="2000" err="1">
                <a:solidFill>
                  <a:schemeClr val="tx1">
                    <a:lumMod val="85000"/>
                    <a:lumOff val="15000"/>
                  </a:schemeClr>
                </a:solidFill>
              </a:rPr>
              <a:t>vähän</a:t>
            </a:r>
            <a:r>
              <a:rPr lang="en-US" sz="2000" dirty="0">
                <a:solidFill>
                  <a:schemeClr val="tx1">
                    <a:lumMod val="85000"/>
                    <a:lumOff val="15000"/>
                  </a:schemeClr>
                </a:solidFill>
              </a:rPr>
              <a:t> </a:t>
            </a:r>
            <a:r>
              <a:rPr lang="en-US" sz="2000" err="1">
                <a:solidFill>
                  <a:schemeClr val="tx1">
                    <a:lumMod val="85000"/>
                    <a:lumOff val="15000"/>
                  </a:schemeClr>
                </a:solidFill>
              </a:rPr>
              <a:t>liikaakin</a:t>
            </a:r>
            <a:r>
              <a:rPr lang="en-US" sz="2000" dirty="0">
                <a:solidFill>
                  <a:schemeClr val="tx1">
                    <a:lumMod val="85000"/>
                    <a:lumOff val="15000"/>
                  </a:schemeClr>
                </a:solidFill>
              </a:rPr>
              <a:t>. </a:t>
            </a:r>
            <a:endParaRPr lang="en-US" sz="2000">
              <a:solidFill>
                <a:schemeClr val="tx1">
                  <a:lumMod val="85000"/>
                  <a:lumOff val="15000"/>
                </a:schemeClr>
              </a:solidFill>
              <a:cs typeface="Calibri"/>
            </a:endParaRPr>
          </a:p>
          <a:p>
            <a:pPr marL="285750" indent="-228600">
              <a:lnSpc>
                <a:spcPct val="90000"/>
              </a:lnSpc>
              <a:spcAft>
                <a:spcPts val="600"/>
              </a:spcAft>
              <a:buFont typeface="Arial" panose="020B0604020202020204" pitchFamily="34" charset="0"/>
              <a:buChar char="•"/>
            </a:pPr>
            <a:r>
              <a:rPr lang="en-US" sz="2000" err="1">
                <a:solidFill>
                  <a:schemeClr val="tx1">
                    <a:lumMod val="85000"/>
                    <a:lumOff val="15000"/>
                  </a:schemeClr>
                </a:solidFill>
              </a:rPr>
              <a:t>Sairastumisia</a:t>
            </a:r>
            <a:r>
              <a:rPr lang="en-US" sz="2000" dirty="0">
                <a:solidFill>
                  <a:schemeClr val="tx1">
                    <a:lumMod val="85000"/>
                    <a:lumOff val="15000"/>
                  </a:schemeClr>
                </a:solidFill>
              </a:rPr>
              <a:t> </a:t>
            </a:r>
            <a:r>
              <a:rPr lang="en-US" sz="2000" err="1">
                <a:solidFill>
                  <a:schemeClr val="tx1">
                    <a:lumMod val="85000"/>
                    <a:lumOff val="15000"/>
                  </a:schemeClr>
                </a:solidFill>
              </a:rPr>
              <a:t>ei</a:t>
            </a:r>
            <a:r>
              <a:rPr lang="en-US" sz="2000" dirty="0">
                <a:solidFill>
                  <a:schemeClr val="tx1">
                    <a:lumMod val="85000"/>
                    <a:lumOff val="15000"/>
                  </a:schemeClr>
                </a:solidFill>
              </a:rPr>
              <a:t> </a:t>
            </a:r>
            <a:r>
              <a:rPr lang="en-US" sz="2000" err="1">
                <a:solidFill>
                  <a:schemeClr val="tx1">
                    <a:lumMod val="85000"/>
                    <a:lumOff val="15000"/>
                  </a:schemeClr>
                </a:solidFill>
              </a:rPr>
              <a:t>juurikaan</a:t>
            </a:r>
            <a:r>
              <a:rPr lang="en-US" sz="2000" dirty="0">
                <a:solidFill>
                  <a:schemeClr val="tx1">
                    <a:lumMod val="85000"/>
                    <a:lumOff val="15000"/>
                  </a:schemeClr>
                </a:solidFill>
              </a:rPr>
              <a:t> </a:t>
            </a:r>
            <a:r>
              <a:rPr lang="en-US" sz="2000" err="1">
                <a:solidFill>
                  <a:schemeClr val="tx1">
                    <a:lumMod val="85000"/>
                    <a:lumOff val="15000"/>
                  </a:schemeClr>
                </a:solidFill>
              </a:rPr>
              <a:t>ollut</a:t>
            </a:r>
            <a:r>
              <a:rPr lang="en-US" sz="2000" dirty="0">
                <a:solidFill>
                  <a:schemeClr val="tx1">
                    <a:lumMod val="85000"/>
                    <a:lumOff val="15000"/>
                  </a:schemeClr>
                </a:solidFill>
              </a:rPr>
              <a:t>, </a:t>
            </a:r>
            <a:r>
              <a:rPr lang="en-US" sz="2000" err="1">
                <a:solidFill>
                  <a:schemeClr val="tx1">
                    <a:lumMod val="85000"/>
                    <a:lumOff val="15000"/>
                  </a:schemeClr>
                </a:solidFill>
              </a:rPr>
              <a:t>muuta</a:t>
            </a:r>
            <a:r>
              <a:rPr lang="en-US" sz="2000" dirty="0">
                <a:solidFill>
                  <a:schemeClr val="tx1">
                    <a:lumMod val="85000"/>
                    <a:lumOff val="15000"/>
                  </a:schemeClr>
                </a:solidFill>
              </a:rPr>
              <a:t> </a:t>
            </a:r>
            <a:r>
              <a:rPr lang="en-US" sz="2000" err="1">
                <a:solidFill>
                  <a:schemeClr val="tx1">
                    <a:lumMod val="85000"/>
                    <a:lumOff val="15000"/>
                  </a:schemeClr>
                </a:solidFill>
              </a:rPr>
              <a:t>kuin</a:t>
            </a:r>
            <a:r>
              <a:rPr lang="en-US" sz="2000" dirty="0">
                <a:solidFill>
                  <a:schemeClr val="tx1">
                    <a:lumMod val="85000"/>
                    <a:lumOff val="15000"/>
                  </a:schemeClr>
                </a:solidFill>
              </a:rPr>
              <a:t> </a:t>
            </a:r>
            <a:r>
              <a:rPr lang="en-US" sz="2000" err="1">
                <a:solidFill>
                  <a:schemeClr val="tx1">
                    <a:lumMod val="85000"/>
                    <a:lumOff val="15000"/>
                  </a:schemeClr>
                </a:solidFill>
              </a:rPr>
              <a:t>muutaman</a:t>
            </a:r>
            <a:r>
              <a:rPr lang="en-US" sz="2000" dirty="0">
                <a:solidFill>
                  <a:schemeClr val="tx1">
                    <a:lumMod val="85000"/>
                    <a:lumOff val="15000"/>
                  </a:schemeClr>
                </a:solidFill>
              </a:rPr>
              <a:t> </a:t>
            </a:r>
            <a:r>
              <a:rPr lang="en-US" sz="2000" err="1">
                <a:solidFill>
                  <a:schemeClr val="tx1">
                    <a:lumMod val="85000"/>
                    <a:lumOff val="15000"/>
                  </a:schemeClr>
                </a:solidFill>
              </a:rPr>
              <a:t>kerran</a:t>
            </a:r>
            <a:r>
              <a:rPr lang="en-US" sz="2000" dirty="0">
                <a:solidFill>
                  <a:schemeClr val="tx1">
                    <a:lumMod val="85000"/>
                    <a:lumOff val="15000"/>
                  </a:schemeClr>
                </a:solidFill>
              </a:rPr>
              <a:t> </a:t>
            </a:r>
            <a:r>
              <a:rPr lang="en-US" sz="2000" err="1">
                <a:solidFill>
                  <a:schemeClr val="tx1">
                    <a:lumMod val="85000"/>
                    <a:lumOff val="15000"/>
                  </a:schemeClr>
                </a:solidFill>
              </a:rPr>
              <a:t>ruoasta</a:t>
            </a:r>
            <a:r>
              <a:rPr lang="en-US" sz="2000" dirty="0">
                <a:solidFill>
                  <a:schemeClr val="tx1">
                    <a:lumMod val="85000"/>
                    <a:lumOff val="15000"/>
                  </a:schemeClr>
                </a:solidFill>
              </a:rPr>
              <a:t>, </a:t>
            </a:r>
            <a:r>
              <a:rPr lang="en-US" sz="2000" err="1">
                <a:solidFill>
                  <a:schemeClr val="tx1">
                    <a:lumMod val="85000"/>
                    <a:lumOff val="15000"/>
                  </a:schemeClr>
                </a:solidFill>
              </a:rPr>
              <a:t>joten</a:t>
            </a:r>
            <a:r>
              <a:rPr lang="en-US" sz="2000" dirty="0">
                <a:solidFill>
                  <a:schemeClr val="tx1">
                    <a:lumMod val="85000"/>
                    <a:lumOff val="15000"/>
                  </a:schemeClr>
                </a:solidFill>
              </a:rPr>
              <a:t> </a:t>
            </a:r>
            <a:r>
              <a:rPr lang="en-US" sz="2000" err="1">
                <a:solidFill>
                  <a:schemeClr val="tx1">
                    <a:lumMod val="85000"/>
                    <a:lumOff val="15000"/>
                  </a:schemeClr>
                </a:solidFill>
              </a:rPr>
              <a:t>selvittiin</a:t>
            </a:r>
            <a:r>
              <a:rPr lang="en-US" sz="2000" dirty="0">
                <a:solidFill>
                  <a:schemeClr val="tx1">
                    <a:lumMod val="85000"/>
                    <a:lumOff val="15000"/>
                  </a:schemeClr>
                </a:solidFill>
              </a:rPr>
              <a:t> </a:t>
            </a:r>
            <a:r>
              <a:rPr lang="en-US" sz="2000" err="1">
                <a:solidFill>
                  <a:schemeClr val="tx1">
                    <a:lumMod val="85000"/>
                    <a:lumOff val="15000"/>
                  </a:schemeClr>
                </a:solidFill>
              </a:rPr>
              <a:t>vähällä</a:t>
            </a:r>
            <a:r>
              <a:rPr lang="en-US" sz="2000" dirty="0">
                <a:solidFill>
                  <a:schemeClr val="tx1">
                    <a:lumMod val="85000"/>
                    <a:lumOff val="15000"/>
                  </a:schemeClr>
                </a:solidFill>
              </a:rPr>
              <a:t>. </a:t>
            </a:r>
            <a:r>
              <a:rPr lang="en-US" sz="2000" err="1">
                <a:solidFill>
                  <a:schemeClr val="tx1">
                    <a:lumMod val="85000"/>
                    <a:lumOff val="15000"/>
                  </a:schemeClr>
                </a:solidFill>
              </a:rPr>
              <a:t>Aluksi</a:t>
            </a:r>
            <a:r>
              <a:rPr lang="en-US" sz="2000" dirty="0">
                <a:solidFill>
                  <a:schemeClr val="tx1">
                    <a:lumMod val="85000"/>
                    <a:lumOff val="15000"/>
                  </a:schemeClr>
                </a:solidFill>
              </a:rPr>
              <a:t> </a:t>
            </a:r>
            <a:r>
              <a:rPr lang="en-US" sz="2000" err="1">
                <a:solidFill>
                  <a:schemeClr val="tx1">
                    <a:lumMod val="85000"/>
                    <a:lumOff val="15000"/>
                  </a:schemeClr>
                </a:solidFill>
              </a:rPr>
              <a:t>oli</a:t>
            </a:r>
            <a:r>
              <a:rPr lang="en-US" sz="2000" dirty="0">
                <a:solidFill>
                  <a:schemeClr val="tx1">
                    <a:lumMod val="85000"/>
                    <a:lumOff val="15000"/>
                  </a:schemeClr>
                </a:solidFill>
              </a:rPr>
              <a:t> </a:t>
            </a:r>
            <a:r>
              <a:rPr lang="en-US" sz="2000" err="1">
                <a:solidFill>
                  <a:schemeClr val="tx1">
                    <a:lumMod val="85000"/>
                    <a:lumOff val="15000"/>
                  </a:schemeClr>
                </a:solidFill>
              </a:rPr>
              <a:t>tukkoinen</a:t>
            </a:r>
            <a:r>
              <a:rPr lang="en-US" sz="2000" dirty="0">
                <a:solidFill>
                  <a:schemeClr val="tx1">
                    <a:lumMod val="85000"/>
                    <a:lumOff val="15000"/>
                  </a:schemeClr>
                </a:solidFill>
              </a:rPr>
              <a:t> </a:t>
            </a:r>
            <a:r>
              <a:rPr lang="en-US" sz="2000" err="1">
                <a:solidFill>
                  <a:schemeClr val="tx1">
                    <a:lumMod val="85000"/>
                    <a:lumOff val="15000"/>
                  </a:schemeClr>
                </a:solidFill>
              </a:rPr>
              <a:t>olo</a:t>
            </a:r>
            <a:r>
              <a:rPr lang="en-US" sz="2000" dirty="0">
                <a:solidFill>
                  <a:schemeClr val="tx1">
                    <a:lumMod val="85000"/>
                    <a:lumOff val="15000"/>
                  </a:schemeClr>
                </a:solidFill>
              </a:rPr>
              <a:t> ja </a:t>
            </a:r>
            <a:r>
              <a:rPr lang="en-US" sz="2000" err="1">
                <a:solidFill>
                  <a:schemeClr val="tx1">
                    <a:lumMod val="85000"/>
                    <a:lumOff val="15000"/>
                  </a:schemeClr>
                </a:solidFill>
              </a:rPr>
              <a:t>pientä</a:t>
            </a:r>
            <a:r>
              <a:rPr lang="en-US" sz="2000" dirty="0">
                <a:solidFill>
                  <a:schemeClr val="tx1">
                    <a:lumMod val="85000"/>
                    <a:lumOff val="15000"/>
                  </a:schemeClr>
                </a:solidFill>
              </a:rPr>
              <a:t> </a:t>
            </a:r>
            <a:r>
              <a:rPr lang="en-US" sz="2000" err="1">
                <a:solidFill>
                  <a:schemeClr val="tx1">
                    <a:lumMod val="85000"/>
                    <a:lumOff val="15000"/>
                  </a:schemeClr>
                </a:solidFill>
              </a:rPr>
              <a:t>flunssaa</a:t>
            </a:r>
            <a:r>
              <a:rPr lang="en-US" sz="2000" dirty="0">
                <a:solidFill>
                  <a:schemeClr val="tx1">
                    <a:lumMod val="85000"/>
                    <a:lumOff val="15000"/>
                  </a:schemeClr>
                </a:solidFill>
              </a:rPr>
              <a:t>, </a:t>
            </a:r>
            <a:r>
              <a:rPr lang="en-US" sz="2000" err="1">
                <a:solidFill>
                  <a:schemeClr val="tx1">
                    <a:lumMod val="85000"/>
                    <a:lumOff val="15000"/>
                  </a:schemeClr>
                </a:solidFill>
              </a:rPr>
              <a:t>mutta</a:t>
            </a:r>
            <a:r>
              <a:rPr lang="en-US" sz="2000" dirty="0">
                <a:solidFill>
                  <a:schemeClr val="tx1">
                    <a:lumMod val="85000"/>
                    <a:lumOff val="15000"/>
                  </a:schemeClr>
                </a:solidFill>
              </a:rPr>
              <a:t> se </a:t>
            </a:r>
            <a:r>
              <a:rPr lang="en-US" sz="2000" err="1">
                <a:solidFill>
                  <a:schemeClr val="tx1">
                    <a:lumMod val="85000"/>
                    <a:lumOff val="15000"/>
                  </a:schemeClr>
                </a:solidFill>
              </a:rPr>
              <a:t>ei</a:t>
            </a:r>
            <a:r>
              <a:rPr lang="en-US" sz="2000" dirty="0">
                <a:solidFill>
                  <a:schemeClr val="tx1">
                    <a:lumMod val="85000"/>
                    <a:lumOff val="15000"/>
                  </a:schemeClr>
                </a:solidFill>
              </a:rPr>
              <a:t> </a:t>
            </a:r>
            <a:r>
              <a:rPr lang="en-US" sz="2000" err="1">
                <a:solidFill>
                  <a:schemeClr val="tx1">
                    <a:lumMod val="85000"/>
                    <a:lumOff val="15000"/>
                  </a:schemeClr>
                </a:solidFill>
              </a:rPr>
              <a:t>estänyt</a:t>
            </a:r>
            <a:r>
              <a:rPr lang="en-US" sz="2000" dirty="0">
                <a:solidFill>
                  <a:schemeClr val="tx1">
                    <a:lumMod val="85000"/>
                    <a:lumOff val="15000"/>
                  </a:schemeClr>
                </a:solidFill>
              </a:rPr>
              <a:t> </a:t>
            </a:r>
            <a:r>
              <a:rPr lang="en-US" sz="2000" err="1">
                <a:solidFill>
                  <a:schemeClr val="tx1">
                    <a:lumMod val="85000"/>
                    <a:lumOff val="15000"/>
                  </a:schemeClr>
                </a:solidFill>
              </a:rPr>
              <a:t>töiden</a:t>
            </a:r>
            <a:r>
              <a:rPr lang="en-US" sz="2000" dirty="0">
                <a:solidFill>
                  <a:schemeClr val="tx1">
                    <a:lumMod val="85000"/>
                    <a:lumOff val="15000"/>
                  </a:schemeClr>
                </a:solidFill>
              </a:rPr>
              <a:t> </a:t>
            </a:r>
            <a:r>
              <a:rPr lang="en-US" sz="2000" err="1">
                <a:solidFill>
                  <a:schemeClr val="tx1">
                    <a:lumMod val="85000"/>
                    <a:lumOff val="15000"/>
                  </a:schemeClr>
                </a:solidFill>
              </a:rPr>
              <a:t>tekoa</a:t>
            </a:r>
            <a:r>
              <a:rPr lang="en-US" sz="2000" dirty="0">
                <a:solidFill>
                  <a:schemeClr val="tx1">
                    <a:lumMod val="85000"/>
                    <a:lumOff val="15000"/>
                  </a:schemeClr>
                </a:solidFill>
              </a:rPr>
              <a:t>.</a:t>
            </a:r>
            <a:endParaRPr lang="en-US" sz="2000">
              <a:solidFill>
                <a:schemeClr val="tx1">
                  <a:lumMod val="85000"/>
                  <a:lumOff val="15000"/>
                </a:schemeClr>
              </a:solidFill>
              <a:cs typeface="Calibri"/>
            </a:endParaRPr>
          </a:p>
        </p:txBody>
      </p:sp>
      <p:pic>
        <p:nvPicPr>
          <p:cNvPr id="3" name="Kuva 3" descr="Kuva, joka sisältää kohteen ruoka, pöytä, lautanen, henkilö&#10;&#10;Kuvaus luotu automaattisesti">
            <a:extLst>
              <a:ext uri="{FF2B5EF4-FFF2-40B4-BE49-F238E27FC236}">
                <a16:creationId xmlns:a16="http://schemas.microsoft.com/office/drawing/2014/main" id="{D92D4B21-79B9-9686-497F-5AF6D3F7AB5F}"/>
              </a:ext>
            </a:extLst>
          </p:cNvPr>
          <p:cNvPicPr>
            <a:picLocks noChangeAspect="1"/>
          </p:cNvPicPr>
          <p:nvPr/>
        </p:nvPicPr>
        <p:blipFill rotWithShape="1">
          <a:blip r:embed="rId3"/>
          <a:srcRect l="6379"/>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217211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Kuva 2" descr="Kuva, joka sisältää kohteen lattia, sisä-, henkilö, urheilu&#10;&#10;Kuvaus luotu automaattisesti">
            <a:extLst>
              <a:ext uri="{FF2B5EF4-FFF2-40B4-BE49-F238E27FC236}">
                <a16:creationId xmlns:a16="http://schemas.microsoft.com/office/drawing/2014/main" id="{9F21E4EF-95B3-C1A2-3EF9-9C092FE00634}"/>
              </a:ext>
            </a:extLst>
          </p:cNvPr>
          <p:cNvPicPr>
            <a:picLocks noChangeAspect="1"/>
          </p:cNvPicPr>
          <p:nvPr/>
        </p:nvPicPr>
        <p:blipFill rotWithShape="1">
          <a:blip r:embed="rId2"/>
          <a:srcRect b="25014"/>
          <a:stretch/>
        </p:blipFill>
        <p:spPr>
          <a:xfrm>
            <a:off x="20" y="1282"/>
            <a:ext cx="12191980" cy="6856718"/>
          </a:xfrm>
          <a:prstGeom prst="rect">
            <a:avLst/>
          </a:prstGeom>
        </p:spPr>
      </p:pic>
      <p:sp>
        <p:nvSpPr>
          <p:cNvPr id="3" name="Suorakulmio 2">
            <a:extLst>
              <a:ext uri="{FF2B5EF4-FFF2-40B4-BE49-F238E27FC236}">
                <a16:creationId xmlns:a16="http://schemas.microsoft.com/office/drawing/2014/main" id="{5F86A256-00D8-71AA-7926-486BCAD0A94E}"/>
              </a:ext>
            </a:extLst>
          </p:cNvPr>
          <p:cNvSpPr/>
          <p:nvPr/>
        </p:nvSpPr>
        <p:spPr>
          <a:xfrm>
            <a:off x="7564694" y="4572000"/>
            <a:ext cx="4055805" cy="1905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Tekstiruutu 3">
            <a:extLst>
              <a:ext uri="{FF2B5EF4-FFF2-40B4-BE49-F238E27FC236}">
                <a16:creationId xmlns:a16="http://schemas.microsoft.com/office/drawing/2014/main" id="{0725E06F-3875-86D6-53AA-1FE4F1AF413D}"/>
              </a:ext>
            </a:extLst>
          </p:cNvPr>
          <p:cNvSpPr txBox="1"/>
          <p:nvPr/>
        </p:nvSpPr>
        <p:spPr>
          <a:xfrm>
            <a:off x="7927258" y="4787080"/>
            <a:ext cx="352117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dirty="0">
                <a:latin typeface="Times New Roman"/>
                <a:cs typeface="Calibri"/>
              </a:rPr>
              <a:t>Kun saavuimme </a:t>
            </a:r>
            <a:r>
              <a:rPr lang="fi-FI" dirty="0" err="1">
                <a:latin typeface="Times New Roman"/>
                <a:cs typeface="Calibri"/>
              </a:rPr>
              <a:t>Corralejoon</a:t>
            </a:r>
            <a:r>
              <a:rPr lang="fi-FI" dirty="0">
                <a:latin typeface="Times New Roman"/>
                <a:cs typeface="Calibri"/>
              </a:rPr>
              <a:t>, niin pian alkoi 10 päivää kestävä karnevaali, joka on todella suosittu. "Pääpäivänä" työpaikalla oli työntekijöillä karnevaaliasut päällä.</a:t>
            </a:r>
            <a:endParaRPr lang="fi-FI" dirty="0">
              <a:cs typeface="Calibri"/>
            </a:endParaRPr>
          </a:p>
        </p:txBody>
      </p:sp>
    </p:spTree>
    <p:extLst>
      <p:ext uri="{BB962C8B-B14F-4D97-AF65-F5344CB8AC3E}">
        <p14:creationId xmlns:p14="http://schemas.microsoft.com/office/powerpoint/2010/main" val="3413703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Kuva 3" descr="Kuva, joka sisältää kohteen henkilö, silmälasit, suojalasit&#10;&#10;Kuvaus luotu automaattisesti">
            <a:extLst>
              <a:ext uri="{FF2B5EF4-FFF2-40B4-BE49-F238E27FC236}">
                <a16:creationId xmlns:a16="http://schemas.microsoft.com/office/drawing/2014/main" id="{1CB8FCCD-3F37-B3CD-19BD-E1AB21D4E01F}"/>
              </a:ext>
            </a:extLst>
          </p:cNvPr>
          <p:cNvPicPr>
            <a:picLocks noChangeAspect="1"/>
          </p:cNvPicPr>
          <p:nvPr/>
        </p:nvPicPr>
        <p:blipFill rotWithShape="1">
          <a:blip r:embed="rId2"/>
          <a:srcRect t="18157" b="24950"/>
          <a:stretch/>
        </p:blipFill>
        <p:spPr>
          <a:xfrm rot="-5400000">
            <a:off x="39196" y="-39195"/>
            <a:ext cx="6858000" cy="6936390"/>
          </a:xfrm>
          <a:prstGeom prst="rect">
            <a:avLst/>
          </a:prstGeom>
        </p:spPr>
      </p:pic>
      <p:sp>
        <p:nvSpPr>
          <p:cNvPr id="2" name="Tekstiruutu 1">
            <a:extLst>
              <a:ext uri="{FF2B5EF4-FFF2-40B4-BE49-F238E27FC236}">
                <a16:creationId xmlns:a16="http://schemas.microsoft.com/office/drawing/2014/main" id="{2B5DEB21-86DA-600E-37BB-303A3A72B441}"/>
              </a:ext>
            </a:extLst>
          </p:cNvPr>
          <p:cNvSpPr txBox="1"/>
          <p:nvPr/>
        </p:nvSpPr>
        <p:spPr>
          <a:xfrm>
            <a:off x="7163749" y="332132"/>
            <a:ext cx="4492222" cy="371648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sz="2000" err="1"/>
              <a:t>Opin</a:t>
            </a:r>
            <a:r>
              <a:rPr lang="en-US" sz="2000" dirty="0"/>
              <a:t> </a:t>
            </a:r>
            <a:r>
              <a:rPr lang="en-US" sz="2000" err="1"/>
              <a:t>todella</a:t>
            </a:r>
            <a:r>
              <a:rPr lang="en-US" sz="2000" dirty="0"/>
              <a:t> </a:t>
            </a:r>
            <a:r>
              <a:rPr lang="en-US" sz="2000" err="1"/>
              <a:t>paljon</a:t>
            </a:r>
            <a:r>
              <a:rPr lang="en-US" sz="2000" dirty="0"/>
              <a:t> </a:t>
            </a:r>
            <a:r>
              <a:rPr lang="en-US" sz="2000" err="1"/>
              <a:t>uusista</a:t>
            </a:r>
            <a:r>
              <a:rPr lang="en-US" sz="2000" dirty="0"/>
              <a:t> </a:t>
            </a:r>
            <a:r>
              <a:rPr lang="en-US" sz="2000" err="1"/>
              <a:t>kulttuureista</a:t>
            </a:r>
            <a:r>
              <a:rPr lang="en-US" sz="2000" dirty="0"/>
              <a:t>, </a:t>
            </a:r>
            <a:r>
              <a:rPr lang="en-US" sz="2000" err="1"/>
              <a:t>uskonnoista</a:t>
            </a:r>
            <a:r>
              <a:rPr lang="en-US" sz="2000" dirty="0"/>
              <a:t> ja </a:t>
            </a:r>
            <a:r>
              <a:rPr lang="en-US" sz="2000" err="1"/>
              <a:t>monista</a:t>
            </a:r>
            <a:r>
              <a:rPr lang="en-US" sz="2000" dirty="0"/>
              <a:t> </a:t>
            </a:r>
            <a:r>
              <a:rPr lang="en-US" sz="2000" err="1"/>
              <a:t>eri</a:t>
            </a:r>
            <a:r>
              <a:rPr lang="en-US" sz="2000" dirty="0"/>
              <a:t> </a:t>
            </a:r>
            <a:r>
              <a:rPr lang="en-US" sz="2000" err="1"/>
              <a:t>maan</a:t>
            </a:r>
            <a:r>
              <a:rPr lang="en-US" sz="2000" dirty="0"/>
              <a:t> </a:t>
            </a:r>
            <a:r>
              <a:rPr lang="en-US" sz="2000" err="1"/>
              <a:t>käytänteistä</a:t>
            </a:r>
            <a:r>
              <a:rPr lang="en-US" sz="2000" dirty="0"/>
              <a:t>. </a:t>
            </a:r>
            <a:r>
              <a:rPr lang="en-US" sz="2000" err="1"/>
              <a:t>Kokonaisuudessa</a:t>
            </a:r>
            <a:r>
              <a:rPr lang="en-US" sz="2000" dirty="0"/>
              <a:t> </a:t>
            </a:r>
            <a:r>
              <a:rPr lang="en-US" sz="2000" err="1"/>
              <a:t>matka</a:t>
            </a:r>
            <a:r>
              <a:rPr lang="en-US" sz="2000" dirty="0"/>
              <a:t> </a:t>
            </a:r>
            <a:r>
              <a:rPr lang="en-US" sz="2000" err="1"/>
              <a:t>oli</a:t>
            </a:r>
            <a:r>
              <a:rPr lang="en-US" sz="2000" dirty="0"/>
              <a:t> </a:t>
            </a:r>
            <a:r>
              <a:rPr lang="en-US" sz="2000" err="1"/>
              <a:t>myös</a:t>
            </a:r>
            <a:r>
              <a:rPr lang="en-US" sz="2000" dirty="0"/>
              <a:t> </a:t>
            </a:r>
            <a:r>
              <a:rPr lang="en-US" sz="2000" err="1"/>
              <a:t>todella</a:t>
            </a:r>
            <a:r>
              <a:rPr lang="en-US" sz="2000" dirty="0"/>
              <a:t> </a:t>
            </a:r>
            <a:r>
              <a:rPr lang="en-US" sz="2000" err="1"/>
              <a:t>silmiä</a:t>
            </a:r>
            <a:r>
              <a:rPr lang="en-US" sz="2000" dirty="0"/>
              <a:t> </a:t>
            </a:r>
            <a:r>
              <a:rPr lang="en-US" sz="2000" err="1"/>
              <a:t>avaava</a:t>
            </a:r>
            <a:r>
              <a:rPr lang="en-US" sz="2000" dirty="0"/>
              <a:t>. </a:t>
            </a:r>
            <a:r>
              <a:rPr lang="en-US" sz="2000" err="1"/>
              <a:t>Tutustin</a:t>
            </a:r>
            <a:r>
              <a:rPr lang="en-US" sz="2000" dirty="0"/>
              <a:t> </a:t>
            </a:r>
            <a:r>
              <a:rPr lang="en-US" sz="2000" err="1"/>
              <a:t>paljon</a:t>
            </a:r>
            <a:r>
              <a:rPr lang="en-US" sz="2000" dirty="0"/>
              <a:t> </a:t>
            </a:r>
            <a:r>
              <a:rPr lang="en-US" sz="2000" err="1"/>
              <a:t>uusiin</a:t>
            </a:r>
            <a:r>
              <a:rPr lang="en-US" sz="2000" dirty="0"/>
              <a:t> </a:t>
            </a:r>
            <a:r>
              <a:rPr lang="en-US" sz="2000" err="1"/>
              <a:t>ihmisiin</a:t>
            </a:r>
            <a:r>
              <a:rPr lang="en-US" sz="2000" dirty="0"/>
              <a:t> </a:t>
            </a:r>
            <a:r>
              <a:rPr lang="en-US" sz="2000" err="1"/>
              <a:t>erityisesti</a:t>
            </a:r>
            <a:r>
              <a:rPr lang="en-US" sz="2000" dirty="0"/>
              <a:t> </a:t>
            </a:r>
            <a:r>
              <a:rPr lang="en-US" sz="2000" err="1"/>
              <a:t>Suomalaisiin</a:t>
            </a:r>
            <a:r>
              <a:rPr lang="en-US" sz="2000" dirty="0"/>
              <a:t> </a:t>
            </a:r>
            <a:r>
              <a:rPr lang="en-US" sz="2000" err="1"/>
              <a:t>opiskelijoihin</a:t>
            </a:r>
            <a:r>
              <a:rPr lang="en-US" sz="2000" dirty="0"/>
              <a:t> ja </a:t>
            </a:r>
            <a:r>
              <a:rPr lang="en-US" sz="2000" err="1"/>
              <a:t>paikallisiin</a:t>
            </a:r>
            <a:r>
              <a:rPr lang="en-US" sz="2000" dirty="0"/>
              <a:t> </a:t>
            </a:r>
            <a:r>
              <a:rPr lang="en-US" sz="2000" err="1"/>
              <a:t>Marokkolaisiin</a:t>
            </a:r>
            <a:r>
              <a:rPr lang="en-US" sz="2000" dirty="0"/>
              <a:t>. </a:t>
            </a:r>
            <a:r>
              <a:rPr lang="en-US" sz="2000" err="1"/>
              <a:t>Keskustellessani</a:t>
            </a:r>
            <a:r>
              <a:rPr lang="en-US" sz="2000" dirty="0"/>
              <a:t> </a:t>
            </a:r>
            <a:r>
              <a:rPr lang="en-US" sz="2000" err="1"/>
              <a:t>esimerkiksi</a:t>
            </a:r>
            <a:r>
              <a:rPr lang="en-US" sz="2000" dirty="0"/>
              <a:t> </a:t>
            </a:r>
            <a:r>
              <a:rPr lang="en-US" sz="2000" err="1"/>
              <a:t>Marokkolaisten</a:t>
            </a:r>
            <a:r>
              <a:rPr lang="en-US" sz="2000" dirty="0"/>
              <a:t> </a:t>
            </a:r>
            <a:r>
              <a:rPr lang="en-US" sz="2000" err="1"/>
              <a:t>poikien</a:t>
            </a:r>
            <a:r>
              <a:rPr lang="en-US" sz="2000" dirty="0"/>
              <a:t> </a:t>
            </a:r>
            <a:r>
              <a:rPr lang="en-US" sz="2000" err="1"/>
              <a:t>kanssa</a:t>
            </a:r>
            <a:r>
              <a:rPr lang="en-US" sz="2000" dirty="0"/>
              <a:t>, </a:t>
            </a:r>
            <a:r>
              <a:rPr lang="en-US" sz="2000" err="1"/>
              <a:t>tajuaa</a:t>
            </a:r>
            <a:r>
              <a:rPr lang="en-US" sz="2000" dirty="0"/>
              <a:t> </a:t>
            </a:r>
            <a:r>
              <a:rPr lang="en-US" sz="2000" err="1"/>
              <a:t>kuinka</a:t>
            </a:r>
            <a:r>
              <a:rPr lang="en-US" sz="2000" dirty="0"/>
              <a:t> </a:t>
            </a:r>
            <a:r>
              <a:rPr lang="en-US" sz="2000" err="1"/>
              <a:t>hyvin</a:t>
            </a:r>
            <a:r>
              <a:rPr lang="en-US" sz="2000" dirty="0"/>
              <a:t> </a:t>
            </a:r>
            <a:r>
              <a:rPr lang="en-US" sz="2000" err="1"/>
              <a:t>asiat</a:t>
            </a:r>
            <a:r>
              <a:rPr lang="en-US" sz="2000" dirty="0"/>
              <a:t> </a:t>
            </a:r>
            <a:r>
              <a:rPr lang="en-US" sz="2000" err="1"/>
              <a:t>ovat</a:t>
            </a:r>
            <a:r>
              <a:rPr lang="en-US" sz="2000" dirty="0"/>
              <a:t> </a:t>
            </a:r>
            <a:r>
              <a:rPr lang="en-US" sz="2000" err="1"/>
              <a:t>Suomessa</a:t>
            </a:r>
            <a:r>
              <a:rPr lang="en-US" sz="2000" dirty="0"/>
              <a:t> ja </a:t>
            </a:r>
            <a:r>
              <a:rPr lang="en-US" sz="2000" err="1"/>
              <a:t>oppii</a:t>
            </a:r>
            <a:r>
              <a:rPr lang="en-US" sz="2000" dirty="0"/>
              <a:t> </a:t>
            </a:r>
            <a:r>
              <a:rPr lang="en-US" sz="2000" err="1"/>
              <a:t>arvostamaan</a:t>
            </a:r>
            <a:r>
              <a:rPr lang="en-US" sz="2000" dirty="0"/>
              <a:t> </a:t>
            </a:r>
            <a:r>
              <a:rPr lang="en-US" sz="2000" err="1"/>
              <a:t>sitä</a:t>
            </a:r>
            <a:r>
              <a:rPr lang="en-US" sz="2000" dirty="0"/>
              <a:t> </a:t>
            </a:r>
            <a:r>
              <a:rPr lang="en-US" sz="2000" err="1"/>
              <a:t>paljon</a:t>
            </a:r>
            <a:r>
              <a:rPr lang="en-US" sz="2000" dirty="0"/>
              <a:t> </a:t>
            </a:r>
            <a:r>
              <a:rPr lang="en-US" sz="2000" err="1"/>
              <a:t>enemmän</a:t>
            </a:r>
            <a:r>
              <a:rPr lang="en-US" sz="2000" dirty="0"/>
              <a:t>. Suomi </a:t>
            </a:r>
            <a:r>
              <a:rPr lang="en-US" sz="2000" err="1"/>
              <a:t>itsessään</a:t>
            </a:r>
            <a:r>
              <a:rPr lang="en-US" sz="2000" dirty="0"/>
              <a:t> on </a:t>
            </a:r>
            <a:r>
              <a:rPr lang="en-US" sz="2000" err="1"/>
              <a:t>rikas</a:t>
            </a:r>
            <a:r>
              <a:rPr lang="en-US" sz="2000" dirty="0"/>
              <a:t> </a:t>
            </a:r>
            <a:r>
              <a:rPr lang="en-US" sz="2000" err="1"/>
              <a:t>valtio</a:t>
            </a:r>
            <a:r>
              <a:rPr lang="en-US" sz="2000" dirty="0"/>
              <a:t> ja </a:t>
            </a:r>
            <a:r>
              <a:rPr lang="en-US" sz="2000" err="1"/>
              <a:t>asiat</a:t>
            </a:r>
            <a:r>
              <a:rPr lang="en-US" sz="2000" dirty="0"/>
              <a:t> </a:t>
            </a:r>
            <a:r>
              <a:rPr lang="en-US" sz="2000" err="1"/>
              <a:t>ovat</a:t>
            </a:r>
            <a:r>
              <a:rPr lang="en-US" sz="2000" dirty="0"/>
              <a:t> </a:t>
            </a:r>
            <a:r>
              <a:rPr lang="en-US" sz="2000" err="1"/>
              <a:t>paremmin</a:t>
            </a:r>
            <a:r>
              <a:rPr lang="en-US" sz="2000" dirty="0"/>
              <a:t> </a:t>
            </a:r>
            <a:r>
              <a:rPr lang="en-US" sz="2000" err="1"/>
              <a:t>kuin</a:t>
            </a:r>
            <a:r>
              <a:rPr lang="en-US" sz="2000" dirty="0"/>
              <a:t> </a:t>
            </a:r>
            <a:r>
              <a:rPr lang="en-US" sz="2000" err="1"/>
              <a:t>monessa</a:t>
            </a:r>
            <a:r>
              <a:rPr lang="en-US" sz="2000" dirty="0"/>
              <a:t> </a:t>
            </a:r>
            <a:r>
              <a:rPr lang="en-US" sz="2000" err="1"/>
              <a:t>muussa</a:t>
            </a:r>
            <a:r>
              <a:rPr lang="en-US" sz="2000" dirty="0"/>
              <a:t> </a:t>
            </a:r>
            <a:r>
              <a:rPr lang="en-US" sz="2000" err="1"/>
              <a:t>maassa</a:t>
            </a:r>
            <a:r>
              <a:rPr lang="en-US" sz="2000" dirty="0"/>
              <a:t>. </a:t>
            </a:r>
            <a:r>
              <a:rPr lang="en-US" sz="2000" err="1"/>
              <a:t>Mielestäni</a:t>
            </a:r>
            <a:r>
              <a:rPr lang="en-US" sz="2000" dirty="0"/>
              <a:t> </a:t>
            </a:r>
            <a:r>
              <a:rPr lang="en-US" sz="2000" err="1"/>
              <a:t>jokaisen</a:t>
            </a:r>
            <a:r>
              <a:rPr lang="en-US" sz="2000" dirty="0"/>
              <a:t> </a:t>
            </a:r>
            <a:r>
              <a:rPr lang="en-US" sz="2000" err="1"/>
              <a:t>Suomalaisen</a:t>
            </a:r>
            <a:r>
              <a:rPr lang="en-US" sz="2000" dirty="0"/>
              <a:t> </a:t>
            </a:r>
            <a:r>
              <a:rPr lang="en-US" sz="2000" err="1"/>
              <a:t>pitäisi</a:t>
            </a:r>
            <a:r>
              <a:rPr lang="en-US" sz="2000" dirty="0"/>
              <a:t> </a:t>
            </a:r>
            <a:r>
              <a:rPr lang="en-US" sz="2000" err="1"/>
              <a:t>oppia</a:t>
            </a:r>
            <a:r>
              <a:rPr lang="en-US" sz="2000" dirty="0"/>
              <a:t> </a:t>
            </a:r>
            <a:r>
              <a:rPr lang="en-US" sz="2000" err="1"/>
              <a:t>katsomaan</a:t>
            </a:r>
            <a:r>
              <a:rPr lang="en-US" sz="2000" dirty="0"/>
              <a:t> </a:t>
            </a:r>
            <a:r>
              <a:rPr lang="en-US" sz="2000" err="1"/>
              <a:t>asioita</a:t>
            </a:r>
            <a:r>
              <a:rPr lang="en-US" sz="2000" dirty="0"/>
              <a:t> </a:t>
            </a:r>
            <a:r>
              <a:rPr lang="en-US" sz="2000" err="1"/>
              <a:t>vähän</a:t>
            </a:r>
            <a:r>
              <a:rPr lang="en-US" sz="2000" dirty="0"/>
              <a:t> </a:t>
            </a:r>
            <a:r>
              <a:rPr lang="en-US" sz="2000" err="1"/>
              <a:t>laajemmin</a:t>
            </a:r>
            <a:r>
              <a:rPr lang="en-US" sz="2000" dirty="0"/>
              <a:t>.</a:t>
            </a:r>
            <a:endParaRPr lang="en-US" sz="2000" dirty="0">
              <a:cs typeface="Calibri"/>
            </a:endParaRPr>
          </a:p>
          <a:p>
            <a:pPr marL="285750" indent="-228600">
              <a:lnSpc>
                <a:spcPct val="90000"/>
              </a:lnSpc>
              <a:spcAft>
                <a:spcPts val="600"/>
              </a:spcAft>
              <a:buFont typeface="Arial" panose="020B0604020202020204" pitchFamily="34" charset="0"/>
              <a:buChar char="•"/>
            </a:pPr>
            <a:r>
              <a:rPr lang="en-US" sz="2000" err="1"/>
              <a:t>Matkan</a:t>
            </a:r>
            <a:r>
              <a:rPr lang="en-US" sz="2000" dirty="0"/>
              <a:t> </a:t>
            </a:r>
            <a:r>
              <a:rPr lang="en-US" sz="2000" err="1"/>
              <a:t>vaikutus</a:t>
            </a:r>
            <a:r>
              <a:rPr lang="en-US" sz="2000" dirty="0"/>
              <a:t> on </a:t>
            </a:r>
            <a:r>
              <a:rPr lang="en-US" sz="2000" err="1"/>
              <a:t>ollut</a:t>
            </a:r>
            <a:r>
              <a:rPr lang="en-US" sz="2000" dirty="0"/>
              <a:t> </a:t>
            </a:r>
            <a:r>
              <a:rPr lang="en-US" sz="2000" err="1"/>
              <a:t>todella</a:t>
            </a:r>
            <a:r>
              <a:rPr lang="en-US" sz="2000" dirty="0"/>
              <a:t> </a:t>
            </a:r>
            <a:r>
              <a:rPr lang="en-US" sz="2000" err="1"/>
              <a:t>positiivinen</a:t>
            </a:r>
            <a:r>
              <a:rPr lang="en-US" sz="2000" dirty="0"/>
              <a:t>. Sain 1.7 jo </a:t>
            </a:r>
            <a:r>
              <a:rPr lang="en-US" sz="2000" err="1"/>
              <a:t>asunnon</a:t>
            </a:r>
            <a:r>
              <a:rPr lang="en-US" sz="2000" dirty="0"/>
              <a:t> </a:t>
            </a:r>
            <a:r>
              <a:rPr lang="en-US" sz="2000" err="1"/>
              <a:t>Corralejosta</a:t>
            </a:r>
            <a:r>
              <a:rPr lang="en-US" sz="2000" dirty="0"/>
              <a:t>, </a:t>
            </a:r>
            <a:r>
              <a:rPr lang="en-US" sz="2000" err="1"/>
              <a:t>että</a:t>
            </a:r>
            <a:r>
              <a:rPr lang="en-US" sz="2000" dirty="0"/>
              <a:t> </a:t>
            </a:r>
            <a:r>
              <a:rPr lang="en-US" sz="2000" err="1"/>
              <a:t>pääsen</a:t>
            </a:r>
            <a:r>
              <a:rPr lang="en-US" sz="2000" dirty="0"/>
              <a:t> </a:t>
            </a:r>
            <a:r>
              <a:rPr lang="en-US" sz="2000" err="1"/>
              <a:t>moikkaamaan</a:t>
            </a:r>
            <a:r>
              <a:rPr lang="en-US" sz="2000" dirty="0"/>
              <a:t> </a:t>
            </a:r>
            <a:r>
              <a:rPr lang="en-US" sz="2000" err="1"/>
              <a:t>sinne</a:t>
            </a:r>
            <a:r>
              <a:rPr lang="en-US" sz="2000" dirty="0"/>
              <a:t> </a:t>
            </a:r>
            <a:r>
              <a:rPr lang="en-US" sz="2000" err="1"/>
              <a:t>kavereita</a:t>
            </a:r>
            <a:r>
              <a:rPr lang="en-US" sz="2000" dirty="0"/>
              <a:t> ja </a:t>
            </a:r>
            <a:r>
              <a:rPr lang="en-US" sz="2000" err="1"/>
              <a:t>tekemään</a:t>
            </a:r>
            <a:r>
              <a:rPr lang="en-US" sz="2000" dirty="0"/>
              <a:t> </a:t>
            </a:r>
            <a:r>
              <a:rPr lang="en-US" sz="2000" err="1"/>
              <a:t>töitä</a:t>
            </a:r>
            <a:r>
              <a:rPr lang="en-US" sz="2000" dirty="0"/>
              <a:t>. </a:t>
            </a:r>
            <a:r>
              <a:rPr lang="en-US" sz="2000" err="1"/>
              <a:t>Uusia</a:t>
            </a:r>
            <a:r>
              <a:rPr lang="en-US" sz="2000" dirty="0"/>
              <a:t> </a:t>
            </a:r>
            <a:r>
              <a:rPr lang="en-US" sz="2000" err="1"/>
              <a:t>kokemuksia</a:t>
            </a:r>
            <a:r>
              <a:rPr lang="en-US" sz="2000" dirty="0"/>
              <a:t> ja </a:t>
            </a:r>
            <a:r>
              <a:rPr lang="en-US" sz="2000" err="1"/>
              <a:t>uusia</a:t>
            </a:r>
            <a:r>
              <a:rPr lang="en-US" sz="2000" dirty="0"/>
              <a:t> </a:t>
            </a:r>
            <a:r>
              <a:rPr lang="en-US" sz="2000" err="1"/>
              <a:t>tuttavuuksia</a:t>
            </a:r>
            <a:r>
              <a:rPr lang="en-US" sz="2000" dirty="0"/>
              <a:t>!</a:t>
            </a:r>
            <a:endParaRPr lang="en-US" sz="2000" dirty="0">
              <a:cs typeface="Calibri"/>
            </a:endParaRPr>
          </a:p>
          <a:p>
            <a:pPr marL="285750" indent="-228600">
              <a:lnSpc>
                <a:spcPct val="90000"/>
              </a:lnSpc>
              <a:spcAft>
                <a:spcPts val="600"/>
              </a:spcAft>
              <a:buFont typeface="Arial" panose="020B0604020202020204" pitchFamily="34" charset="0"/>
              <a:buChar char="•"/>
            </a:pPr>
            <a:endParaRPr lang="en-US" sz="2000" dirty="0">
              <a:cs typeface="Calibri"/>
            </a:endParaRPr>
          </a:p>
        </p:txBody>
      </p:sp>
    </p:spTree>
    <p:extLst>
      <p:ext uri="{BB962C8B-B14F-4D97-AF65-F5344CB8AC3E}">
        <p14:creationId xmlns:p14="http://schemas.microsoft.com/office/powerpoint/2010/main" val="2147377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Kuva 4" descr="Kuva, joka sisältää kohteen sisä-, laatikko, avoin&#10;&#10;Kuvaus luotu automaattisesti">
            <a:extLst>
              <a:ext uri="{FF2B5EF4-FFF2-40B4-BE49-F238E27FC236}">
                <a16:creationId xmlns:a16="http://schemas.microsoft.com/office/drawing/2014/main" id="{98938EC6-4003-AB16-BD25-C78F8AE90D2F}"/>
              </a:ext>
            </a:extLst>
          </p:cNvPr>
          <p:cNvPicPr>
            <a:picLocks noChangeAspect="1"/>
          </p:cNvPicPr>
          <p:nvPr/>
        </p:nvPicPr>
        <p:blipFill rotWithShape="1">
          <a:blip r:embed="rId2"/>
          <a:srcRect t="34173" b="32794"/>
          <a:stretch/>
        </p:blipFill>
        <p:spPr>
          <a:xfrm>
            <a:off x="5162052" y="3272588"/>
            <a:ext cx="6105382" cy="3585411"/>
          </a:xfrm>
          <a:prstGeom prst="rect">
            <a:avLst/>
          </a:prstGeom>
        </p:spPr>
      </p:pic>
      <p:pic>
        <p:nvPicPr>
          <p:cNvPr id="2" name="Kuva 2" descr="Kuva, joka sisältää kohteen henkilö, piha-, kansa, ryhmä&#10;&#10;Kuvaus luotu automaattisesti">
            <a:extLst>
              <a:ext uri="{FF2B5EF4-FFF2-40B4-BE49-F238E27FC236}">
                <a16:creationId xmlns:a16="http://schemas.microsoft.com/office/drawing/2014/main" id="{22236798-C59D-8D49-5AAF-5CAA5632D64E}"/>
              </a:ext>
            </a:extLst>
          </p:cNvPr>
          <p:cNvPicPr>
            <a:picLocks noChangeAspect="1"/>
          </p:cNvPicPr>
          <p:nvPr/>
        </p:nvPicPr>
        <p:blipFill rotWithShape="1">
          <a:blip r:embed="rId3"/>
          <a:srcRect t="363" r="1" b="4513"/>
          <a:stretch/>
        </p:blipFill>
        <p:spPr>
          <a:xfrm>
            <a:off x="20" y="9"/>
            <a:ext cx="727989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pic>
        <p:nvPicPr>
          <p:cNvPr id="5" name="Kuva 5" descr="Kuva, joka sisältää kohteen henkilö, sisä-, koira, silitys&#10;&#10;Kuvaus luotu automaattisesti">
            <a:extLst>
              <a:ext uri="{FF2B5EF4-FFF2-40B4-BE49-F238E27FC236}">
                <a16:creationId xmlns:a16="http://schemas.microsoft.com/office/drawing/2014/main" id="{F10AAD55-9B5F-0841-F87C-1FBDD0CB6812}"/>
              </a:ext>
            </a:extLst>
          </p:cNvPr>
          <p:cNvPicPr>
            <a:picLocks noChangeAspect="1"/>
          </p:cNvPicPr>
          <p:nvPr/>
        </p:nvPicPr>
        <p:blipFill rotWithShape="1">
          <a:blip r:embed="rId4"/>
          <a:srcRect t="10321" r="-3" b="43316"/>
          <a:stretch/>
        </p:blipFill>
        <p:spPr>
          <a:xfrm>
            <a:off x="7458302" y="-22547"/>
            <a:ext cx="3809132" cy="3139531"/>
          </a:xfrm>
          <a:prstGeom prst="rect">
            <a:avLst/>
          </a:prstGeom>
        </p:spPr>
      </p:pic>
      <p:pic>
        <p:nvPicPr>
          <p:cNvPr id="6" name="Kuva 6" descr="Kuva, joka sisältää kohteen teksti, lattia, henkilö, sisä-&#10;&#10;Kuvaus luotu automaattisesti">
            <a:extLst>
              <a:ext uri="{FF2B5EF4-FFF2-40B4-BE49-F238E27FC236}">
                <a16:creationId xmlns:a16="http://schemas.microsoft.com/office/drawing/2014/main" id="{DB27408A-7FCB-D517-A326-C5DAF5560663}"/>
              </a:ext>
            </a:extLst>
          </p:cNvPr>
          <p:cNvPicPr>
            <a:picLocks noChangeAspect="1"/>
          </p:cNvPicPr>
          <p:nvPr/>
        </p:nvPicPr>
        <p:blipFill rotWithShape="1">
          <a:blip r:embed="rId5"/>
          <a:srcRect t="6652" b="18907"/>
          <a:stretch/>
        </p:blipFill>
        <p:spPr>
          <a:xfrm>
            <a:off x="1" y="4065775"/>
            <a:ext cx="5001186" cy="2792224"/>
          </a:xfrm>
          <a:prstGeom prst="rect">
            <a:avLst/>
          </a:prstGeom>
        </p:spPr>
      </p:pic>
      <p:sp>
        <p:nvSpPr>
          <p:cNvPr id="25" name="Rectangle 10">
            <a:extLst>
              <a:ext uri="{FF2B5EF4-FFF2-40B4-BE49-F238E27FC236}">
                <a16:creationId xmlns:a16="http://schemas.microsoft.com/office/drawing/2014/main" id="{25414FA1-2D4C-41DB-83DE-4F3E38C10A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23904" y="0"/>
            <a:ext cx="768096"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0712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91ED260-CEAF-AD58-3719-3EEA25A8BB71}"/>
              </a:ext>
            </a:extLst>
          </p:cNvPr>
          <p:cNvSpPr>
            <a:spLocks noGrp="1"/>
          </p:cNvSpPr>
          <p:nvPr>
            <p:ph type="title"/>
          </p:nvPr>
        </p:nvSpPr>
        <p:spPr>
          <a:xfrm>
            <a:off x="3957228" y="123496"/>
            <a:ext cx="4267200" cy="1351472"/>
          </a:xfrm>
        </p:spPr>
        <p:txBody>
          <a:bodyPr>
            <a:normAutofit/>
          </a:bodyPr>
          <a:lstStyle/>
          <a:p>
            <a:pPr algn="ctr"/>
            <a:r>
              <a:rPr lang="fi-FI">
                <a:solidFill>
                  <a:schemeClr val="tx1">
                    <a:lumMod val="85000"/>
                    <a:lumOff val="15000"/>
                  </a:schemeClr>
                </a:solidFill>
                <a:latin typeface="Times New Roman"/>
                <a:cs typeface="Calibri Light"/>
              </a:rPr>
              <a:t>Vapaa-aika ja asuminen</a:t>
            </a:r>
            <a:endParaRPr lang="fi-FI">
              <a:solidFill>
                <a:schemeClr val="tx1">
                  <a:lumMod val="85000"/>
                  <a:lumOff val="15000"/>
                </a:schemeClr>
              </a:solidFill>
              <a:latin typeface="Times New Roman"/>
            </a:endParaRPr>
          </a:p>
        </p:txBody>
      </p:sp>
      <p:pic>
        <p:nvPicPr>
          <p:cNvPr id="5" name="Kuva 5" descr="Kuva, joka sisältää kohteen taivas, piha-, auringonlasku, pilvet&#10;&#10;Kuvaus luotu automaattisesti">
            <a:extLst>
              <a:ext uri="{FF2B5EF4-FFF2-40B4-BE49-F238E27FC236}">
                <a16:creationId xmlns:a16="http://schemas.microsoft.com/office/drawing/2014/main" id="{701DC105-8B39-F974-F01B-1615274D052E}"/>
              </a:ext>
            </a:extLst>
          </p:cNvPr>
          <p:cNvPicPr>
            <a:picLocks noChangeAspect="1"/>
          </p:cNvPicPr>
          <p:nvPr/>
        </p:nvPicPr>
        <p:blipFill rotWithShape="1">
          <a:blip r:embed="rId2"/>
          <a:srcRect l="4198"/>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Sisällön paikkamerkki 2">
            <a:extLst>
              <a:ext uri="{FF2B5EF4-FFF2-40B4-BE49-F238E27FC236}">
                <a16:creationId xmlns:a16="http://schemas.microsoft.com/office/drawing/2014/main" id="{662F2D64-9F81-F291-2AD8-8DF0A1F2F39B}"/>
              </a:ext>
            </a:extLst>
          </p:cNvPr>
          <p:cNvSpPr>
            <a:spLocks noGrp="1"/>
          </p:cNvSpPr>
          <p:nvPr>
            <p:ph idx="1"/>
          </p:nvPr>
        </p:nvSpPr>
        <p:spPr>
          <a:xfrm>
            <a:off x="3686589" y="1385358"/>
            <a:ext cx="5071240" cy="4705386"/>
          </a:xfrm>
        </p:spPr>
        <p:txBody>
          <a:bodyPr vert="horz" lIns="91440" tIns="45720" rIns="91440" bIns="45720" rtlCol="0" anchor="t">
            <a:noAutofit/>
          </a:bodyPr>
          <a:lstStyle/>
          <a:p>
            <a:r>
              <a:rPr lang="fi-FI" sz="1800" dirty="0">
                <a:solidFill>
                  <a:schemeClr val="tx1">
                    <a:lumMod val="85000"/>
                    <a:lumOff val="15000"/>
                  </a:schemeClr>
                </a:solidFill>
                <a:latin typeface="Times New Roman"/>
                <a:cs typeface="Calibri"/>
              </a:rPr>
              <a:t>Yleensä vapaa-ajalla käytiin rannalla, shoppailemassa, ravintoloissa tai muuten vain lähdettiin ulos hengailemaan. Ei hirveän paljoa kotona vietetty aikaa. Kävimme myös karnevaaleilla ja viimeisenä päivänämme oli </a:t>
            </a:r>
            <a:r>
              <a:rPr lang="fi-FI" sz="1800" err="1">
                <a:solidFill>
                  <a:schemeClr val="tx1">
                    <a:lumMod val="85000"/>
                    <a:lumOff val="15000"/>
                  </a:schemeClr>
                </a:solidFill>
                <a:latin typeface="Times New Roman"/>
                <a:cs typeface="Calibri"/>
              </a:rPr>
              <a:t>Holi</a:t>
            </a:r>
            <a:r>
              <a:rPr lang="fi-FI" sz="1800" dirty="0">
                <a:solidFill>
                  <a:schemeClr val="tx1">
                    <a:lumMod val="85000"/>
                    <a:lumOff val="15000"/>
                  </a:schemeClr>
                </a:solidFill>
                <a:latin typeface="Times New Roman"/>
                <a:cs typeface="Calibri"/>
              </a:rPr>
              <a:t> niminen festivaali, jossa heitettiin väripulvereita ihmisten päälle. </a:t>
            </a:r>
          </a:p>
          <a:p>
            <a:r>
              <a:rPr lang="fi-FI" sz="1800" dirty="0">
                <a:solidFill>
                  <a:schemeClr val="tx1">
                    <a:lumMod val="85000"/>
                    <a:lumOff val="15000"/>
                  </a:schemeClr>
                </a:solidFill>
                <a:latin typeface="Times New Roman"/>
                <a:cs typeface="Calibri"/>
              </a:rPr>
              <a:t>Asunnossamme oli onneksi pesukone, joten päästiin pesemään pyykkejä kotona. Siellä oli kolme makuuhuonetta; yksi, jossa asusteli Pinja ja Saana, yhdessä oli huonekaverimme Ahmad, ja myöhemmin tilalle tuli Amin, joka oli todella mukava. Minulla oli myös oma huone. Asunto oli mukava ja sieltä oli hyvät näkymät. Asunto saatiin koulun kautta. Sijainti oli todella hyvällä paikalla.</a:t>
            </a:r>
          </a:p>
          <a:p>
            <a:r>
              <a:rPr lang="fi-FI" sz="1800" dirty="0">
                <a:solidFill>
                  <a:schemeClr val="tx1">
                    <a:lumMod val="85000"/>
                    <a:lumOff val="15000"/>
                  </a:schemeClr>
                </a:solidFill>
                <a:latin typeface="Times New Roman"/>
                <a:cs typeface="Calibri"/>
              </a:rPr>
              <a:t>Kaupassa käytiin paljon yhdessä ja ostettiin yhteisiä ruokia. Ruokakaupoissa hintaero Suomeen on hieman alempi, mutta ei niin huomattavasti. Ulkona syöminen taas on paljon halvempaa ja ruoan laatu todella hyvää.</a:t>
            </a:r>
          </a:p>
        </p:txBody>
      </p:sp>
      <p:pic>
        <p:nvPicPr>
          <p:cNvPr id="4" name="Kuva 4" descr="Kuva, joka sisältää kohteen taivas, piha-, lattia&#10;&#10;Kuvaus luotu automaattisesti">
            <a:extLst>
              <a:ext uri="{FF2B5EF4-FFF2-40B4-BE49-F238E27FC236}">
                <a16:creationId xmlns:a16="http://schemas.microsoft.com/office/drawing/2014/main" id="{13D2EA9C-0622-8F31-C876-BA4084A2A117}"/>
              </a:ext>
            </a:extLst>
          </p:cNvPr>
          <p:cNvPicPr>
            <a:picLocks noChangeAspect="1"/>
          </p:cNvPicPr>
          <p:nvPr/>
        </p:nvPicPr>
        <p:blipFill rotWithShape="1">
          <a:blip r:embed="rId3"/>
          <a:srcRect r="6379"/>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004877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797B68A-EC64-8E40-B3D4-1B1D41143AFF}"/>
              </a:ext>
            </a:extLst>
          </p:cNvPr>
          <p:cNvSpPr>
            <a:spLocks noGrp="1"/>
          </p:cNvSpPr>
          <p:nvPr>
            <p:ph type="title"/>
          </p:nvPr>
        </p:nvSpPr>
        <p:spPr>
          <a:xfrm>
            <a:off x="4022918" y="162910"/>
            <a:ext cx="4267200" cy="1351472"/>
          </a:xfrm>
        </p:spPr>
        <p:txBody>
          <a:bodyPr>
            <a:normAutofit/>
          </a:bodyPr>
          <a:lstStyle/>
          <a:p>
            <a:pPr algn="ctr"/>
            <a:r>
              <a:rPr lang="fi-FI">
                <a:solidFill>
                  <a:schemeClr val="tx1">
                    <a:lumMod val="85000"/>
                    <a:lumOff val="15000"/>
                  </a:schemeClr>
                </a:solidFill>
                <a:latin typeface="Times New Roman"/>
                <a:cs typeface="Calibri Light"/>
              </a:rPr>
              <a:t>Matkustaminen</a:t>
            </a:r>
            <a:endParaRPr lang="fi-FI">
              <a:solidFill>
                <a:schemeClr val="tx1">
                  <a:lumMod val="85000"/>
                  <a:lumOff val="15000"/>
                </a:schemeClr>
              </a:solidFill>
              <a:cs typeface="Calibri Light"/>
            </a:endParaRPr>
          </a:p>
        </p:txBody>
      </p:sp>
      <p:pic>
        <p:nvPicPr>
          <p:cNvPr id="5" name="Kuva 5" descr="Kuva, joka sisältää kohteen teksti, sisä-&#10;&#10;Kuvaus luotu automaattisesti">
            <a:extLst>
              <a:ext uri="{FF2B5EF4-FFF2-40B4-BE49-F238E27FC236}">
                <a16:creationId xmlns:a16="http://schemas.microsoft.com/office/drawing/2014/main" id="{F21EB5B2-8BFF-5A1C-60C0-4B60AFEA9FCC}"/>
              </a:ext>
            </a:extLst>
          </p:cNvPr>
          <p:cNvPicPr>
            <a:picLocks noChangeAspect="1"/>
          </p:cNvPicPr>
          <p:nvPr/>
        </p:nvPicPr>
        <p:blipFill rotWithShape="1">
          <a:blip r:embed="rId2"/>
          <a:srcRect r="4198"/>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Sisällön paikkamerkki 2">
            <a:extLst>
              <a:ext uri="{FF2B5EF4-FFF2-40B4-BE49-F238E27FC236}">
                <a16:creationId xmlns:a16="http://schemas.microsoft.com/office/drawing/2014/main" id="{59502524-EA98-6CC9-7CF8-847FF81564AC}"/>
              </a:ext>
            </a:extLst>
          </p:cNvPr>
          <p:cNvSpPr>
            <a:spLocks noGrp="1"/>
          </p:cNvSpPr>
          <p:nvPr>
            <p:ph idx="1"/>
          </p:nvPr>
        </p:nvSpPr>
        <p:spPr>
          <a:xfrm>
            <a:off x="4028174" y="1516737"/>
            <a:ext cx="4217275" cy="4534593"/>
          </a:xfrm>
        </p:spPr>
        <p:txBody>
          <a:bodyPr vert="horz" lIns="91440" tIns="45720" rIns="91440" bIns="45720" rtlCol="0" anchor="t">
            <a:noAutofit/>
          </a:bodyPr>
          <a:lstStyle/>
          <a:p>
            <a:r>
              <a:rPr lang="fi-FI" sz="2400" dirty="0">
                <a:solidFill>
                  <a:schemeClr val="tx1">
                    <a:lumMod val="85000"/>
                    <a:lumOff val="15000"/>
                  </a:schemeClr>
                </a:solidFill>
                <a:latin typeface="Times New Roman"/>
                <a:cs typeface="Calibri"/>
              </a:rPr>
              <a:t>Pinja hankki meille kaikille lennot. En niinkään tehnyt erikoisia valmisteluja lähtöön. Pidin huolen, että passi ja hyvä mieli mukana ja sillä pärjättiin. Paluu matka Suomeen oli paljon helpompi, kun Suomesta </a:t>
            </a:r>
            <a:r>
              <a:rPr lang="fi-FI" sz="2400" err="1">
                <a:solidFill>
                  <a:schemeClr val="tx1">
                    <a:lumMod val="85000"/>
                    <a:lumOff val="15000"/>
                  </a:schemeClr>
                </a:solidFill>
                <a:latin typeface="Times New Roman"/>
                <a:cs typeface="Calibri"/>
              </a:rPr>
              <a:t>Corralejoon</a:t>
            </a:r>
            <a:r>
              <a:rPr lang="fi-FI" sz="2400" dirty="0">
                <a:solidFill>
                  <a:schemeClr val="tx1">
                    <a:lumMod val="85000"/>
                    <a:lumOff val="15000"/>
                  </a:schemeClr>
                </a:solidFill>
                <a:latin typeface="Times New Roman"/>
                <a:cs typeface="Calibri"/>
              </a:rPr>
              <a:t>. Meillä oli Frankfurtin kentällä noin 11 tunnin vaihto, ja siellä vietettiin yö nukkuen lentokentän penkillä.</a:t>
            </a:r>
          </a:p>
          <a:p>
            <a:r>
              <a:rPr lang="fi-FI" sz="2400" dirty="0">
                <a:solidFill>
                  <a:schemeClr val="tx1">
                    <a:lumMod val="85000"/>
                    <a:lumOff val="15000"/>
                  </a:schemeClr>
                </a:solidFill>
                <a:latin typeface="Times New Roman"/>
                <a:cs typeface="Calibri"/>
              </a:rPr>
              <a:t>Onneksi koronarajoituksia ei enää ollut, joten ei ollut säätämistä sen kanssa. </a:t>
            </a:r>
          </a:p>
        </p:txBody>
      </p:sp>
      <p:pic>
        <p:nvPicPr>
          <p:cNvPr id="4" name="Kuva 4" descr="Kuva, joka sisältää kohteen henkilö&#10;&#10;Kuvaus luotu automaattisesti">
            <a:extLst>
              <a:ext uri="{FF2B5EF4-FFF2-40B4-BE49-F238E27FC236}">
                <a16:creationId xmlns:a16="http://schemas.microsoft.com/office/drawing/2014/main" id="{4AF704CF-D408-EB84-DC27-87984B1F2424}"/>
              </a:ext>
            </a:extLst>
          </p:cNvPr>
          <p:cNvPicPr>
            <a:picLocks noChangeAspect="1"/>
          </p:cNvPicPr>
          <p:nvPr/>
        </p:nvPicPr>
        <p:blipFill rotWithShape="1">
          <a:blip r:embed="rId3"/>
          <a:srcRect l="12855" r="16930"/>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97113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Kuva 3" descr="Kuva, joka sisältää kohteen henkilö, hame&#10;&#10;Kuvaus luotu automaattisesti">
            <a:extLst>
              <a:ext uri="{FF2B5EF4-FFF2-40B4-BE49-F238E27FC236}">
                <a16:creationId xmlns:a16="http://schemas.microsoft.com/office/drawing/2014/main" id="{546D094E-ECEF-FA08-907B-559C6A05EE7F}"/>
              </a:ext>
            </a:extLst>
          </p:cNvPr>
          <p:cNvPicPr>
            <a:picLocks noChangeAspect="1"/>
          </p:cNvPicPr>
          <p:nvPr/>
        </p:nvPicPr>
        <p:blipFill rotWithShape="1">
          <a:blip r:embed="rId2"/>
          <a:srcRect b="3396"/>
          <a:stretch/>
        </p:blipFill>
        <p:spPr>
          <a:xfrm>
            <a:off x="192528" y="171716"/>
            <a:ext cx="3793268" cy="6514565"/>
          </a:xfrm>
          <a:prstGeom prst="rect">
            <a:avLst/>
          </a:prstGeom>
        </p:spPr>
      </p:pic>
      <p:pic>
        <p:nvPicPr>
          <p:cNvPr id="4" name="Kuva 4" descr="Kuva, joka sisältää kohteen henkilö, jalat, juominen&#10;&#10;Kuvaus luotu automaattisesti">
            <a:extLst>
              <a:ext uri="{FF2B5EF4-FFF2-40B4-BE49-F238E27FC236}">
                <a16:creationId xmlns:a16="http://schemas.microsoft.com/office/drawing/2014/main" id="{B65C63FA-3E0E-317D-D523-6CCEFF0E822C}"/>
              </a:ext>
            </a:extLst>
          </p:cNvPr>
          <p:cNvPicPr>
            <a:picLocks noChangeAspect="1"/>
          </p:cNvPicPr>
          <p:nvPr/>
        </p:nvPicPr>
        <p:blipFill rotWithShape="1">
          <a:blip r:embed="rId3"/>
          <a:srcRect r="1" b="4147"/>
          <a:stretch/>
        </p:blipFill>
        <p:spPr>
          <a:xfrm>
            <a:off x="4184538" y="171716"/>
            <a:ext cx="3822924" cy="6514565"/>
          </a:xfrm>
          <a:prstGeom prst="rect">
            <a:avLst/>
          </a:prstGeom>
        </p:spPr>
      </p:pic>
      <p:pic>
        <p:nvPicPr>
          <p:cNvPr id="5" name="Kuva 5" descr="Kuva, joka sisältää kohteen teksti, henkilö, katto, kansa&#10;&#10;Kuvaus luotu automaattisesti">
            <a:extLst>
              <a:ext uri="{FF2B5EF4-FFF2-40B4-BE49-F238E27FC236}">
                <a16:creationId xmlns:a16="http://schemas.microsoft.com/office/drawing/2014/main" id="{2DF80299-0A96-AC77-DE6F-5FA55D50DC2A}"/>
              </a:ext>
            </a:extLst>
          </p:cNvPr>
          <p:cNvPicPr>
            <a:picLocks noChangeAspect="1"/>
          </p:cNvPicPr>
          <p:nvPr/>
        </p:nvPicPr>
        <p:blipFill rotWithShape="1">
          <a:blip r:embed="rId4"/>
          <a:srcRect t="3542" r="-3" b="-3"/>
          <a:stretch/>
        </p:blipFill>
        <p:spPr>
          <a:xfrm>
            <a:off x="8188032" y="171716"/>
            <a:ext cx="3799007" cy="6514565"/>
          </a:xfrm>
          <a:prstGeom prst="rect">
            <a:avLst/>
          </a:prstGeom>
        </p:spPr>
      </p:pic>
    </p:spTree>
    <p:extLst>
      <p:ext uri="{BB962C8B-B14F-4D97-AF65-F5344CB8AC3E}">
        <p14:creationId xmlns:p14="http://schemas.microsoft.com/office/powerpoint/2010/main" val="1345947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8B631E5-98EC-0B3D-FACF-693DD551A769}"/>
              </a:ext>
            </a:extLst>
          </p:cNvPr>
          <p:cNvSpPr>
            <a:spLocks noGrp="1"/>
          </p:cNvSpPr>
          <p:nvPr>
            <p:ph type="title"/>
          </p:nvPr>
        </p:nvSpPr>
        <p:spPr>
          <a:xfrm>
            <a:off x="3970366" y="609600"/>
            <a:ext cx="4267200" cy="1351472"/>
          </a:xfrm>
        </p:spPr>
        <p:txBody>
          <a:bodyPr>
            <a:normAutofit/>
          </a:bodyPr>
          <a:lstStyle/>
          <a:p>
            <a:pPr algn="ctr"/>
            <a:r>
              <a:rPr lang="fi-FI" sz="4100">
                <a:solidFill>
                  <a:schemeClr val="tx1">
                    <a:lumMod val="85000"/>
                    <a:lumOff val="15000"/>
                  </a:schemeClr>
                </a:solidFill>
                <a:latin typeface="Times New Roman"/>
                <a:cs typeface="Calibri Light"/>
              </a:rPr>
              <a:t>Kannattaako lähteä kv-jaksolle?</a:t>
            </a:r>
            <a:endParaRPr lang="fi-FI" sz="4100">
              <a:solidFill>
                <a:schemeClr val="tx1">
                  <a:lumMod val="85000"/>
                  <a:lumOff val="15000"/>
                </a:schemeClr>
              </a:solidFill>
              <a:cs typeface="Calibri Light"/>
            </a:endParaRPr>
          </a:p>
        </p:txBody>
      </p:sp>
      <p:pic>
        <p:nvPicPr>
          <p:cNvPr id="4" name="Kuva 4" descr="Kuva, joka sisältää kohteen taivas, piha-, ranta, vesi&#10;&#10;Kuvaus luotu automaattisesti">
            <a:extLst>
              <a:ext uri="{FF2B5EF4-FFF2-40B4-BE49-F238E27FC236}">
                <a16:creationId xmlns:a16="http://schemas.microsoft.com/office/drawing/2014/main" id="{6C75B111-B307-2004-915C-26737897BF68}"/>
              </a:ext>
            </a:extLst>
          </p:cNvPr>
          <p:cNvPicPr>
            <a:picLocks noChangeAspect="1"/>
          </p:cNvPicPr>
          <p:nvPr/>
        </p:nvPicPr>
        <p:blipFill rotWithShape="1">
          <a:blip r:embed="rId2"/>
          <a:srcRect l="27377" r="771"/>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Sisällön paikkamerkki 2">
            <a:extLst>
              <a:ext uri="{FF2B5EF4-FFF2-40B4-BE49-F238E27FC236}">
                <a16:creationId xmlns:a16="http://schemas.microsoft.com/office/drawing/2014/main" id="{54BBDEF8-299A-37FF-731A-BC38AC65952F}"/>
              </a:ext>
            </a:extLst>
          </p:cNvPr>
          <p:cNvSpPr>
            <a:spLocks noGrp="1"/>
          </p:cNvSpPr>
          <p:nvPr>
            <p:ph idx="1"/>
          </p:nvPr>
        </p:nvSpPr>
        <p:spPr>
          <a:xfrm>
            <a:off x="4198966" y="2147357"/>
            <a:ext cx="3810000" cy="4101042"/>
          </a:xfrm>
        </p:spPr>
        <p:txBody>
          <a:bodyPr vert="horz" lIns="91440" tIns="45720" rIns="91440" bIns="45720" rtlCol="0" anchor="t">
            <a:noAutofit/>
          </a:bodyPr>
          <a:lstStyle/>
          <a:p>
            <a:r>
              <a:rPr lang="fi-FI" sz="2400" dirty="0">
                <a:solidFill>
                  <a:schemeClr val="tx1">
                    <a:lumMod val="85000"/>
                    <a:lumOff val="15000"/>
                  </a:schemeClr>
                </a:solidFill>
                <a:latin typeface="Times New Roman"/>
                <a:cs typeface="Calibri"/>
              </a:rPr>
              <a:t>Jos suunnittelet lähteväsi, niin kannattaa. Saat uusia kokemuksia ja lisää työkokemusta. Kielitaito kehittyy, sekä Englanti että Espanja. Tutustut helposti uusiin ihmisiin ja saat reissun, mitä et tule unohtamaan. Tutustuin esimerkiksi suomalaisiin, marokkolaisiin, britteihin, saksalaisiin, hollantilaisiin ja espanjalaisiin. </a:t>
            </a:r>
          </a:p>
        </p:txBody>
      </p:sp>
      <p:pic>
        <p:nvPicPr>
          <p:cNvPr id="5" name="Kuva 5" descr="Kuva, joka sisältää kohteen taivas, piha-, maa, henkilö&#10;&#10;Kuvaus luotu automaattisesti">
            <a:extLst>
              <a:ext uri="{FF2B5EF4-FFF2-40B4-BE49-F238E27FC236}">
                <a16:creationId xmlns:a16="http://schemas.microsoft.com/office/drawing/2014/main" id="{1F5AF3F5-4A25-8451-72A5-76D603106E29}"/>
              </a:ext>
            </a:extLst>
          </p:cNvPr>
          <p:cNvPicPr>
            <a:picLocks noChangeAspect="1"/>
          </p:cNvPicPr>
          <p:nvPr/>
        </p:nvPicPr>
        <p:blipFill rotWithShape="1">
          <a:blip r:embed="rId3"/>
          <a:srcRect l="2838" r="26947"/>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296117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5" descr="Kuva, joka sisältää kohteen tie, kansa, valo, yö&#10;&#10;Kuvaus luotu automaattisesti">
            <a:extLst>
              <a:ext uri="{FF2B5EF4-FFF2-40B4-BE49-F238E27FC236}">
                <a16:creationId xmlns:a16="http://schemas.microsoft.com/office/drawing/2014/main" id="{0B68E862-5E76-F69A-9529-1D84A7407524}"/>
              </a:ext>
            </a:extLst>
          </p:cNvPr>
          <p:cNvPicPr>
            <a:picLocks noChangeAspect="1"/>
          </p:cNvPicPr>
          <p:nvPr/>
        </p:nvPicPr>
        <p:blipFill rotWithShape="1">
          <a:blip r:embed="rId2">
            <a:alphaModFix amt="40000"/>
          </a:blip>
          <a:srcRect t="18808" r="1" b="20325"/>
          <a:stretch/>
        </p:blipFill>
        <p:spPr>
          <a:xfrm>
            <a:off x="20" y="10"/>
            <a:ext cx="8450297" cy="6857990"/>
          </a:xfrm>
          <a:prstGeom prst="rect">
            <a:avLst/>
          </a:prstGeom>
        </p:spPr>
      </p:pic>
      <p:sp>
        <p:nvSpPr>
          <p:cNvPr id="2" name="Otsikko 1">
            <a:extLst>
              <a:ext uri="{FF2B5EF4-FFF2-40B4-BE49-F238E27FC236}">
                <a16:creationId xmlns:a16="http://schemas.microsoft.com/office/drawing/2014/main" id="{53E25226-83D8-9C44-6283-28354F417A96}"/>
              </a:ext>
            </a:extLst>
          </p:cNvPr>
          <p:cNvSpPr>
            <a:spLocks noGrp="1"/>
          </p:cNvSpPr>
          <p:nvPr>
            <p:ph type="title"/>
          </p:nvPr>
        </p:nvSpPr>
        <p:spPr>
          <a:xfrm>
            <a:off x="838201" y="365125"/>
            <a:ext cx="5251316" cy="1627636"/>
          </a:xfrm>
        </p:spPr>
        <p:txBody>
          <a:bodyPr>
            <a:normAutofit/>
          </a:bodyPr>
          <a:lstStyle/>
          <a:p>
            <a:r>
              <a:rPr lang="fi-FI">
                <a:solidFill>
                  <a:srgbClr val="FFFFFF"/>
                </a:solidFill>
                <a:latin typeface="Times New Roman"/>
                <a:cs typeface="Calibri Light"/>
              </a:rPr>
              <a:t>Kiertotalous</a:t>
            </a:r>
            <a:endParaRPr lang="fi-FI">
              <a:solidFill>
                <a:srgbClr val="FFFFFF"/>
              </a:solidFill>
              <a:latin typeface="Times New Roman"/>
            </a:endParaRPr>
          </a:p>
        </p:txBody>
      </p:sp>
      <p:sp>
        <p:nvSpPr>
          <p:cNvPr id="3" name="Sisällön paikkamerkki 2">
            <a:extLst>
              <a:ext uri="{FF2B5EF4-FFF2-40B4-BE49-F238E27FC236}">
                <a16:creationId xmlns:a16="http://schemas.microsoft.com/office/drawing/2014/main" id="{AE47D8EF-09ED-CF12-97F6-D29839B5C54C}"/>
              </a:ext>
            </a:extLst>
          </p:cNvPr>
          <p:cNvSpPr>
            <a:spLocks noGrp="1"/>
          </p:cNvSpPr>
          <p:nvPr>
            <p:ph idx="1"/>
          </p:nvPr>
        </p:nvSpPr>
        <p:spPr>
          <a:xfrm>
            <a:off x="838200" y="2219785"/>
            <a:ext cx="4619621" cy="3957178"/>
          </a:xfrm>
        </p:spPr>
        <p:txBody>
          <a:bodyPr vert="horz" lIns="91440" tIns="45720" rIns="91440" bIns="45720" rtlCol="0">
            <a:normAutofit/>
          </a:bodyPr>
          <a:lstStyle/>
          <a:p>
            <a:r>
              <a:rPr lang="fi-FI" sz="2000">
                <a:solidFill>
                  <a:srgbClr val="FFFFFF"/>
                </a:solidFill>
                <a:latin typeface="Times New Roman"/>
                <a:cs typeface="Calibri"/>
              </a:rPr>
              <a:t>Kierrättäminen oli huomattavasti heikompaa. Suomessa ollaan totuttu, että jokaisella taloudella on omat "roska katokset", mutta Espanjassa talouden roskat vietiin kaduilla sijaitseviin isoihin roskiksiin. </a:t>
            </a:r>
          </a:p>
          <a:p>
            <a:r>
              <a:rPr lang="fi-FI" sz="2000">
                <a:solidFill>
                  <a:srgbClr val="FFFFFF"/>
                </a:solidFill>
                <a:latin typeface="Times New Roman"/>
                <a:cs typeface="Calibri"/>
              </a:rPr>
              <a:t>Kierrätys oli mielestäni kuitenkin oikein hyvä hotellissa, jossa työskentelin. Muovit, kartonki yms. menivät omiin lajittelupisteisiin. </a:t>
            </a:r>
          </a:p>
        </p:txBody>
      </p:sp>
      <p:pic>
        <p:nvPicPr>
          <p:cNvPr id="4" name="Kuva 4" descr="Kuva, joka sisältää kohteen teksti, rakennus, piha-, kivi&#10;&#10;Kuvaus luotu automaattisesti">
            <a:extLst>
              <a:ext uri="{FF2B5EF4-FFF2-40B4-BE49-F238E27FC236}">
                <a16:creationId xmlns:a16="http://schemas.microsoft.com/office/drawing/2014/main" id="{274534FD-19BA-ABCA-DD36-3A467DA2F3B8}"/>
              </a:ext>
            </a:extLst>
          </p:cNvPr>
          <p:cNvPicPr>
            <a:picLocks noChangeAspect="1"/>
          </p:cNvPicPr>
          <p:nvPr/>
        </p:nvPicPr>
        <p:blipFill rotWithShape="1">
          <a:blip r:embed="rId3"/>
          <a:srcRect t="7191" b="6549"/>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05098963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309FF726532124DB69E041EE6F9F158" ma:contentTypeVersion="16" ma:contentTypeDescription="Luo uusi asiakirja." ma:contentTypeScope="" ma:versionID="fcff8f685313a80d7f2091e6573f099b">
  <xsd:schema xmlns:xsd="http://www.w3.org/2001/XMLSchema" xmlns:xs="http://www.w3.org/2001/XMLSchema" xmlns:p="http://schemas.microsoft.com/office/2006/metadata/properties" xmlns:ns2="b94f0ea4-1378-4443-81c2-6750b6312211" xmlns:ns3="2a06f0db-dbf8-46f9-a525-66c6095d9d9f" targetNamespace="http://schemas.microsoft.com/office/2006/metadata/properties" ma:root="true" ma:fieldsID="403f6d0af5eebff0abf8afb31d4b8cfe" ns2:_="" ns3:_="">
    <xsd:import namespace="b94f0ea4-1378-4443-81c2-6750b6312211"/>
    <xsd:import namespace="2a06f0db-dbf8-46f9-a525-66c6095d9d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f0ea4-1378-4443-81c2-6750b63122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06f0db-dbf8-46f9-a525-66c6095d9d9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154dbb5c-1c34-4195-9eee-cd4dd44282ec}" ma:internalName="TaxCatchAll" ma:showField="CatchAllData" ma:web="2a06f0db-dbf8-46f9-a525-66c6095d9d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6397DB-160A-40AF-AE19-83B2D5B3A6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4f0ea4-1378-4443-81c2-6750b6312211"/>
    <ds:schemaRef ds:uri="2a06f0db-dbf8-46f9-a525-66c6095d9d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47310E-B624-45ED-819B-5FFBDDF7BA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1158</Words>
  <Application>Microsoft Office PowerPoint</Application>
  <PresentationFormat>Laajakuva</PresentationFormat>
  <Paragraphs>43</Paragraphs>
  <Slides>17</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17</vt:i4>
      </vt:variant>
    </vt:vector>
  </HeadingPairs>
  <TitlesOfParts>
    <vt:vector size="23" baseType="lpstr">
      <vt:lpstr>Arial</vt:lpstr>
      <vt:lpstr>Calibri</vt:lpstr>
      <vt:lpstr>Calibri Light</vt:lpstr>
      <vt:lpstr>Consolas</vt:lpstr>
      <vt:lpstr>Times New Roman</vt:lpstr>
      <vt:lpstr>Office-teema</vt:lpstr>
      <vt:lpstr>Corralejo, Fuerteventura</vt:lpstr>
      <vt:lpstr>Omat tiedot ja kohdetiedot</vt:lpstr>
      <vt:lpstr>Miksi kv-jaksolle?</vt:lpstr>
      <vt:lpstr>PowerPoint-esitys</vt:lpstr>
      <vt:lpstr>Työpaikka</vt:lpstr>
      <vt:lpstr>PowerPoint-esitys</vt:lpstr>
      <vt:lpstr>PowerPoint-esitys</vt:lpstr>
      <vt:lpstr>Oppiminen ja ongelmaratkaisu</vt:lpstr>
      <vt:lpstr>PowerPoint-esitys</vt:lpstr>
      <vt:lpstr>PowerPoint-esitys</vt:lpstr>
      <vt:lpstr>PowerPoint-esitys</vt:lpstr>
      <vt:lpstr>PowerPoint-esitys</vt:lpstr>
      <vt:lpstr>Vapaa-aika ja asuminen</vt:lpstr>
      <vt:lpstr>Matkustaminen</vt:lpstr>
      <vt:lpstr>PowerPoint-esitys</vt:lpstr>
      <vt:lpstr>Kannattaako lähteä kv-jaksolle?</vt:lpstr>
      <vt:lpstr>Kiertotalous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Iina Siren</dc:creator>
  <cp:lastModifiedBy>Iina Siren</cp:lastModifiedBy>
  <cp:revision>754</cp:revision>
  <dcterms:created xsi:type="dcterms:W3CDTF">2023-05-02T08:25:49Z</dcterms:created>
  <dcterms:modified xsi:type="dcterms:W3CDTF">2023-06-13T11:29:45Z</dcterms:modified>
</cp:coreProperties>
</file>