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4"/>
    <p:sldMasterId id="2147483977" r:id="rId5"/>
  </p:sldMasterIdLst>
  <p:notesMasterIdLst>
    <p:notesMasterId r:id="rId16"/>
  </p:notesMasterIdLst>
  <p:sldIdLst>
    <p:sldId id="256" r:id="rId6"/>
    <p:sldId id="290" r:id="rId7"/>
    <p:sldId id="259" r:id="rId8"/>
    <p:sldId id="300" r:id="rId9"/>
    <p:sldId id="260" r:id="rId10"/>
    <p:sldId id="267" r:id="rId11"/>
    <p:sldId id="261" r:id="rId12"/>
    <p:sldId id="272" r:id="rId13"/>
    <p:sldId id="291" r:id="rId14"/>
    <p:sldId id="269"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vi Kylmälä" initials="SK" lastIdx="2" clrIdx="0">
    <p:extLst>
      <p:ext uri="{19B8F6BF-5375-455C-9EA6-DF929625EA0E}">
        <p15:presenceInfo xmlns:p15="http://schemas.microsoft.com/office/powerpoint/2012/main" userId="S::suvi.kylmala@keuda.fi::e8391dc6-d51d-490e-806f-9f28be3e3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Ei tyyliä, ei ruudukko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Ei tyyliä, taulukon ruudukko">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Vaalea tyyli 1 - Korostu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Vaalea tyyli 1 - Korostu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23" autoAdjust="0"/>
    <p:restoredTop sz="94660"/>
  </p:normalViewPr>
  <p:slideViewPr>
    <p:cSldViewPr snapToGrid="0">
      <p:cViewPr varScale="1">
        <p:scale>
          <a:sx n="63" d="100"/>
          <a:sy n="63" d="100"/>
        </p:scale>
        <p:origin x="95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9E792CFF-0A41-4434-A47A-3DA4249FC897}"/>
    <pc:docChg chg="delSld modSld">
      <pc:chgData name="Iina Siren" userId="e906d0e6-4822-4236-a6c8-a621ffa670de" providerId="ADAL" clId="{9E792CFF-0A41-4434-A47A-3DA4249FC897}" dt="2023-06-13T10:57:22.342" v="1" actId="47"/>
      <pc:docMkLst>
        <pc:docMk/>
      </pc:docMkLst>
      <pc:sldChg chg="modSp mod">
        <pc:chgData name="Iina Siren" userId="e906d0e6-4822-4236-a6c8-a621ffa670de" providerId="ADAL" clId="{9E792CFF-0A41-4434-A47A-3DA4249FC897}" dt="2023-06-13T10:56:59.617" v="0" actId="20577"/>
        <pc:sldMkLst>
          <pc:docMk/>
          <pc:sldMk cId="1405181549" sldId="261"/>
        </pc:sldMkLst>
        <pc:spChg chg="mod">
          <ac:chgData name="Iina Siren" userId="e906d0e6-4822-4236-a6c8-a621ffa670de" providerId="ADAL" clId="{9E792CFF-0A41-4434-A47A-3DA4249FC897}" dt="2023-06-13T10:56:59.617" v="0" actId="20577"/>
          <ac:spMkLst>
            <pc:docMk/>
            <pc:sldMk cId="1405181549" sldId="261"/>
            <ac:spMk id="3" creationId="{EB94682A-2A48-4704-B35E-725B1EA2AA59}"/>
          </ac:spMkLst>
        </pc:spChg>
      </pc:sldChg>
      <pc:sldChg chg="del">
        <pc:chgData name="Iina Siren" userId="e906d0e6-4822-4236-a6c8-a621ffa670de" providerId="ADAL" clId="{9E792CFF-0A41-4434-A47A-3DA4249FC897}" dt="2023-06-13T10:57:22.342" v="1" actId="47"/>
        <pc:sldMkLst>
          <pc:docMk/>
          <pc:sldMk cId="2727304604" sldId="2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BC62E-2C03-486A-8625-1D60ABC32967}" type="datetimeFigureOut">
              <a:rPr lang="fi-FI" smtClean="0"/>
              <a:t>13.6.2023</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AEDD3-A9C6-45FB-B9A3-E76F2B3F1D1D}" type="slidenum">
              <a:rPr lang="fi-FI" smtClean="0"/>
              <a:t>‹#›</a:t>
            </a:fld>
            <a:endParaRPr lang="fi-FI"/>
          </a:p>
        </p:txBody>
      </p:sp>
    </p:spTree>
    <p:extLst>
      <p:ext uri="{BB962C8B-B14F-4D97-AF65-F5344CB8AC3E}">
        <p14:creationId xmlns:p14="http://schemas.microsoft.com/office/powerpoint/2010/main" val="525370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52AC460-DAFF-4F18-AB90-21CDB3B1EA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3334"/>
          <a:stretch/>
        </p:blipFill>
        <p:spPr>
          <a:xfrm>
            <a:off x="1905" y="0"/>
            <a:ext cx="12190095" cy="5943600"/>
          </a:xfrm>
          <a:prstGeom prst="rect">
            <a:avLst/>
          </a:prstGeom>
        </p:spPr>
      </p:pic>
      <p:sp>
        <p:nvSpPr>
          <p:cNvPr id="2" name="Otsikko 1">
            <a:extLst>
              <a:ext uri="{FF2B5EF4-FFF2-40B4-BE49-F238E27FC236}">
                <a16:creationId xmlns:a16="http://schemas.microsoft.com/office/drawing/2014/main" id="{4B3055B6-AB5F-47B5-A727-D67073BAE185}"/>
              </a:ext>
            </a:extLst>
          </p:cNvPr>
          <p:cNvSpPr>
            <a:spLocks noGrp="1"/>
          </p:cNvSpPr>
          <p:nvPr>
            <p:ph type="ctrTitle"/>
          </p:nvPr>
        </p:nvSpPr>
        <p:spPr>
          <a:xfrm>
            <a:off x="838200" y="1693863"/>
            <a:ext cx="10574547" cy="2387600"/>
          </a:xfrm>
        </p:spPr>
        <p:txBody>
          <a:bodyPr anchor="b"/>
          <a:lstStyle>
            <a:lvl1pPr algn="ctr">
              <a:defRPr sz="60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E51F47B-0376-45AD-81D8-4829B8D98CEB}"/>
              </a:ext>
            </a:extLst>
          </p:cNvPr>
          <p:cNvSpPr>
            <a:spLocks noGrp="1"/>
          </p:cNvSpPr>
          <p:nvPr>
            <p:ph type="subTitle" idx="1"/>
          </p:nvPr>
        </p:nvSpPr>
        <p:spPr>
          <a:xfrm>
            <a:off x="838199" y="4173538"/>
            <a:ext cx="10574547"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14" name="Päivämäärän paikkamerkki 13">
            <a:extLst>
              <a:ext uri="{FF2B5EF4-FFF2-40B4-BE49-F238E27FC236}">
                <a16:creationId xmlns:a16="http://schemas.microsoft.com/office/drawing/2014/main" id="{EC2888A5-4CD3-47BE-840B-9F1928E93ED1}"/>
              </a:ext>
            </a:extLst>
          </p:cNvPr>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15" name="Alatunnisteen paikkamerkki 14">
            <a:extLst>
              <a:ext uri="{FF2B5EF4-FFF2-40B4-BE49-F238E27FC236}">
                <a16:creationId xmlns:a16="http://schemas.microsoft.com/office/drawing/2014/main" id="{097EC143-B2E9-4796-BDCB-A0596C6739DB}"/>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6" name="Dian numeron paikkamerkki 15">
            <a:extLst>
              <a:ext uri="{FF2B5EF4-FFF2-40B4-BE49-F238E27FC236}">
                <a16:creationId xmlns:a16="http://schemas.microsoft.com/office/drawing/2014/main" id="{2E66B57B-6506-4929-B6DC-EC4CD047ACA2}"/>
              </a:ext>
            </a:extLst>
          </p:cNvPr>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4111017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tsikkodia">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E3BCEF55-E74C-4B71-AA8F-7A16034F8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39051" y="767905"/>
            <a:ext cx="4331716" cy="4472040"/>
          </a:xfrm>
          <a:prstGeom prst="rect">
            <a:avLst/>
          </a:prstGeom>
        </p:spPr>
      </p:pic>
      <p:sp>
        <p:nvSpPr>
          <p:cNvPr id="14" name="Otsikko 1">
            <a:extLst>
              <a:ext uri="{FF2B5EF4-FFF2-40B4-BE49-F238E27FC236}">
                <a16:creationId xmlns:a16="http://schemas.microsoft.com/office/drawing/2014/main" id="{0C587DC5-BE89-42F9-8E59-CE7F8477B6A1}"/>
              </a:ext>
            </a:extLst>
          </p:cNvPr>
          <p:cNvSpPr>
            <a:spLocks noGrp="1"/>
          </p:cNvSpPr>
          <p:nvPr>
            <p:ph type="ctrTitle"/>
          </p:nvPr>
        </p:nvSpPr>
        <p:spPr>
          <a:xfrm>
            <a:off x="838200" y="1228725"/>
            <a:ext cx="6800851" cy="2852738"/>
          </a:xfrm>
        </p:spPr>
        <p:txBody>
          <a:bodyPr anchor="b"/>
          <a:lstStyle>
            <a:lvl1pPr algn="ctr">
              <a:defRPr sz="60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5" name="Alaotsikko 2">
            <a:extLst>
              <a:ext uri="{FF2B5EF4-FFF2-40B4-BE49-F238E27FC236}">
                <a16:creationId xmlns:a16="http://schemas.microsoft.com/office/drawing/2014/main" id="{AB61DE62-E11F-44E1-9138-A826752B8110}"/>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19" name="Päivämäärän paikkamerkki 18">
            <a:extLst>
              <a:ext uri="{FF2B5EF4-FFF2-40B4-BE49-F238E27FC236}">
                <a16:creationId xmlns:a16="http://schemas.microsoft.com/office/drawing/2014/main" id="{E0785309-DB2D-41D1-93EB-A63951D71F3D}"/>
              </a:ext>
            </a:extLst>
          </p:cNvPr>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20" name="Alatunnisteen paikkamerkki 19">
            <a:extLst>
              <a:ext uri="{FF2B5EF4-FFF2-40B4-BE49-F238E27FC236}">
                <a16:creationId xmlns:a16="http://schemas.microsoft.com/office/drawing/2014/main" id="{5FCA5EF3-482D-43A7-A7CD-226F07ACF191}"/>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21" name="Dian numeron paikkamerkki 20">
            <a:extLst>
              <a:ext uri="{FF2B5EF4-FFF2-40B4-BE49-F238E27FC236}">
                <a16:creationId xmlns:a16="http://schemas.microsoft.com/office/drawing/2014/main" id="{86B2CF40-83DE-47A3-A916-3D0830FEAF8C}"/>
              </a:ext>
            </a:extLst>
          </p:cNvPr>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1613768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
        <p:nvSpPr>
          <p:cNvPr id="13" name="Kuvan paikkamerkki 15">
            <a:extLst>
              <a:ext uri="{FF2B5EF4-FFF2-40B4-BE49-F238E27FC236}">
                <a16:creationId xmlns:a16="http://schemas.microsoft.com/office/drawing/2014/main" id="{046AF30C-7A64-4CAA-B336-7BA83074998C}"/>
              </a:ext>
            </a:extLst>
          </p:cNvPr>
          <p:cNvSpPr>
            <a:spLocks noGrp="1" noChangeAspect="1"/>
          </p:cNvSpPr>
          <p:nvPr>
            <p:ph type="pic" sz="quarter" idx="18"/>
          </p:nvPr>
        </p:nvSpPr>
        <p:spPr>
          <a:xfrm>
            <a:off x="7639051" y="1066801"/>
            <a:ext cx="4382953" cy="4382953"/>
          </a:xfrm>
          <a:prstGeom prst="ellipse">
            <a:avLst/>
          </a:prstGeom>
        </p:spPr>
        <p:txBody>
          <a:bodyPr/>
          <a:lstStyle/>
          <a:p>
            <a:endParaRPr lang="fi-FI" dirty="0"/>
          </a:p>
        </p:txBody>
      </p:sp>
      <p:sp>
        <p:nvSpPr>
          <p:cNvPr id="15" name="Otsikko 1">
            <a:extLst>
              <a:ext uri="{FF2B5EF4-FFF2-40B4-BE49-F238E27FC236}">
                <a16:creationId xmlns:a16="http://schemas.microsoft.com/office/drawing/2014/main" id="{D5C922BD-674F-4003-BA92-1F56056973DC}"/>
              </a:ext>
            </a:extLst>
          </p:cNvPr>
          <p:cNvSpPr>
            <a:spLocks noGrp="1"/>
          </p:cNvSpPr>
          <p:nvPr>
            <p:ph type="ctrTitle"/>
          </p:nvPr>
        </p:nvSpPr>
        <p:spPr>
          <a:xfrm>
            <a:off x="838200" y="1228725"/>
            <a:ext cx="6800851" cy="2852738"/>
          </a:xfrm>
        </p:spPr>
        <p:txBody>
          <a:bodyPr anchor="b"/>
          <a:lstStyle>
            <a:lvl1pPr algn="ctr">
              <a:defRPr sz="60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6" name="Alaotsikko 2">
            <a:extLst>
              <a:ext uri="{FF2B5EF4-FFF2-40B4-BE49-F238E27FC236}">
                <a16:creationId xmlns:a16="http://schemas.microsoft.com/office/drawing/2014/main" id="{8B17BC00-FB4C-4837-9797-A745B215A92A}"/>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7" name="Päivämäärän paikkamerkki 6">
            <a:extLst>
              <a:ext uri="{FF2B5EF4-FFF2-40B4-BE49-F238E27FC236}">
                <a16:creationId xmlns:a16="http://schemas.microsoft.com/office/drawing/2014/main" id="{1B781020-D969-45F6-A236-636A465D452A}"/>
              </a:ext>
            </a:extLst>
          </p:cNvPr>
          <p:cNvSpPr>
            <a:spLocks noGrp="1"/>
          </p:cNvSpPr>
          <p:nvPr>
            <p:ph type="dt" sz="half" idx="19"/>
          </p:nvPr>
        </p:nvSpPr>
        <p:spPr/>
        <p:txBody>
          <a:bodyPr/>
          <a:lstStyle/>
          <a:p>
            <a:fld id="{CB627C86-0D82-41B2-895D-1F49626EB8D4}" type="datetimeFigureOut">
              <a:rPr lang="fi-FI" smtClean="0"/>
              <a:pPr/>
              <a:t>13.6.2023</a:t>
            </a:fld>
            <a:endParaRPr lang="fi-FI" dirty="0"/>
          </a:p>
        </p:txBody>
      </p:sp>
      <p:sp>
        <p:nvSpPr>
          <p:cNvPr id="17" name="Alatunnisteen paikkamerkki 16">
            <a:extLst>
              <a:ext uri="{FF2B5EF4-FFF2-40B4-BE49-F238E27FC236}">
                <a16:creationId xmlns:a16="http://schemas.microsoft.com/office/drawing/2014/main" id="{99C3B80B-AF94-45FA-A128-F104C8E45EA0}"/>
              </a:ext>
            </a:extLst>
          </p:cNvPr>
          <p:cNvSpPr>
            <a:spLocks noGrp="1"/>
          </p:cNvSpPr>
          <p:nvPr>
            <p:ph type="ftr" sz="quarter" idx="20"/>
          </p:nvPr>
        </p:nvSpPr>
        <p:spPr/>
        <p:txBody>
          <a:bodyPr/>
          <a:lstStyle/>
          <a:p>
            <a:r>
              <a:rPr lang="fi-FI" b="1"/>
              <a:t>&gt;&gt; keuda.fi</a:t>
            </a:r>
          </a:p>
          <a:p>
            <a:r>
              <a:rPr lang="fi-FI"/>
              <a:t>#kestävä #saavutettava #uniikki</a:t>
            </a:r>
          </a:p>
          <a:p>
            <a:r>
              <a:rPr lang="fi-FI"/>
              <a:t>#omapolku #työelämäävarten </a:t>
            </a:r>
            <a:endParaRPr lang="fi-FI" dirty="0"/>
          </a:p>
        </p:txBody>
      </p:sp>
      <p:sp>
        <p:nvSpPr>
          <p:cNvPr id="18" name="Dian numeron paikkamerkki 17">
            <a:extLst>
              <a:ext uri="{FF2B5EF4-FFF2-40B4-BE49-F238E27FC236}">
                <a16:creationId xmlns:a16="http://schemas.microsoft.com/office/drawing/2014/main" id="{03D3868B-3E9F-4ADB-87B9-A89426CF9BB6}"/>
              </a:ext>
            </a:extLst>
          </p:cNvPr>
          <p:cNvSpPr>
            <a:spLocks noGrp="1"/>
          </p:cNvSpPr>
          <p:nvPr>
            <p:ph type="sldNum" sz="quarter" idx="21"/>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1428708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Otsikko ja sisältö">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E15249FE-F1BC-4DB2-AA0D-48225444A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4162" cy="1129971"/>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64CD952D-2424-465E-A3B3-6637A28CDE80}" type="datetime1">
              <a:rPr lang="fi-FI" smtClean="0"/>
              <a:t>13.6.2023</a:t>
            </a:fld>
            <a:endParaRPr lang="fi-FI" dirty="0"/>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3342861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1776046" y="560717"/>
            <a:ext cx="9577753" cy="1129971"/>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B62AD38B-EAFC-4691-B174-1FED33D20AAF}" type="datetime1">
              <a:rPr lang="fi-FI" smtClean="0"/>
              <a:t>13.6.2023</a:t>
            </a:fld>
            <a:endParaRPr lang="fi-FI" dirty="0"/>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3295118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505518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600" cy="1129971"/>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DBEE309-13A7-4617-875D-6F6C66CD3925}" type="datetime1">
              <a:rPr lang="fi-FI" smtClean="0"/>
              <a:t>13.6.2023</a:t>
            </a:fld>
            <a:endParaRPr lang="fi-FI" dirty="0"/>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2803746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0072301"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599" cy="1129971"/>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E14A25E-CABB-4553-97D6-BF44CD008CC9}" type="datetime1">
              <a:rPr lang="fi-FI" smtClean="0"/>
              <a:t>13.6.2023</a:t>
            </a:fld>
            <a:endParaRPr lang="fi-FI" dirty="0"/>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3965479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9B7B4FB2-4D8A-4DCE-A19E-E1C62E6FDB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E6B907D-2A85-408A-9512-CF6C7B39E4C0}"/>
              </a:ext>
            </a:extLst>
          </p:cNvPr>
          <p:cNvSpPr>
            <a:spLocks noGrp="1"/>
          </p:cNvSpPr>
          <p:nvPr>
            <p:ph type="title"/>
          </p:nvPr>
        </p:nvSpPr>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EBCE1E87-3BC6-45BB-84C2-2B8A1ADDE241}"/>
              </a:ext>
            </a:extLst>
          </p:cNvPr>
          <p:cNvSpPr>
            <a:spLocks noGrp="1"/>
          </p:cNvSpPr>
          <p:nvPr>
            <p:ph sz="half" idx="1"/>
          </p:nvPr>
        </p:nvSpPr>
        <p:spPr>
          <a:xfrm>
            <a:off x="838200" y="1825625"/>
            <a:ext cx="5181600"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4" name="Sisällön paikkamerkki 3">
            <a:extLst>
              <a:ext uri="{FF2B5EF4-FFF2-40B4-BE49-F238E27FC236}">
                <a16:creationId xmlns:a16="http://schemas.microsoft.com/office/drawing/2014/main" id="{B4862E48-53EC-4838-BB62-101AC072B4CA}"/>
              </a:ext>
            </a:extLst>
          </p:cNvPr>
          <p:cNvSpPr>
            <a:spLocks noGrp="1"/>
          </p:cNvSpPr>
          <p:nvPr>
            <p:ph sz="half" idx="2"/>
          </p:nvPr>
        </p:nvSpPr>
        <p:spPr>
          <a:xfrm>
            <a:off x="6172200" y="1825625"/>
            <a:ext cx="5181600" cy="410934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Päivämäärän paikkamerkki 5">
            <a:extLst>
              <a:ext uri="{FF2B5EF4-FFF2-40B4-BE49-F238E27FC236}">
                <a16:creationId xmlns:a16="http://schemas.microsoft.com/office/drawing/2014/main" id="{1D36552D-55A2-418B-85B5-CDC2057C990B}"/>
              </a:ext>
            </a:extLst>
          </p:cNvPr>
          <p:cNvSpPr>
            <a:spLocks noGrp="1"/>
          </p:cNvSpPr>
          <p:nvPr>
            <p:ph type="dt" sz="half" idx="10"/>
          </p:nvPr>
        </p:nvSpPr>
        <p:spPr>
          <a:xfrm>
            <a:off x="1597324" y="6151426"/>
            <a:ext cx="1465053" cy="532433"/>
          </a:xfrm>
          <a:prstGeom prst="rect">
            <a:avLst/>
          </a:prstGeom>
        </p:spPr>
        <p:txBody>
          <a:bodyPr/>
          <a:lstStyle/>
          <a:p>
            <a:fld id="{6253E318-A3D7-40FB-81EA-84ACE72F5F6C}" type="datetime1">
              <a:rPr lang="fi-FI" smtClean="0"/>
              <a:t>13.6.2023</a:t>
            </a:fld>
            <a:endParaRPr lang="fi-FI" dirty="0"/>
          </a:p>
        </p:txBody>
      </p:sp>
      <p:sp>
        <p:nvSpPr>
          <p:cNvPr id="7" name="Alatunnisteen paikkamerkki 6">
            <a:extLst>
              <a:ext uri="{FF2B5EF4-FFF2-40B4-BE49-F238E27FC236}">
                <a16:creationId xmlns:a16="http://schemas.microsoft.com/office/drawing/2014/main" id="{2369CCA5-24FA-43A0-B624-B82733C970C4}"/>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0" name="Dian numeron paikkamerkki 9">
            <a:extLst>
              <a:ext uri="{FF2B5EF4-FFF2-40B4-BE49-F238E27FC236}">
                <a16:creationId xmlns:a16="http://schemas.microsoft.com/office/drawing/2014/main" id="{A9AE3934-B0BF-4399-A888-F6D6744DB40E}"/>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36343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5D5516BA-1463-4347-84ED-8682A7D6E0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093A5A96-5F29-4252-800E-9303A1019DB1}"/>
              </a:ext>
            </a:extLst>
          </p:cNvPr>
          <p:cNvSpPr>
            <a:spLocks noGrp="1"/>
          </p:cNvSpPr>
          <p:nvPr>
            <p:ph type="title"/>
          </p:nvPr>
        </p:nvSpPr>
        <p:spPr>
          <a:xfrm>
            <a:off x="839788" y="555110"/>
            <a:ext cx="10515600" cy="1138597"/>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FD90C97-8B8F-40FD-BDDA-D6BF674789BC}"/>
              </a:ext>
            </a:extLst>
          </p:cNvPr>
          <p:cNvSpPr>
            <a:spLocks noGrp="1"/>
          </p:cNvSpPr>
          <p:nvPr>
            <p:ph type="body" idx="1"/>
          </p:nvPr>
        </p:nvSpPr>
        <p:spPr>
          <a:xfrm>
            <a:off x="839788" y="180193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60D893BD-2817-4A32-B3C6-728594F2DEB7}"/>
              </a:ext>
            </a:extLst>
          </p:cNvPr>
          <p:cNvSpPr>
            <a:spLocks noGrp="1"/>
          </p:cNvSpPr>
          <p:nvPr>
            <p:ph sz="half" idx="2"/>
          </p:nvPr>
        </p:nvSpPr>
        <p:spPr>
          <a:xfrm>
            <a:off x="839788" y="2842297"/>
            <a:ext cx="5157787" cy="3092677"/>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a:extLst>
              <a:ext uri="{FF2B5EF4-FFF2-40B4-BE49-F238E27FC236}">
                <a16:creationId xmlns:a16="http://schemas.microsoft.com/office/drawing/2014/main" id="{633D7360-BA38-41B0-9CC4-C558A75E5563}"/>
              </a:ext>
            </a:extLst>
          </p:cNvPr>
          <p:cNvSpPr>
            <a:spLocks noGrp="1"/>
          </p:cNvSpPr>
          <p:nvPr>
            <p:ph type="body" sz="quarter" idx="3"/>
          </p:nvPr>
        </p:nvSpPr>
        <p:spPr>
          <a:xfrm>
            <a:off x="6172200" y="180193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A8422600-70E0-4C43-9B66-DB1B9EF9B4F5}"/>
              </a:ext>
            </a:extLst>
          </p:cNvPr>
          <p:cNvSpPr>
            <a:spLocks noGrp="1"/>
          </p:cNvSpPr>
          <p:nvPr>
            <p:ph sz="quarter" idx="4"/>
          </p:nvPr>
        </p:nvSpPr>
        <p:spPr>
          <a:xfrm>
            <a:off x="6172200" y="2842297"/>
            <a:ext cx="5183188" cy="3092677"/>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Päivämäärän paikkamerkki 7">
            <a:extLst>
              <a:ext uri="{FF2B5EF4-FFF2-40B4-BE49-F238E27FC236}">
                <a16:creationId xmlns:a16="http://schemas.microsoft.com/office/drawing/2014/main" id="{7593EAC2-2528-4646-81BC-D1B76369D534}"/>
              </a:ext>
            </a:extLst>
          </p:cNvPr>
          <p:cNvSpPr>
            <a:spLocks noGrp="1"/>
          </p:cNvSpPr>
          <p:nvPr>
            <p:ph type="dt" sz="half" idx="10"/>
          </p:nvPr>
        </p:nvSpPr>
        <p:spPr>
          <a:xfrm>
            <a:off x="1597324" y="6151426"/>
            <a:ext cx="1465053" cy="532433"/>
          </a:xfrm>
          <a:prstGeom prst="rect">
            <a:avLst/>
          </a:prstGeom>
        </p:spPr>
        <p:txBody>
          <a:bodyPr/>
          <a:lstStyle/>
          <a:p>
            <a:fld id="{B2ABEC2A-953E-4EF2-83B7-166484ECA267}" type="datetime1">
              <a:rPr lang="fi-FI" smtClean="0"/>
              <a:t>13.6.2023</a:t>
            </a:fld>
            <a:endParaRPr lang="fi-FI" dirty="0"/>
          </a:p>
        </p:txBody>
      </p:sp>
      <p:sp>
        <p:nvSpPr>
          <p:cNvPr id="9" name="Alatunnisteen paikkamerkki 8">
            <a:extLst>
              <a:ext uri="{FF2B5EF4-FFF2-40B4-BE49-F238E27FC236}">
                <a16:creationId xmlns:a16="http://schemas.microsoft.com/office/drawing/2014/main" id="{4E540B32-76A5-4DB7-82CD-E90F827B18B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2" name="Dian numeron paikkamerkki 11">
            <a:extLst>
              <a:ext uri="{FF2B5EF4-FFF2-40B4-BE49-F238E27FC236}">
                <a16:creationId xmlns:a16="http://schemas.microsoft.com/office/drawing/2014/main" id="{783ACB8A-5B3C-4F87-8485-074AE63D283C}"/>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11378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D04FB84-0E92-4E07-BD02-50F570C71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1AFDC21A-9BA5-44EB-B1FB-335D171C935E}"/>
              </a:ext>
            </a:extLst>
          </p:cNvPr>
          <p:cNvSpPr>
            <a:spLocks noGrp="1"/>
          </p:cNvSpPr>
          <p:nvPr>
            <p:ph type="title"/>
          </p:nvPr>
        </p:nvSpPr>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Päivämäärän paikkamerkki 3">
            <a:extLst>
              <a:ext uri="{FF2B5EF4-FFF2-40B4-BE49-F238E27FC236}">
                <a16:creationId xmlns:a16="http://schemas.microsoft.com/office/drawing/2014/main" id="{041221DC-7D09-4D73-AA8C-CB506184A7AC}"/>
              </a:ext>
            </a:extLst>
          </p:cNvPr>
          <p:cNvSpPr>
            <a:spLocks noGrp="1"/>
          </p:cNvSpPr>
          <p:nvPr>
            <p:ph type="dt" sz="half" idx="10"/>
          </p:nvPr>
        </p:nvSpPr>
        <p:spPr>
          <a:xfrm>
            <a:off x="1597324" y="6151426"/>
            <a:ext cx="1465053" cy="532433"/>
          </a:xfrm>
          <a:prstGeom prst="rect">
            <a:avLst/>
          </a:prstGeom>
        </p:spPr>
        <p:txBody>
          <a:bodyPr/>
          <a:lstStyle/>
          <a:p>
            <a:fld id="{0EC5BAA6-F78B-4573-8E77-CF165B7F1A61}" type="datetime1">
              <a:rPr lang="fi-FI" smtClean="0"/>
              <a:t>13.6.2023</a:t>
            </a:fld>
            <a:endParaRPr lang="fi-FI" dirty="0"/>
          </a:p>
        </p:txBody>
      </p:sp>
      <p:sp>
        <p:nvSpPr>
          <p:cNvPr id="5" name="Alatunnisteen paikkamerkki 4">
            <a:extLst>
              <a:ext uri="{FF2B5EF4-FFF2-40B4-BE49-F238E27FC236}">
                <a16:creationId xmlns:a16="http://schemas.microsoft.com/office/drawing/2014/main" id="{2B3B6151-0AD6-4592-988E-A87F022E7799}"/>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8" name="Dian numeron paikkamerkki 7">
            <a:extLst>
              <a:ext uri="{FF2B5EF4-FFF2-40B4-BE49-F238E27FC236}">
                <a16:creationId xmlns:a16="http://schemas.microsoft.com/office/drawing/2014/main" id="{C861E5CE-68CD-4807-88F2-22D42C94AF57}"/>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
        <p:nvSpPr>
          <p:cNvPr id="10" name="Kuvan paikkamerkki 2">
            <a:extLst>
              <a:ext uri="{FF2B5EF4-FFF2-40B4-BE49-F238E27FC236}">
                <a16:creationId xmlns:a16="http://schemas.microsoft.com/office/drawing/2014/main" id="{929E14FF-8789-4646-AF4E-2A74121F96AD}"/>
              </a:ext>
            </a:extLst>
          </p:cNvPr>
          <p:cNvSpPr>
            <a:spLocks noGrp="1"/>
          </p:cNvSpPr>
          <p:nvPr>
            <p:ph type="pic" idx="13"/>
          </p:nvPr>
        </p:nvSpPr>
        <p:spPr>
          <a:xfrm>
            <a:off x="838200" y="1834251"/>
            <a:ext cx="10517188"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Tree>
    <p:extLst>
      <p:ext uri="{BB962C8B-B14F-4D97-AF65-F5344CB8AC3E}">
        <p14:creationId xmlns:p14="http://schemas.microsoft.com/office/powerpoint/2010/main" val="2107399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4536057"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6" name="Kuvan paikkamerkki 2">
            <a:extLst>
              <a:ext uri="{FF2B5EF4-FFF2-40B4-BE49-F238E27FC236}">
                <a16:creationId xmlns:a16="http://schemas.microsoft.com/office/drawing/2014/main" id="{DB4C943E-23A4-446B-B9C3-2D241808B5D4}"/>
              </a:ext>
            </a:extLst>
          </p:cNvPr>
          <p:cNvSpPr>
            <a:spLocks noGrp="1"/>
          </p:cNvSpPr>
          <p:nvPr>
            <p:ph type="pic" idx="12"/>
          </p:nvPr>
        </p:nvSpPr>
        <p:spPr>
          <a:xfrm>
            <a:off x="5650302" y="1834251"/>
            <a:ext cx="5705086"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13.6.2023</a:t>
            </a:fld>
            <a:endParaRPr lang="fi-FI" dirty="0"/>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endParaRPr lang="fi-FI" dirty="0"/>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1302793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6315075" cy="4109349"/>
          </a:xfrm>
        </p:spPr>
        <p:txBody>
          <a:bodyPr/>
          <a:lstStyle/>
          <a:p>
            <a:pPr lvl="0"/>
            <a:r>
              <a:rPr lang="fi-FI" dirty="0"/>
              <a:t>Muokkaa tekstin perustyylejä napsauttamalla</a:t>
            </a:r>
          </a:p>
          <a:p>
            <a:pPr lvl="1"/>
            <a:r>
              <a:rPr lang="fi-FI" dirty="0"/>
              <a:t>toinen taso</a:t>
            </a:r>
          </a:p>
          <a:p>
            <a:pPr lvl="2"/>
            <a:r>
              <a:rPr lang="fi-FI" dirty="0"/>
              <a:t>kolmas taso</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13.6.2023</a:t>
            </a:fld>
            <a:endParaRPr lang="fi-FI" dirty="0"/>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endParaRPr lang="fi-FI" dirty="0"/>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dirty="0"/>
          </a:p>
        </p:txBody>
      </p:sp>
      <p:sp>
        <p:nvSpPr>
          <p:cNvPr id="8" name="Kuvan paikkamerkki 15">
            <a:extLst>
              <a:ext uri="{FF2B5EF4-FFF2-40B4-BE49-F238E27FC236}">
                <a16:creationId xmlns:a16="http://schemas.microsoft.com/office/drawing/2014/main" id="{611283BE-E0CD-40B0-8F0E-7AF699C6FB0A}"/>
              </a:ext>
            </a:extLst>
          </p:cNvPr>
          <p:cNvSpPr>
            <a:spLocks noGrp="1" noChangeAspect="1"/>
          </p:cNvSpPr>
          <p:nvPr>
            <p:ph type="pic" sz="quarter" idx="18"/>
          </p:nvPr>
        </p:nvSpPr>
        <p:spPr>
          <a:xfrm>
            <a:off x="7539593" y="1690688"/>
            <a:ext cx="4244286" cy="4244286"/>
          </a:xfrm>
          <a:prstGeom prst="ellipse">
            <a:avLst/>
          </a:prstGeom>
        </p:spPr>
        <p:txBody>
          <a:bodyPr/>
          <a:lstStyle/>
          <a:p>
            <a:endParaRPr lang="fi-FI" dirty="0"/>
          </a:p>
        </p:txBody>
      </p:sp>
    </p:spTree>
    <p:extLst>
      <p:ext uri="{BB962C8B-B14F-4D97-AF65-F5344CB8AC3E}">
        <p14:creationId xmlns:p14="http://schemas.microsoft.com/office/powerpoint/2010/main" val="126409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2F4997-0D0E-425B-9B6F-5061F744E861}"/>
              </a:ext>
            </a:extLst>
          </p:cNvPr>
          <p:cNvSpPr>
            <a:spLocks noGrp="1"/>
          </p:cNvSpPr>
          <p:nvPr>
            <p:ph type="title"/>
          </p:nvPr>
        </p:nvSpPr>
        <p:spPr>
          <a:xfrm>
            <a:off x="839788" y="552090"/>
            <a:ext cx="4206665" cy="1164567"/>
          </a:xfrm>
        </p:spPr>
        <p:txBody>
          <a:bodyPr anchor="b"/>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F2F16386-76C9-414E-97E3-7C9E7F3D7BFA}"/>
              </a:ext>
            </a:extLst>
          </p:cNvPr>
          <p:cNvSpPr>
            <a:spLocks noGrp="1"/>
          </p:cNvSpPr>
          <p:nvPr>
            <p:ph type="pic" idx="1"/>
          </p:nvPr>
        </p:nvSpPr>
        <p:spPr>
          <a:xfrm>
            <a:off x="5183188" y="552089"/>
            <a:ext cx="6172200" cy="53915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40B776BD-EE44-4275-A3C5-EA7D403E692A}"/>
              </a:ext>
            </a:extLst>
          </p:cNvPr>
          <p:cNvSpPr>
            <a:spLocks noGrp="1"/>
          </p:cNvSpPr>
          <p:nvPr>
            <p:ph type="body" sz="half" idx="2"/>
          </p:nvPr>
        </p:nvSpPr>
        <p:spPr>
          <a:xfrm>
            <a:off x="839788" y="1837426"/>
            <a:ext cx="4206665" cy="4106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6" name="Päivämäärän paikkamerkki 5">
            <a:extLst>
              <a:ext uri="{FF2B5EF4-FFF2-40B4-BE49-F238E27FC236}">
                <a16:creationId xmlns:a16="http://schemas.microsoft.com/office/drawing/2014/main" id="{8FE72B7D-0E15-4F18-ADAF-63FC249B3B14}"/>
              </a:ext>
            </a:extLst>
          </p:cNvPr>
          <p:cNvSpPr>
            <a:spLocks noGrp="1"/>
          </p:cNvSpPr>
          <p:nvPr>
            <p:ph type="dt" sz="half" idx="10"/>
          </p:nvPr>
        </p:nvSpPr>
        <p:spPr>
          <a:xfrm>
            <a:off x="1597324" y="6151426"/>
            <a:ext cx="1465053" cy="532433"/>
          </a:xfrm>
          <a:prstGeom prst="rect">
            <a:avLst/>
          </a:prstGeom>
        </p:spPr>
        <p:txBody>
          <a:bodyPr/>
          <a:lstStyle/>
          <a:p>
            <a:fld id="{4D16070D-B6F2-4256-93C8-914D7B53FDD1}" type="datetime1">
              <a:rPr lang="fi-FI" smtClean="0"/>
              <a:t>13.6.2023</a:t>
            </a:fld>
            <a:endParaRPr lang="fi-FI" dirty="0"/>
          </a:p>
        </p:txBody>
      </p:sp>
      <p:sp>
        <p:nvSpPr>
          <p:cNvPr id="7" name="Alatunnisteen paikkamerkki 6">
            <a:extLst>
              <a:ext uri="{FF2B5EF4-FFF2-40B4-BE49-F238E27FC236}">
                <a16:creationId xmlns:a16="http://schemas.microsoft.com/office/drawing/2014/main" id="{FF6A1662-40E2-45AF-8788-5439748CF7A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10" name="Dian numeron paikkamerkki 9">
            <a:extLst>
              <a:ext uri="{FF2B5EF4-FFF2-40B4-BE49-F238E27FC236}">
                <a16:creationId xmlns:a16="http://schemas.microsoft.com/office/drawing/2014/main" id="{C3E2C574-2DC6-47BB-A52E-A6B5D700DD0E}"/>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48140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C0A716A-1011-4321-B5D6-2E32A3E8E1B0}"/>
              </a:ext>
            </a:extLst>
          </p:cNvPr>
          <p:cNvSpPr>
            <a:spLocks noGrp="1"/>
          </p:cNvSpPr>
          <p:nvPr>
            <p:ph type="dt" sz="half" idx="10"/>
          </p:nvPr>
        </p:nvSpPr>
        <p:spPr>
          <a:xfrm>
            <a:off x="1597324" y="6151426"/>
            <a:ext cx="1465053" cy="532433"/>
          </a:xfrm>
          <a:prstGeom prst="rect">
            <a:avLst/>
          </a:prstGeom>
        </p:spPr>
        <p:txBody>
          <a:bodyPr/>
          <a:lstStyle/>
          <a:p>
            <a:fld id="{D926D0F1-5D4A-41EE-9FA0-2C7273AE7399}" type="datetime1">
              <a:rPr lang="fi-FI" smtClean="0"/>
              <a:t>13.6.2023</a:t>
            </a:fld>
            <a:endParaRPr lang="fi-FI" dirty="0"/>
          </a:p>
        </p:txBody>
      </p:sp>
      <p:sp>
        <p:nvSpPr>
          <p:cNvPr id="4" name="Alatunnisteen paikkamerkki 3">
            <a:extLst>
              <a:ext uri="{FF2B5EF4-FFF2-40B4-BE49-F238E27FC236}">
                <a16:creationId xmlns:a16="http://schemas.microsoft.com/office/drawing/2014/main" id="{5B3667DF-3FBC-4029-A688-814C465D519C}"/>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7" name="Dian numeron paikkamerkki 6">
            <a:extLst>
              <a:ext uri="{FF2B5EF4-FFF2-40B4-BE49-F238E27FC236}">
                <a16:creationId xmlns:a16="http://schemas.microsoft.com/office/drawing/2014/main" id="{55C4E915-4551-4FD2-93B6-0BA07F6052E7}"/>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
        <p:nvSpPr>
          <p:cNvPr id="14" name="Ellipsi 13">
            <a:extLst>
              <a:ext uri="{FF2B5EF4-FFF2-40B4-BE49-F238E27FC236}">
                <a16:creationId xmlns:a16="http://schemas.microsoft.com/office/drawing/2014/main" id="{C74E9304-0568-4D08-A051-4DA7EB6C563A}"/>
              </a:ext>
            </a:extLst>
          </p:cNvPr>
          <p:cNvSpPr/>
          <p:nvPr userDrawn="1"/>
        </p:nvSpPr>
        <p:spPr>
          <a:xfrm>
            <a:off x="2165230" y="1328468"/>
            <a:ext cx="1958196" cy="19581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690089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5" name="Footer Placeholder 4"/>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6" name="Slide Number Placeholder 5"/>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45046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2AD38B-EAFC-4691-B174-1FED33D20AAF}" type="datetime1">
              <a:rPr lang="fi-FI" smtClean="0"/>
              <a:t>13.6.2023</a:t>
            </a:fld>
            <a:endParaRPr lang="fi-FI" dirty="0"/>
          </a:p>
        </p:txBody>
      </p:sp>
      <p:sp>
        <p:nvSpPr>
          <p:cNvPr id="5" name="Footer Placeholder 4"/>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6" name="Slide Number Placeholder 5"/>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4029887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5" name="Footer Placeholder 4"/>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6" name="Slide Number Placeholder 5"/>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475920216"/>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6253E318-A3D7-40FB-81EA-84ACE72F5F6C}" type="datetime1">
              <a:rPr lang="fi-FI" smtClean="0"/>
              <a:t>13.6.2023</a:t>
            </a:fld>
            <a:endParaRPr lang="fi-FI" dirty="0"/>
          </a:p>
        </p:txBody>
      </p:sp>
      <p:sp>
        <p:nvSpPr>
          <p:cNvPr id="6" name="Footer Placeholder 5"/>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7" name="Slide Number Placeholder 6"/>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3369581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ots. perustyyl. napsautt.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B2ABEC2A-953E-4EF2-83B7-166484ECA267}" type="datetime1">
              <a:rPr lang="fi-FI" smtClean="0"/>
              <a:t>13.6.2023</a:t>
            </a:fld>
            <a:endParaRPr lang="fi-FI" dirty="0"/>
          </a:p>
        </p:txBody>
      </p:sp>
      <p:sp>
        <p:nvSpPr>
          <p:cNvPr id="8" name="Footer Placeholder 7"/>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9" name="Slide Number Placeholder 8"/>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1164540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4" name="Footer Placeholder 3"/>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5" name="Slide Number Placeholder 4"/>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3961485310"/>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6D0F1-5D4A-41EE-9FA0-2C7273AE7399}" type="datetime1">
              <a:rPr lang="fi-FI" smtClean="0"/>
              <a:t>13.6.2023</a:t>
            </a:fld>
            <a:endParaRPr lang="fi-FI" dirty="0"/>
          </a:p>
        </p:txBody>
      </p:sp>
      <p:sp>
        <p:nvSpPr>
          <p:cNvPr id="3" name="Footer Placeholder 2"/>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4" name="Slide Number Placeholder 3"/>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16936265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6" name="Footer Placeholder 5"/>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7" name="Slide Number Placeholder 6"/>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4044867804"/>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D16070D-B6F2-4256-93C8-914D7B53FDD1}" type="datetime1">
              <a:rPr lang="fi-FI" smtClean="0"/>
              <a:t>13.6.2023</a:t>
            </a:fld>
            <a:endParaRPr lang="fi-FI" dirty="0"/>
          </a:p>
        </p:txBody>
      </p:sp>
      <p:sp>
        <p:nvSpPr>
          <p:cNvPr id="6" name="Footer Placeholder 5"/>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7" name="Slide Number Placeholder 6"/>
          <p:cNvSpPr>
            <a:spLocks noGrp="1"/>
          </p:cNvSpPr>
          <p:nvPr>
            <p:ph type="sldNum" sz="quarter" idx="12"/>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4038672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5" name="Footer Placeholder 4"/>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6" name="Slide Number Placeholder 5"/>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2178338028"/>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5" name="Footer Placeholder 4"/>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6" name="Slide Number Placeholder 5"/>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3126415457"/>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Otsikkodia">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E3BCEF55-E74C-4B71-AA8F-7A16034F8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39051" y="767905"/>
            <a:ext cx="4331716" cy="4472040"/>
          </a:xfrm>
          <a:prstGeom prst="rect">
            <a:avLst/>
          </a:prstGeom>
        </p:spPr>
      </p:pic>
      <p:sp>
        <p:nvSpPr>
          <p:cNvPr id="14" name="Otsikko 1">
            <a:extLst>
              <a:ext uri="{FF2B5EF4-FFF2-40B4-BE49-F238E27FC236}">
                <a16:creationId xmlns:a16="http://schemas.microsoft.com/office/drawing/2014/main" id="{0C587DC5-BE89-42F9-8E59-CE7F8477B6A1}"/>
              </a:ext>
            </a:extLst>
          </p:cNvPr>
          <p:cNvSpPr>
            <a:spLocks noGrp="1"/>
          </p:cNvSpPr>
          <p:nvPr>
            <p:ph type="ctrTitle"/>
          </p:nvPr>
        </p:nvSpPr>
        <p:spPr>
          <a:xfrm>
            <a:off x="838200" y="1228725"/>
            <a:ext cx="6800851" cy="2852738"/>
          </a:xfrm>
        </p:spPr>
        <p:txBody>
          <a:bodyPr anchor="b"/>
          <a:lstStyle>
            <a:lvl1pPr algn="ctr">
              <a:defRPr sz="6000"/>
            </a:lvl1pPr>
          </a:lstStyle>
          <a:p>
            <a:r>
              <a:rPr lang="fi-FI"/>
              <a:t>Muokkaa ots. perustyyl. napsautt.</a:t>
            </a:r>
            <a:endParaRPr lang="fi-FI" dirty="0"/>
          </a:p>
        </p:txBody>
      </p:sp>
      <p:sp>
        <p:nvSpPr>
          <p:cNvPr id="15" name="Alaotsikko 2">
            <a:extLst>
              <a:ext uri="{FF2B5EF4-FFF2-40B4-BE49-F238E27FC236}">
                <a16:creationId xmlns:a16="http://schemas.microsoft.com/office/drawing/2014/main" id="{AB61DE62-E11F-44E1-9138-A826752B8110}"/>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19" name="Päivämäärän paikkamerkki 18">
            <a:extLst>
              <a:ext uri="{FF2B5EF4-FFF2-40B4-BE49-F238E27FC236}">
                <a16:creationId xmlns:a16="http://schemas.microsoft.com/office/drawing/2014/main" id="{E0785309-DB2D-41D1-93EB-A63951D71F3D}"/>
              </a:ext>
            </a:extLst>
          </p:cNvPr>
          <p:cNvSpPr>
            <a:spLocks noGrp="1"/>
          </p:cNvSpPr>
          <p:nvPr>
            <p:ph type="dt" sz="half" idx="10"/>
          </p:nvPr>
        </p:nvSpPr>
        <p:spPr/>
        <p:txBody>
          <a:bodyPr/>
          <a:lstStyle/>
          <a:p>
            <a:fld id="{CB627C86-0D82-41B2-895D-1F49626EB8D4}" type="datetimeFigureOut">
              <a:rPr lang="fi-FI" smtClean="0"/>
              <a:pPr/>
              <a:t>13.6.2023</a:t>
            </a:fld>
            <a:endParaRPr lang="fi-FI" dirty="0"/>
          </a:p>
        </p:txBody>
      </p:sp>
      <p:sp>
        <p:nvSpPr>
          <p:cNvPr id="20" name="Alatunnisteen paikkamerkki 19">
            <a:extLst>
              <a:ext uri="{FF2B5EF4-FFF2-40B4-BE49-F238E27FC236}">
                <a16:creationId xmlns:a16="http://schemas.microsoft.com/office/drawing/2014/main" id="{5FCA5EF3-482D-43A7-A7CD-226F07ACF191}"/>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21" name="Dian numeron paikkamerkki 20">
            <a:extLst>
              <a:ext uri="{FF2B5EF4-FFF2-40B4-BE49-F238E27FC236}">
                <a16:creationId xmlns:a16="http://schemas.microsoft.com/office/drawing/2014/main" id="{86B2CF40-83DE-47A3-A916-3D0830FEAF8C}"/>
              </a:ext>
            </a:extLst>
          </p:cNvPr>
          <p:cNvSpPr>
            <a:spLocks noGrp="1"/>
          </p:cNvSpPr>
          <p:nvPr>
            <p:ph type="sldNum" sz="quarter" idx="12"/>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2381569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
        <p:nvSpPr>
          <p:cNvPr id="13" name="Kuvan paikkamerkki 15">
            <a:extLst>
              <a:ext uri="{FF2B5EF4-FFF2-40B4-BE49-F238E27FC236}">
                <a16:creationId xmlns:a16="http://schemas.microsoft.com/office/drawing/2014/main" id="{046AF30C-7A64-4CAA-B336-7BA83074998C}"/>
              </a:ext>
            </a:extLst>
          </p:cNvPr>
          <p:cNvSpPr>
            <a:spLocks noGrp="1" noChangeAspect="1"/>
          </p:cNvSpPr>
          <p:nvPr>
            <p:ph type="pic" sz="quarter" idx="18"/>
          </p:nvPr>
        </p:nvSpPr>
        <p:spPr>
          <a:xfrm>
            <a:off x="7639051" y="1066801"/>
            <a:ext cx="4382953" cy="4382953"/>
          </a:xfrm>
          <a:prstGeom prst="ellipse">
            <a:avLst/>
          </a:prstGeom>
        </p:spPr>
        <p:txBody>
          <a:bodyPr/>
          <a:lstStyle/>
          <a:p>
            <a:r>
              <a:rPr lang="fi-FI"/>
              <a:t>Lisää kuva napsauttamalla kuvaketta</a:t>
            </a:r>
            <a:endParaRPr lang="fi-FI" dirty="0"/>
          </a:p>
        </p:txBody>
      </p:sp>
      <p:sp>
        <p:nvSpPr>
          <p:cNvPr id="15" name="Otsikko 1">
            <a:extLst>
              <a:ext uri="{FF2B5EF4-FFF2-40B4-BE49-F238E27FC236}">
                <a16:creationId xmlns:a16="http://schemas.microsoft.com/office/drawing/2014/main" id="{D5C922BD-674F-4003-BA92-1F56056973DC}"/>
              </a:ext>
            </a:extLst>
          </p:cNvPr>
          <p:cNvSpPr>
            <a:spLocks noGrp="1"/>
          </p:cNvSpPr>
          <p:nvPr>
            <p:ph type="ctrTitle"/>
          </p:nvPr>
        </p:nvSpPr>
        <p:spPr>
          <a:xfrm>
            <a:off x="838200" y="1228725"/>
            <a:ext cx="6800851" cy="2852738"/>
          </a:xfrm>
        </p:spPr>
        <p:txBody>
          <a:bodyPr anchor="b"/>
          <a:lstStyle>
            <a:lvl1pPr algn="ctr">
              <a:defRPr sz="6000"/>
            </a:lvl1pPr>
          </a:lstStyle>
          <a:p>
            <a:r>
              <a:rPr lang="fi-FI"/>
              <a:t>Muokkaa ots. perustyyl. napsautt.</a:t>
            </a:r>
            <a:endParaRPr lang="fi-FI" dirty="0"/>
          </a:p>
        </p:txBody>
      </p:sp>
      <p:sp>
        <p:nvSpPr>
          <p:cNvPr id="16" name="Alaotsikko 2">
            <a:extLst>
              <a:ext uri="{FF2B5EF4-FFF2-40B4-BE49-F238E27FC236}">
                <a16:creationId xmlns:a16="http://schemas.microsoft.com/office/drawing/2014/main" id="{8B17BC00-FB4C-4837-9797-A745B215A92A}"/>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7" name="Päivämäärän paikkamerkki 6">
            <a:extLst>
              <a:ext uri="{FF2B5EF4-FFF2-40B4-BE49-F238E27FC236}">
                <a16:creationId xmlns:a16="http://schemas.microsoft.com/office/drawing/2014/main" id="{1B781020-D969-45F6-A236-636A465D452A}"/>
              </a:ext>
            </a:extLst>
          </p:cNvPr>
          <p:cNvSpPr>
            <a:spLocks noGrp="1"/>
          </p:cNvSpPr>
          <p:nvPr>
            <p:ph type="dt" sz="half" idx="19"/>
          </p:nvPr>
        </p:nvSpPr>
        <p:spPr/>
        <p:txBody>
          <a:bodyPr/>
          <a:lstStyle/>
          <a:p>
            <a:fld id="{CB627C86-0D82-41B2-895D-1F49626EB8D4}" type="datetimeFigureOut">
              <a:rPr lang="fi-FI" smtClean="0"/>
              <a:pPr/>
              <a:t>13.6.2023</a:t>
            </a:fld>
            <a:endParaRPr lang="fi-FI" dirty="0"/>
          </a:p>
        </p:txBody>
      </p:sp>
      <p:sp>
        <p:nvSpPr>
          <p:cNvPr id="17" name="Alatunnisteen paikkamerkki 16">
            <a:extLst>
              <a:ext uri="{FF2B5EF4-FFF2-40B4-BE49-F238E27FC236}">
                <a16:creationId xmlns:a16="http://schemas.microsoft.com/office/drawing/2014/main" id="{99C3B80B-AF94-45FA-A128-F104C8E45EA0}"/>
              </a:ext>
            </a:extLst>
          </p:cNvPr>
          <p:cNvSpPr>
            <a:spLocks noGrp="1"/>
          </p:cNvSpPr>
          <p:nvPr>
            <p:ph type="ftr" sz="quarter" idx="20"/>
          </p:nvPr>
        </p:nvSpPr>
        <p:spPr/>
        <p:txBody>
          <a:bodyPr/>
          <a:lstStyle/>
          <a:p>
            <a:r>
              <a:rPr lang="fi-FI" b="1"/>
              <a:t>&gt;&gt; keuda.fi</a:t>
            </a:r>
          </a:p>
          <a:p>
            <a:r>
              <a:rPr lang="fi-FI"/>
              <a:t>#kestävä #saavutettava #uniikki</a:t>
            </a:r>
          </a:p>
          <a:p>
            <a:r>
              <a:rPr lang="fi-FI"/>
              <a:t>#omapolku #työelämäävarten </a:t>
            </a:r>
            <a:endParaRPr lang="fi-FI" dirty="0"/>
          </a:p>
        </p:txBody>
      </p:sp>
      <p:sp>
        <p:nvSpPr>
          <p:cNvPr id="18" name="Dian numeron paikkamerkki 17">
            <a:extLst>
              <a:ext uri="{FF2B5EF4-FFF2-40B4-BE49-F238E27FC236}">
                <a16:creationId xmlns:a16="http://schemas.microsoft.com/office/drawing/2014/main" id="{03D3868B-3E9F-4ADB-87B9-A89426CF9BB6}"/>
              </a:ext>
            </a:extLst>
          </p:cNvPr>
          <p:cNvSpPr>
            <a:spLocks noGrp="1"/>
          </p:cNvSpPr>
          <p:nvPr>
            <p:ph type="sldNum" sz="quarter" idx="21"/>
          </p:nvPr>
        </p:nvSpPr>
        <p:spPr/>
        <p:txBody>
          <a:body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17723018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Vain otsikko">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D04FB84-0E92-4E07-BD02-50F570C71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1AFDC21A-9BA5-44EB-B1FB-335D171C935E}"/>
              </a:ext>
            </a:extLst>
          </p:cNvPr>
          <p:cNvSpPr>
            <a:spLocks noGrp="1"/>
          </p:cNvSpPr>
          <p:nvPr>
            <p:ph type="title"/>
          </p:nvPr>
        </p:nvSpPr>
        <p:spPr/>
        <p:txBody>
          <a:bodyPr/>
          <a:lstStyle/>
          <a:p>
            <a:r>
              <a:rPr lang="fi-FI"/>
              <a:t>Muokkaa ots. perustyyl. napsautt.</a:t>
            </a:r>
            <a:endParaRPr lang="fi-FI" dirty="0"/>
          </a:p>
        </p:txBody>
      </p:sp>
      <p:sp>
        <p:nvSpPr>
          <p:cNvPr id="4" name="Päivämäärän paikkamerkki 3">
            <a:extLst>
              <a:ext uri="{FF2B5EF4-FFF2-40B4-BE49-F238E27FC236}">
                <a16:creationId xmlns:a16="http://schemas.microsoft.com/office/drawing/2014/main" id="{041221DC-7D09-4D73-AA8C-CB506184A7AC}"/>
              </a:ext>
            </a:extLst>
          </p:cNvPr>
          <p:cNvSpPr>
            <a:spLocks noGrp="1"/>
          </p:cNvSpPr>
          <p:nvPr>
            <p:ph type="dt" sz="half" idx="10"/>
          </p:nvPr>
        </p:nvSpPr>
        <p:spPr>
          <a:xfrm>
            <a:off x="1597324" y="6151426"/>
            <a:ext cx="1465053" cy="532433"/>
          </a:xfrm>
          <a:prstGeom prst="rect">
            <a:avLst/>
          </a:prstGeom>
        </p:spPr>
        <p:txBody>
          <a:bodyPr/>
          <a:lstStyle/>
          <a:p>
            <a:fld id="{0EC5BAA6-F78B-4573-8E77-CF165B7F1A61}" type="datetime1">
              <a:rPr lang="fi-FI" smtClean="0"/>
              <a:t>13.6.2023</a:t>
            </a:fld>
            <a:endParaRPr lang="fi-FI" dirty="0"/>
          </a:p>
        </p:txBody>
      </p:sp>
      <p:sp>
        <p:nvSpPr>
          <p:cNvPr id="5" name="Alatunnisteen paikkamerkki 4">
            <a:extLst>
              <a:ext uri="{FF2B5EF4-FFF2-40B4-BE49-F238E27FC236}">
                <a16:creationId xmlns:a16="http://schemas.microsoft.com/office/drawing/2014/main" id="{2B3B6151-0AD6-4592-988E-A87F022E7799}"/>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8" name="Dian numeron paikkamerkki 7">
            <a:extLst>
              <a:ext uri="{FF2B5EF4-FFF2-40B4-BE49-F238E27FC236}">
                <a16:creationId xmlns:a16="http://schemas.microsoft.com/office/drawing/2014/main" id="{C861E5CE-68CD-4807-88F2-22D42C94AF57}"/>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
        <p:nvSpPr>
          <p:cNvPr id="10" name="Kuvan paikkamerkki 2">
            <a:extLst>
              <a:ext uri="{FF2B5EF4-FFF2-40B4-BE49-F238E27FC236}">
                <a16:creationId xmlns:a16="http://schemas.microsoft.com/office/drawing/2014/main" id="{929E14FF-8789-4646-AF4E-2A74121F96AD}"/>
              </a:ext>
            </a:extLst>
          </p:cNvPr>
          <p:cNvSpPr>
            <a:spLocks noGrp="1"/>
          </p:cNvSpPr>
          <p:nvPr>
            <p:ph type="pic" idx="13"/>
          </p:nvPr>
        </p:nvSpPr>
        <p:spPr>
          <a:xfrm>
            <a:off x="838200" y="1834251"/>
            <a:ext cx="10517188"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fi-FI" dirty="0"/>
          </a:p>
        </p:txBody>
      </p:sp>
    </p:spTree>
    <p:extLst>
      <p:ext uri="{BB962C8B-B14F-4D97-AF65-F5344CB8AC3E}">
        <p14:creationId xmlns:p14="http://schemas.microsoft.com/office/powerpoint/2010/main" val="29597126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4536057" cy="4109349"/>
          </a:xfrm>
        </p:spPr>
        <p:txBody>
          <a:bodyPr/>
          <a:lstStyle/>
          <a:p>
            <a:pPr lvl="0"/>
            <a:r>
              <a:rPr lang="fi-FI"/>
              <a:t>Muokkaa tekstin perustyylejä napsauttamalla</a:t>
            </a:r>
          </a:p>
          <a:p>
            <a:pPr lvl="1"/>
            <a:r>
              <a:rPr lang="fi-FI"/>
              <a:t>toinen taso</a:t>
            </a:r>
          </a:p>
          <a:p>
            <a:pPr lvl="2"/>
            <a:r>
              <a:rPr lang="fi-FI"/>
              <a:t>kolmas taso</a:t>
            </a:r>
          </a:p>
        </p:txBody>
      </p:sp>
      <p:sp>
        <p:nvSpPr>
          <p:cNvPr id="6" name="Kuvan paikkamerkki 2">
            <a:extLst>
              <a:ext uri="{FF2B5EF4-FFF2-40B4-BE49-F238E27FC236}">
                <a16:creationId xmlns:a16="http://schemas.microsoft.com/office/drawing/2014/main" id="{DB4C943E-23A4-446B-B9C3-2D241808B5D4}"/>
              </a:ext>
            </a:extLst>
          </p:cNvPr>
          <p:cNvSpPr>
            <a:spLocks noGrp="1"/>
          </p:cNvSpPr>
          <p:nvPr>
            <p:ph type="pic" idx="12"/>
          </p:nvPr>
        </p:nvSpPr>
        <p:spPr>
          <a:xfrm>
            <a:off x="5650302" y="1834251"/>
            <a:ext cx="5705086"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fi-FI" dirty="0"/>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13.6.2023</a:t>
            </a:fld>
            <a:endParaRPr lang="fi-FI" dirty="0"/>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endParaRPr lang="fi-FI" dirty="0"/>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dirty="0"/>
          </a:p>
        </p:txBody>
      </p:sp>
    </p:spTree>
    <p:extLst>
      <p:ext uri="{BB962C8B-B14F-4D97-AF65-F5344CB8AC3E}">
        <p14:creationId xmlns:p14="http://schemas.microsoft.com/office/powerpoint/2010/main" val="2277988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6315075" cy="4109349"/>
          </a:xfrm>
        </p:spPr>
        <p:txBody>
          <a:bodyPr/>
          <a:lstStyle/>
          <a:p>
            <a:pPr lvl="0"/>
            <a:r>
              <a:rPr lang="fi-FI"/>
              <a:t>Muokkaa tekstin perustyylejä napsauttamalla</a:t>
            </a:r>
          </a:p>
          <a:p>
            <a:pPr lvl="1"/>
            <a:r>
              <a:rPr lang="fi-FI"/>
              <a:t>toinen taso</a:t>
            </a:r>
          </a:p>
          <a:p>
            <a:pPr lvl="2"/>
            <a:r>
              <a:rPr lang="fi-FI"/>
              <a:t>kolmas taso</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13.6.2023</a:t>
            </a:fld>
            <a:endParaRPr lang="fi-FI" dirty="0"/>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endParaRPr lang="fi-FI" dirty="0"/>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dirty="0"/>
          </a:p>
        </p:txBody>
      </p:sp>
      <p:sp>
        <p:nvSpPr>
          <p:cNvPr id="8" name="Kuvan paikkamerkki 15">
            <a:extLst>
              <a:ext uri="{FF2B5EF4-FFF2-40B4-BE49-F238E27FC236}">
                <a16:creationId xmlns:a16="http://schemas.microsoft.com/office/drawing/2014/main" id="{611283BE-E0CD-40B0-8F0E-7AF699C6FB0A}"/>
              </a:ext>
            </a:extLst>
          </p:cNvPr>
          <p:cNvSpPr>
            <a:spLocks noGrp="1" noChangeAspect="1"/>
          </p:cNvSpPr>
          <p:nvPr>
            <p:ph type="pic" sz="quarter" idx="18"/>
          </p:nvPr>
        </p:nvSpPr>
        <p:spPr>
          <a:xfrm>
            <a:off x="7539593" y="1690688"/>
            <a:ext cx="4244286" cy="4244286"/>
          </a:xfrm>
          <a:prstGeom prst="ellipse">
            <a:avLst/>
          </a:prstGeom>
        </p:spPr>
        <p:txBody>
          <a:bodyPr/>
          <a:lstStyle/>
          <a:p>
            <a:r>
              <a:rPr lang="fi-FI"/>
              <a:t>Lisää kuva napsauttamalla kuvaketta</a:t>
            </a:r>
            <a:endParaRPr lang="fi-FI" dirty="0"/>
          </a:p>
        </p:txBody>
      </p:sp>
    </p:spTree>
    <p:extLst>
      <p:ext uri="{BB962C8B-B14F-4D97-AF65-F5344CB8AC3E}">
        <p14:creationId xmlns:p14="http://schemas.microsoft.com/office/powerpoint/2010/main" val="24096822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yhjä">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C0A716A-1011-4321-B5D6-2E32A3E8E1B0}"/>
              </a:ext>
            </a:extLst>
          </p:cNvPr>
          <p:cNvSpPr>
            <a:spLocks noGrp="1"/>
          </p:cNvSpPr>
          <p:nvPr>
            <p:ph type="dt" sz="half" idx="10"/>
          </p:nvPr>
        </p:nvSpPr>
        <p:spPr>
          <a:xfrm>
            <a:off x="1597324" y="6151426"/>
            <a:ext cx="1465053" cy="532433"/>
          </a:xfrm>
          <a:prstGeom prst="rect">
            <a:avLst/>
          </a:prstGeom>
        </p:spPr>
        <p:txBody>
          <a:bodyPr/>
          <a:lstStyle/>
          <a:p>
            <a:fld id="{D926D0F1-5D4A-41EE-9FA0-2C7273AE7399}" type="datetime1">
              <a:rPr lang="fi-FI" smtClean="0"/>
              <a:t>13.6.2023</a:t>
            </a:fld>
            <a:endParaRPr lang="fi-FI" dirty="0"/>
          </a:p>
        </p:txBody>
      </p:sp>
      <p:sp>
        <p:nvSpPr>
          <p:cNvPr id="4" name="Alatunnisteen paikkamerkki 3">
            <a:extLst>
              <a:ext uri="{FF2B5EF4-FFF2-40B4-BE49-F238E27FC236}">
                <a16:creationId xmlns:a16="http://schemas.microsoft.com/office/drawing/2014/main" id="{5B3667DF-3FBC-4029-A688-814C465D519C}"/>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endParaRPr lang="fi-FI" dirty="0"/>
          </a:p>
        </p:txBody>
      </p:sp>
      <p:sp>
        <p:nvSpPr>
          <p:cNvPr id="7" name="Dian numeron paikkamerkki 6">
            <a:extLst>
              <a:ext uri="{FF2B5EF4-FFF2-40B4-BE49-F238E27FC236}">
                <a16:creationId xmlns:a16="http://schemas.microsoft.com/office/drawing/2014/main" id="{55C4E915-4551-4FD2-93B6-0BA07F6052E7}"/>
              </a:ext>
            </a:extLst>
          </p:cNvPr>
          <p:cNvSpPr>
            <a:spLocks noGrp="1"/>
          </p:cNvSpPr>
          <p:nvPr>
            <p:ph type="sldNum" sz="quarter" idx="12"/>
          </p:nvPr>
        </p:nvSpPr>
        <p:spPr/>
        <p:txBody>
          <a:bodyPr/>
          <a:lstStyle/>
          <a:p>
            <a:pPr algn="l"/>
            <a:fld id="{9D3CA140-FF35-4452-9742-757AA58294AB}" type="slidenum">
              <a:rPr lang="fi-FI" smtClean="0"/>
              <a:pPr algn="l"/>
              <a:t>‹#›</a:t>
            </a:fld>
            <a:endParaRPr lang="fi-FI" dirty="0"/>
          </a:p>
        </p:txBody>
      </p:sp>
      <p:sp>
        <p:nvSpPr>
          <p:cNvPr id="14" name="Ellipsi 13">
            <a:extLst>
              <a:ext uri="{FF2B5EF4-FFF2-40B4-BE49-F238E27FC236}">
                <a16:creationId xmlns:a16="http://schemas.microsoft.com/office/drawing/2014/main" id="{C74E9304-0568-4D08-A051-4DA7EB6C563A}"/>
              </a:ext>
            </a:extLst>
          </p:cNvPr>
          <p:cNvSpPr/>
          <p:nvPr userDrawn="1"/>
        </p:nvSpPr>
        <p:spPr>
          <a:xfrm>
            <a:off x="2165230" y="1328468"/>
            <a:ext cx="1958196" cy="19581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87720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Kuva 8" descr="Kuva, joka sisältää kohteen istuminen, ruoka, tietokone, kannettava&#10;&#10;Kuvaus luotu automaattisesti">
            <a:extLst>
              <a:ext uri="{FF2B5EF4-FFF2-40B4-BE49-F238E27FC236}">
                <a16:creationId xmlns:a16="http://schemas.microsoft.com/office/drawing/2014/main" id="{68F7885D-F9E4-409D-A103-A6B799058146}"/>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53924" y="6110066"/>
            <a:ext cx="1721006" cy="611410"/>
          </a:xfrm>
          <a:prstGeom prst="rect">
            <a:avLst/>
          </a:prstGeom>
        </p:spPr>
      </p:pic>
      <p:sp>
        <p:nvSpPr>
          <p:cNvPr id="2" name="Otsikon paikkamerkki 1">
            <a:extLst>
              <a:ext uri="{FF2B5EF4-FFF2-40B4-BE49-F238E27FC236}">
                <a16:creationId xmlns:a16="http://schemas.microsoft.com/office/drawing/2014/main" id="{60133B56-8FE2-4B0B-95C5-A80DEA8EE764}"/>
              </a:ext>
            </a:extLst>
          </p:cNvPr>
          <p:cNvSpPr>
            <a:spLocks noGrp="1"/>
          </p:cNvSpPr>
          <p:nvPr>
            <p:ph type="title"/>
          </p:nvPr>
        </p:nvSpPr>
        <p:spPr>
          <a:xfrm>
            <a:off x="838200" y="560717"/>
            <a:ext cx="10515599" cy="1129971"/>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136E965-D72C-409A-B184-C176B691BFA1}"/>
              </a:ext>
            </a:extLst>
          </p:cNvPr>
          <p:cNvSpPr>
            <a:spLocks noGrp="1"/>
          </p:cNvSpPr>
          <p:nvPr>
            <p:ph type="body" idx="1"/>
          </p:nvPr>
        </p:nvSpPr>
        <p:spPr>
          <a:xfrm>
            <a:off x="838200" y="1825625"/>
            <a:ext cx="10515600" cy="4117975"/>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E6681745-22EE-4268-AAFF-A0AA33B4B78B}"/>
              </a:ext>
            </a:extLst>
          </p:cNvPr>
          <p:cNvSpPr>
            <a:spLocks noGrp="1"/>
          </p:cNvSpPr>
          <p:nvPr>
            <p:ph type="sldNum" sz="quarter" idx="4"/>
          </p:nvPr>
        </p:nvSpPr>
        <p:spPr>
          <a:xfrm>
            <a:off x="838200" y="6151425"/>
            <a:ext cx="628291" cy="532433"/>
          </a:xfrm>
          <a:prstGeom prst="rect">
            <a:avLst/>
          </a:prstGeom>
        </p:spPr>
        <p:txBody>
          <a:bodyPr vert="horz" lIns="91440" tIns="45720" rIns="91440" bIns="45720" rtlCol="0" anchor="b"/>
          <a:lstStyle>
            <a:lvl1pPr algn="r">
              <a:defRPr sz="1000">
                <a:solidFill>
                  <a:schemeClr val="tx1">
                    <a:lumMod val="50000"/>
                    <a:lumOff val="50000"/>
                  </a:schemeClr>
                </a:solidFill>
                <a:latin typeface="Arial" panose="020B0604020202020204" pitchFamily="34" charset="0"/>
                <a:cs typeface="Arial" panose="020B0604020202020204" pitchFamily="34" charset="0"/>
              </a:defRPr>
            </a:lvl1pPr>
          </a:lstStyle>
          <a:p>
            <a:pPr algn="l"/>
            <a:fld id="{9D3CA140-FF35-4452-9742-757AA58294AB}" type="slidenum">
              <a:rPr lang="fi-FI" smtClean="0"/>
              <a:pPr algn="l"/>
              <a:t>‹#›</a:t>
            </a:fld>
            <a:r>
              <a:rPr lang="fi-FI"/>
              <a:t> </a:t>
            </a:r>
            <a:endParaRPr lang="fi-FI" dirty="0"/>
          </a:p>
        </p:txBody>
      </p:sp>
      <p:sp>
        <p:nvSpPr>
          <p:cNvPr id="5" name="Alatunnisteen paikkamerkki 4">
            <a:extLst>
              <a:ext uri="{FF2B5EF4-FFF2-40B4-BE49-F238E27FC236}">
                <a16:creationId xmlns:a16="http://schemas.microsoft.com/office/drawing/2014/main" id="{CDB63BB1-75C2-4218-8769-4467F77A199D}"/>
              </a:ext>
            </a:extLst>
          </p:cNvPr>
          <p:cNvSpPr>
            <a:spLocks noGrp="1"/>
          </p:cNvSpPr>
          <p:nvPr>
            <p:ph type="ftr" sz="quarter" idx="3"/>
          </p:nvPr>
        </p:nvSpPr>
        <p:spPr>
          <a:xfrm>
            <a:off x="4038600" y="6151426"/>
            <a:ext cx="4114800" cy="570050"/>
          </a:xfrm>
          <a:prstGeom prst="rect">
            <a:avLst/>
          </a:prstGeom>
        </p:spPr>
        <p:txBody>
          <a:bodyPr vert="horz" lIns="91440" tIns="45720" rIns="91440" bIns="45720" rtlCol="0" anchor="b"/>
          <a:lstStyle>
            <a:lvl1pPr algn="ctr">
              <a:defRPr sz="1000">
                <a:solidFill>
                  <a:schemeClr val="tx1"/>
                </a:solidFill>
                <a:latin typeface="Arial" panose="020B0604020202020204" pitchFamily="34" charset="0"/>
                <a:cs typeface="Arial" panose="020B0604020202020204" pitchFamily="34" charset="0"/>
              </a:defRPr>
            </a:lvl1pPr>
          </a:lstStyle>
          <a:p>
            <a:r>
              <a:rPr lang="fi-FI" b="1" dirty="0"/>
              <a:t>&gt;&gt; keuda.fi</a:t>
            </a:r>
          </a:p>
          <a:p>
            <a:r>
              <a:rPr lang="fi-FI" dirty="0"/>
              <a:t>#kestävä #saavutettava #uniikki</a:t>
            </a:r>
          </a:p>
          <a:p>
            <a:r>
              <a:rPr lang="fi-FI" dirty="0"/>
              <a:t>#omapolku #</a:t>
            </a:r>
            <a:r>
              <a:rPr lang="fi-FI" dirty="0" err="1"/>
              <a:t>työelämäävarten</a:t>
            </a:r>
            <a:r>
              <a:rPr lang="fi-FI" dirty="0"/>
              <a:t> </a:t>
            </a:r>
          </a:p>
        </p:txBody>
      </p:sp>
      <p:sp>
        <p:nvSpPr>
          <p:cNvPr id="7" name="Päivämäärän paikkamerkki 6">
            <a:extLst>
              <a:ext uri="{FF2B5EF4-FFF2-40B4-BE49-F238E27FC236}">
                <a16:creationId xmlns:a16="http://schemas.microsoft.com/office/drawing/2014/main" id="{FD17BF93-AFA5-4811-81F5-4A7749395103}"/>
              </a:ext>
            </a:extLst>
          </p:cNvPr>
          <p:cNvSpPr>
            <a:spLocks noGrp="1"/>
          </p:cNvSpPr>
          <p:nvPr>
            <p:ph type="dt" sz="half" idx="2"/>
          </p:nvPr>
        </p:nvSpPr>
        <p:spPr>
          <a:xfrm>
            <a:off x="1595886" y="6356351"/>
            <a:ext cx="1985513" cy="327508"/>
          </a:xfrm>
          <a:prstGeom prst="rect">
            <a:avLst/>
          </a:prstGeom>
        </p:spPr>
        <p:txBody>
          <a:bodyPr vert="horz" lIns="91440" tIns="45720" rIns="91440" bIns="45720" rtlCol="0" anchor="b"/>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fld id="{CB627C86-0D82-41B2-895D-1F49626EB8D4}" type="datetimeFigureOut">
              <a:rPr lang="fi-FI" smtClean="0"/>
              <a:pPr/>
              <a:t>13.6.2023</a:t>
            </a:fld>
            <a:endParaRPr lang="fi-FI" dirty="0"/>
          </a:p>
        </p:txBody>
      </p:sp>
    </p:spTree>
    <p:extLst>
      <p:ext uri="{BB962C8B-B14F-4D97-AF65-F5344CB8AC3E}">
        <p14:creationId xmlns:p14="http://schemas.microsoft.com/office/powerpoint/2010/main" val="178952497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hd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27C86-0D82-41B2-895D-1F49626EB8D4}" type="datetimeFigureOut">
              <a:rPr lang="fi-FI" smtClean="0"/>
              <a:pPr/>
              <a:t>13.6.2023</a:t>
            </a:fld>
            <a:endParaRPr lang="fi-FI"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b="1"/>
              <a:t>&gt;&gt; keuda.fi</a:t>
            </a:r>
          </a:p>
          <a:p>
            <a:r>
              <a:rPr lang="fi-FI"/>
              <a:t>#kestävä #saavutettava #uniikki</a:t>
            </a:r>
          </a:p>
          <a:p>
            <a:r>
              <a:rPr lang="fi-FI"/>
              <a:t>#omapolku #työelämäävarten </a:t>
            </a:r>
            <a:endParaRPr lang="fi-FI"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9D3CA140-FF35-4452-9742-757AA58294AB}" type="slidenum">
              <a:rPr lang="fi-FI" smtClean="0"/>
              <a:pPr algn="l"/>
              <a:t>‹#›</a:t>
            </a:fld>
            <a:r>
              <a:rPr lang="fi-FI"/>
              <a:t> </a:t>
            </a:r>
            <a:endParaRPr lang="fi-FI" dirty="0"/>
          </a:p>
        </p:txBody>
      </p:sp>
    </p:spTree>
    <p:extLst>
      <p:ext uri="{BB962C8B-B14F-4D97-AF65-F5344CB8AC3E}">
        <p14:creationId xmlns:p14="http://schemas.microsoft.com/office/powerpoint/2010/main" val="1457289882"/>
      </p:ext>
    </p:extLst>
  </p:cSld>
  <p:clrMap bg1="dk1" tx1="lt1" bg2="dk2" tx2="lt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661" r:id="rId12"/>
    <p:sldLayoutId id="2147483663" r:id="rId13"/>
    <p:sldLayoutId id="2147483654" r:id="rId14"/>
    <p:sldLayoutId id="2147483682" r:id="rId15"/>
    <p:sldLayoutId id="2147483664" r:id="rId16"/>
    <p:sldLayoutId id="214748365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6">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taivas, piha-, taivaanranta, vesi&#10;&#10;Kuvaus luotu automaattisesti">
            <a:extLst>
              <a:ext uri="{FF2B5EF4-FFF2-40B4-BE49-F238E27FC236}">
                <a16:creationId xmlns:a16="http://schemas.microsoft.com/office/drawing/2014/main" id="{B930FE56-049D-752E-E96B-692C1247BD35}"/>
              </a:ext>
            </a:extLst>
          </p:cNvPr>
          <p:cNvPicPr>
            <a:picLocks noChangeAspect="1"/>
          </p:cNvPicPr>
          <p:nvPr/>
        </p:nvPicPr>
        <p:blipFill rotWithShape="1">
          <a:blip r:embed="rId2">
            <a:extLst>
              <a:ext uri="{28A0092B-C50C-407E-A947-70E740481C1C}">
                <a14:useLocalDpi xmlns:a14="http://schemas.microsoft.com/office/drawing/2010/main" val="0"/>
              </a:ext>
            </a:extLst>
          </a:blip>
          <a:srcRect l="3701" r="7915"/>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9" name="Freeform: Shape 18">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781D8FFD-6354-4FD3-BBCF-2DF4CC473274}"/>
              </a:ext>
            </a:extLst>
          </p:cNvPr>
          <p:cNvSpPr>
            <a:spLocks noGrp="1"/>
          </p:cNvSpPr>
          <p:nvPr>
            <p:ph type="ctrTitle"/>
          </p:nvPr>
        </p:nvSpPr>
        <p:spPr>
          <a:xfrm>
            <a:off x="477981" y="1122363"/>
            <a:ext cx="4023360" cy="3204134"/>
          </a:xfrm>
        </p:spPr>
        <p:txBody>
          <a:bodyPr anchor="b">
            <a:normAutofit/>
          </a:bodyPr>
          <a:lstStyle/>
          <a:p>
            <a:pPr algn="l"/>
            <a:br>
              <a:rPr lang="fi-FI" sz="4800">
                <a:latin typeface="Bahnschrift Condensed" panose="020B0502040204020203" pitchFamily="34" charset="0"/>
              </a:rPr>
            </a:br>
            <a:r>
              <a:rPr lang="fi-FI" sz="4800">
                <a:latin typeface="Bahnschrift Condensed" panose="020B0502040204020203" pitchFamily="34" charset="0"/>
              </a:rPr>
              <a:t>Matkaraportti </a:t>
            </a:r>
            <a:br>
              <a:rPr lang="fi-FI" sz="4800">
                <a:latin typeface="Bahnschrift Condensed" panose="020B0502040204020203" pitchFamily="34" charset="0"/>
              </a:rPr>
            </a:br>
            <a:r>
              <a:rPr lang="fi-FI" sz="4800">
                <a:latin typeface="Bahnschrift Condensed" panose="020B0502040204020203" pitchFamily="34" charset="0"/>
              </a:rPr>
              <a:t>Frankfurt, Saksa</a:t>
            </a:r>
          </a:p>
        </p:txBody>
      </p:sp>
      <p:sp>
        <p:nvSpPr>
          <p:cNvPr id="3" name="Alaotsikko 2">
            <a:extLst>
              <a:ext uri="{FF2B5EF4-FFF2-40B4-BE49-F238E27FC236}">
                <a16:creationId xmlns:a16="http://schemas.microsoft.com/office/drawing/2014/main" id="{CBB6B741-3504-4149-93A7-EDE667EDC2D1}"/>
              </a:ext>
            </a:extLst>
          </p:cNvPr>
          <p:cNvSpPr>
            <a:spLocks noGrp="1"/>
          </p:cNvSpPr>
          <p:nvPr>
            <p:ph type="subTitle" idx="1"/>
          </p:nvPr>
        </p:nvSpPr>
        <p:spPr>
          <a:xfrm>
            <a:off x="477981" y="4872922"/>
            <a:ext cx="3933306" cy="1208141"/>
          </a:xfrm>
        </p:spPr>
        <p:txBody>
          <a:bodyPr>
            <a:normAutofit/>
          </a:bodyPr>
          <a:lstStyle/>
          <a:p>
            <a:pPr algn="l"/>
            <a:r>
              <a:rPr lang="fi-FI" sz="2000"/>
              <a:t>Greta Kallio </a:t>
            </a:r>
          </a:p>
          <a:p>
            <a:pPr algn="l"/>
            <a:r>
              <a:rPr lang="fi-FI" sz="2000"/>
              <a:t>13.02.-15.05.2023</a:t>
            </a:r>
          </a:p>
        </p:txBody>
      </p:sp>
      <p:sp>
        <p:nvSpPr>
          <p:cNvPr id="23" name="Rectangle 2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latunnisteen paikkamerkki 4">
            <a:extLst>
              <a:ext uri="{FF2B5EF4-FFF2-40B4-BE49-F238E27FC236}">
                <a16:creationId xmlns:a16="http://schemas.microsoft.com/office/drawing/2014/main" id="{4AC502D6-1FBA-4547-99A9-CEC17371A63B}"/>
              </a:ext>
            </a:extLst>
          </p:cNvPr>
          <p:cNvSpPr>
            <a:spLocks noGrp="1"/>
          </p:cNvSpPr>
          <p:nvPr>
            <p:ph type="ftr" sz="quarter" idx="11"/>
          </p:nvPr>
        </p:nvSpPr>
        <p:spPr>
          <a:xfrm>
            <a:off x="5374178" y="6356350"/>
            <a:ext cx="4114800" cy="365125"/>
          </a:xfrm>
        </p:spPr>
        <p:txBody>
          <a:bodyPr>
            <a:normAutofit lnSpcReduction="10000"/>
          </a:bodyPr>
          <a:lstStyle/>
          <a:p>
            <a:pPr algn="l">
              <a:lnSpc>
                <a:spcPct val="90000"/>
              </a:lnSpc>
              <a:spcAft>
                <a:spcPts val="600"/>
              </a:spcAft>
            </a:pPr>
            <a:r>
              <a:rPr lang="fi-FI" sz="300" b="1">
                <a:solidFill>
                  <a:schemeClr val="bg1"/>
                </a:solidFill>
              </a:rPr>
              <a:t>&gt;&gt; keuda.fi</a:t>
            </a:r>
          </a:p>
          <a:p>
            <a:pPr algn="l">
              <a:lnSpc>
                <a:spcPct val="90000"/>
              </a:lnSpc>
              <a:spcAft>
                <a:spcPts val="600"/>
              </a:spcAft>
            </a:pPr>
            <a:r>
              <a:rPr lang="fi-FI" sz="300">
                <a:solidFill>
                  <a:schemeClr val="bg1"/>
                </a:solidFill>
              </a:rPr>
              <a:t>#kestävä #saavutettava #uniikki</a:t>
            </a:r>
          </a:p>
          <a:p>
            <a:pPr algn="l">
              <a:lnSpc>
                <a:spcPct val="90000"/>
              </a:lnSpc>
              <a:spcAft>
                <a:spcPts val="600"/>
              </a:spcAft>
            </a:pPr>
            <a:r>
              <a:rPr lang="fi-FI" sz="300">
                <a:solidFill>
                  <a:schemeClr val="bg1"/>
                </a:solidFill>
              </a:rPr>
              <a:t>#omapolku #työelämäävarten </a:t>
            </a:r>
          </a:p>
        </p:txBody>
      </p:sp>
      <p:sp>
        <p:nvSpPr>
          <p:cNvPr id="6" name="Dian numeron paikkamerkki 5">
            <a:extLst>
              <a:ext uri="{FF2B5EF4-FFF2-40B4-BE49-F238E27FC236}">
                <a16:creationId xmlns:a16="http://schemas.microsoft.com/office/drawing/2014/main" id="{CD896DB7-FE84-4A9C-9277-2014DE1D94E5}"/>
              </a:ext>
            </a:extLst>
          </p:cNvPr>
          <p:cNvSpPr>
            <a:spLocks noGrp="1"/>
          </p:cNvSpPr>
          <p:nvPr>
            <p:ph type="sldNum" sz="quarter" idx="12"/>
          </p:nvPr>
        </p:nvSpPr>
        <p:spPr>
          <a:xfrm>
            <a:off x="9753600" y="6356350"/>
            <a:ext cx="1600200" cy="365125"/>
          </a:xfrm>
        </p:spPr>
        <p:txBody>
          <a:bodyPr>
            <a:normAutofit/>
          </a:bodyPr>
          <a:lstStyle/>
          <a:p>
            <a:pPr>
              <a:spcAft>
                <a:spcPts val="600"/>
              </a:spcAft>
            </a:pPr>
            <a:fld id="{9D3CA140-FF35-4452-9742-757AA58294AB}" type="slidenum">
              <a:rPr lang="fi-FI">
                <a:solidFill>
                  <a:schemeClr val="bg1"/>
                </a:solidFill>
              </a:rPr>
              <a:pPr>
                <a:spcAft>
                  <a:spcPts val="600"/>
                </a:spcAft>
              </a:pPr>
              <a:t>1</a:t>
            </a:fld>
            <a:r>
              <a:rPr lang="fi-FI">
                <a:solidFill>
                  <a:schemeClr val="bg1"/>
                </a:solidFill>
              </a:rPr>
              <a:t> </a:t>
            </a:r>
          </a:p>
        </p:txBody>
      </p:sp>
    </p:spTree>
    <p:extLst>
      <p:ext uri="{BB962C8B-B14F-4D97-AF65-F5344CB8AC3E}">
        <p14:creationId xmlns:p14="http://schemas.microsoft.com/office/powerpoint/2010/main" val="348987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C300083-F7DD-4CF1-97B7-C44EF29D4B73}"/>
              </a:ext>
            </a:extLst>
          </p:cNvPr>
          <p:cNvSpPr>
            <a:spLocks noGrp="1"/>
          </p:cNvSpPr>
          <p:nvPr>
            <p:ph type="ctrTitle"/>
          </p:nvPr>
        </p:nvSpPr>
        <p:spPr>
          <a:xfrm>
            <a:off x="643468" y="643467"/>
            <a:ext cx="4620584" cy="4567137"/>
          </a:xfrm>
        </p:spPr>
        <p:txBody>
          <a:bodyPr>
            <a:normAutofit/>
          </a:bodyPr>
          <a:lstStyle/>
          <a:p>
            <a:pPr marL="228600" marR="0" lvl="0" indent="-228600" algn="l" defTabSz="914400" rtl="0" eaLnBrk="1" fontAlgn="auto" latinLnBrk="0" hangingPunct="1">
              <a:spcBef>
                <a:spcPts val="1000"/>
              </a:spcBef>
              <a:spcAft>
                <a:spcPts val="0"/>
              </a:spcAft>
              <a:tabLst/>
              <a:defRPr/>
            </a:pPr>
            <a:br>
              <a:rPr kumimoji="0" lang="fi-FI" sz="1800" b="0" i="1"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br>
            <a:r>
              <a:rPr kumimoji="0" lang="fi-FI" sz="1800" b="0" i="1" u="sng" strike="noStrike" kern="1200" cap="none" spc="0" normalizeH="0" baseline="0" noProof="0" dirty="0">
                <a:ln>
                  <a:noFill/>
                </a:ln>
                <a:effectLst/>
                <a:uLnTx/>
                <a:uFillTx/>
                <a:latin typeface="+mn-lt"/>
                <a:ea typeface="+mn-ea"/>
                <a:cs typeface="Arial" panose="020B0604020202020204" pitchFamily="34" charset="0"/>
              </a:rPr>
              <a:t>Greta Kallio</a:t>
            </a:r>
            <a:br>
              <a:rPr kumimoji="0" lang="fi-FI" sz="1800" b="0" i="1" u="sng" strike="noStrike" kern="1200" cap="none" spc="0" normalizeH="0" baseline="0" noProof="0" dirty="0">
                <a:ln>
                  <a:noFill/>
                </a:ln>
                <a:effectLst/>
                <a:uLnTx/>
                <a:uFillTx/>
                <a:latin typeface="+mn-lt"/>
                <a:ea typeface="+mn-ea"/>
                <a:cs typeface="Arial" panose="020B0604020202020204" pitchFamily="34" charset="0"/>
              </a:rPr>
            </a:b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r>
              <a:rPr kumimoji="0" lang="fi-FI" sz="1800" b="0" i="0" u="none" strike="noStrike" kern="1200" cap="none" spc="0" normalizeH="0" baseline="0" noProof="0" dirty="0">
                <a:ln>
                  <a:noFill/>
                </a:ln>
                <a:effectLst/>
                <a:uLnTx/>
                <a:uFillTx/>
                <a:latin typeface="+mn-lt"/>
                <a:ea typeface="+mn-ea"/>
                <a:cs typeface="Arial" panose="020B0604020202020204" pitchFamily="34" charset="0"/>
              </a:rPr>
              <a:t>Opiskeltava ala: Matkailualan perustutkinto</a:t>
            </a: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r>
              <a:rPr kumimoji="0" lang="fi-FI" sz="1800" b="0" i="0" u="none" strike="noStrike" kern="1200" cap="none" spc="0" normalizeH="0" baseline="0" noProof="0" dirty="0" err="1">
                <a:ln>
                  <a:noFill/>
                </a:ln>
                <a:effectLst/>
                <a:uLnTx/>
                <a:uFillTx/>
                <a:latin typeface="+mn-lt"/>
                <a:ea typeface="+mn-ea"/>
                <a:cs typeface="Arial" panose="020B0604020202020204" pitchFamily="34" charset="0"/>
              </a:rPr>
              <a:t>Kv</a:t>
            </a:r>
            <a:r>
              <a:rPr kumimoji="0" lang="fi-FI" sz="1800" b="0" i="0" u="none" strike="noStrike" kern="1200" cap="none" spc="0" normalizeH="0" baseline="0" noProof="0" dirty="0">
                <a:ln>
                  <a:noFill/>
                </a:ln>
                <a:effectLst/>
                <a:uLnTx/>
                <a:uFillTx/>
                <a:latin typeface="+mn-lt"/>
                <a:ea typeface="+mn-ea"/>
                <a:cs typeface="Arial" panose="020B0604020202020204" pitchFamily="34" charset="0"/>
              </a:rPr>
              <a:t>-vaihdon ajankohta: 13.2.-15.5.2023</a:t>
            </a: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r>
              <a:rPr kumimoji="0" lang="fi-FI" sz="1800" b="0" i="0" u="none" strike="noStrike" kern="1200" cap="none" spc="0" normalizeH="0" baseline="0" noProof="0" dirty="0">
                <a:ln>
                  <a:noFill/>
                </a:ln>
                <a:effectLst/>
                <a:uLnTx/>
                <a:uFillTx/>
                <a:latin typeface="+mn-lt"/>
                <a:ea typeface="+mn-ea"/>
                <a:cs typeface="Arial" panose="020B0604020202020204" pitchFamily="34" charset="0"/>
              </a:rPr>
              <a:t>Kaupunki ja maa: Frankfurt, Saksa</a:t>
            </a: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r>
              <a:rPr kumimoji="0" lang="fi-FI" sz="1800" b="0" i="0" u="none" strike="noStrike" kern="1200" cap="none" spc="0" normalizeH="0" baseline="0" noProof="0" dirty="0">
                <a:ln>
                  <a:noFill/>
                </a:ln>
                <a:effectLst/>
                <a:uLnTx/>
                <a:uFillTx/>
                <a:latin typeface="+mn-lt"/>
                <a:ea typeface="+mn-ea"/>
                <a:cs typeface="Arial" panose="020B0604020202020204" pitchFamily="34" charset="0"/>
              </a:rPr>
              <a:t>Työpaikan nimi: Best Western </a:t>
            </a:r>
            <a:r>
              <a:rPr kumimoji="0" lang="fi-FI" sz="1800" b="0" i="0" u="none" strike="noStrike" kern="1200" cap="none" spc="0" normalizeH="0" baseline="0" noProof="0" dirty="0" err="1">
                <a:ln>
                  <a:noFill/>
                </a:ln>
                <a:effectLst/>
                <a:uLnTx/>
                <a:uFillTx/>
                <a:latin typeface="+mn-lt"/>
                <a:ea typeface="+mn-ea"/>
                <a:cs typeface="Arial" panose="020B0604020202020204" pitchFamily="34" charset="0"/>
              </a:rPr>
              <a:t>Neu-Isenburg</a:t>
            </a: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br>
              <a:rPr kumimoji="0" lang="fi-FI" sz="1800" b="0" i="0" u="none" strike="noStrike" kern="1200" cap="none" spc="0" normalizeH="0" baseline="0" noProof="0" dirty="0">
                <a:ln>
                  <a:noFill/>
                </a:ln>
                <a:effectLst/>
                <a:uLnTx/>
                <a:uFillTx/>
                <a:latin typeface="+mn-lt"/>
                <a:ea typeface="+mn-ea"/>
                <a:cs typeface="Arial" panose="020B0604020202020204" pitchFamily="34" charset="0"/>
              </a:rPr>
            </a:br>
            <a:r>
              <a:rPr kumimoji="0" lang="fi-FI" sz="1800" b="0" i="0" u="none" strike="noStrike" kern="1200" cap="none" spc="0" normalizeH="0" baseline="0" noProof="0" dirty="0">
                <a:ln>
                  <a:noFill/>
                </a:ln>
                <a:effectLst/>
                <a:uLnTx/>
                <a:uFillTx/>
                <a:latin typeface="+mn-lt"/>
                <a:ea typeface="+mn-ea"/>
                <a:cs typeface="Arial" panose="020B0604020202020204" pitchFamily="34" charset="0"/>
              </a:rPr>
              <a:t>Työpaikan osoite ja/tai nettisivut: </a:t>
            </a:r>
            <a:r>
              <a:rPr kumimoji="0" lang="fi-FI" sz="1800" b="0" i="0" u="none" strike="noStrike" kern="1200" cap="none" spc="0" normalizeH="0" baseline="0" noProof="0" dirty="0" err="1">
                <a:ln>
                  <a:noFill/>
                </a:ln>
                <a:effectLst/>
                <a:uLnTx/>
                <a:uFillTx/>
                <a:latin typeface="+mn-lt"/>
                <a:ea typeface="+mn-ea"/>
                <a:cs typeface="Arial" panose="020B0604020202020204" pitchFamily="34" charset="0"/>
              </a:rPr>
              <a:t>Herzogstrasse</a:t>
            </a:r>
            <a:r>
              <a:rPr kumimoji="0" lang="fi-FI" sz="1800" b="0" i="0" u="none" strike="noStrike" kern="1200" cap="none" spc="0" normalizeH="0" baseline="0" noProof="0" dirty="0">
                <a:ln>
                  <a:noFill/>
                </a:ln>
                <a:effectLst/>
                <a:uLnTx/>
                <a:uFillTx/>
                <a:latin typeface="+mn-lt"/>
                <a:ea typeface="+mn-ea"/>
                <a:cs typeface="Arial" panose="020B0604020202020204" pitchFamily="34" charset="0"/>
              </a:rPr>
              <a:t> 61-63, 63263 </a:t>
            </a:r>
            <a:r>
              <a:rPr kumimoji="0" lang="fi-FI" sz="1800" b="0" i="0" u="none" strike="noStrike" kern="1200" cap="none" spc="0" normalizeH="0" baseline="0" noProof="0" dirty="0" err="1">
                <a:ln>
                  <a:noFill/>
                </a:ln>
                <a:effectLst/>
                <a:uLnTx/>
                <a:uFillTx/>
                <a:latin typeface="+mn-lt"/>
                <a:ea typeface="+mn-ea"/>
                <a:cs typeface="Arial" panose="020B0604020202020204" pitchFamily="34" charset="0"/>
              </a:rPr>
              <a:t>Neu-Isenburg</a:t>
            </a:r>
            <a:br>
              <a:rPr kumimoji="0" lang="fi-FI"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br>
            <a:endParaRPr lang="fi-FI" sz="1800" dirty="0"/>
          </a:p>
        </p:txBody>
      </p:sp>
      <p:sp>
        <p:nvSpPr>
          <p:cNvPr id="3" name="Alaotsikko 2">
            <a:extLst>
              <a:ext uri="{FF2B5EF4-FFF2-40B4-BE49-F238E27FC236}">
                <a16:creationId xmlns:a16="http://schemas.microsoft.com/office/drawing/2014/main" id="{97380594-2A69-443E-9F1D-10B33AE8C174}"/>
              </a:ext>
            </a:extLst>
          </p:cNvPr>
          <p:cNvSpPr>
            <a:spLocks noGrp="1"/>
          </p:cNvSpPr>
          <p:nvPr>
            <p:ph type="subTitle" idx="1"/>
          </p:nvPr>
        </p:nvSpPr>
        <p:spPr>
          <a:xfrm>
            <a:off x="643467" y="5277684"/>
            <a:ext cx="4620584" cy="775494"/>
          </a:xfrm>
        </p:spPr>
        <p:txBody>
          <a:bodyPr>
            <a:normAutofit/>
          </a:bodyPr>
          <a:lstStyle/>
          <a:p>
            <a:pPr algn="l"/>
            <a:r>
              <a:rPr lang="fi-FI" b="1"/>
              <a:t> </a:t>
            </a:r>
          </a:p>
        </p:txBody>
      </p:sp>
      <p:sp>
        <p:nvSpPr>
          <p:cNvPr id="4" name="Päivämäärän paikkamerkki 3">
            <a:extLst>
              <a:ext uri="{FF2B5EF4-FFF2-40B4-BE49-F238E27FC236}">
                <a16:creationId xmlns:a16="http://schemas.microsoft.com/office/drawing/2014/main" id="{251A1710-8356-4139-8ACE-24464AD84EAE}"/>
              </a:ext>
            </a:extLst>
          </p:cNvPr>
          <p:cNvSpPr>
            <a:spLocks noGrp="1"/>
          </p:cNvSpPr>
          <p:nvPr>
            <p:ph type="dt" sz="half" idx="10"/>
          </p:nvPr>
        </p:nvSpPr>
        <p:spPr>
          <a:xfrm>
            <a:off x="838200" y="6356350"/>
            <a:ext cx="2743200" cy="365125"/>
          </a:xfrm>
        </p:spPr>
        <p:txBody>
          <a:bodyPr>
            <a:normAutofit/>
          </a:bodyPr>
          <a:lstStyle/>
          <a:p>
            <a:pPr>
              <a:spcAft>
                <a:spcPts val="600"/>
              </a:spcAft>
            </a:pPr>
            <a:fld id="{4903BF9F-9CDB-41F3-84CA-D5BE240C6A6C}" type="datetime1">
              <a:rPr lang="fi-FI"/>
              <a:pPr>
                <a:spcAft>
                  <a:spcPts val="600"/>
                </a:spcAft>
              </a:pPr>
              <a:t>13.6.2023</a:t>
            </a:fld>
            <a:endParaRPr lang="fi-FI"/>
          </a:p>
        </p:txBody>
      </p:sp>
      <p:pic>
        <p:nvPicPr>
          <p:cNvPr id="9" name="Kuva 8" descr="Kuva, joka sisältää kohteen sisä-, pöytäastiasto, vaasi, seinä&#10;&#10;Kuvaus luotu automaattisesti">
            <a:extLst>
              <a:ext uri="{FF2B5EF4-FFF2-40B4-BE49-F238E27FC236}">
                <a16:creationId xmlns:a16="http://schemas.microsoft.com/office/drawing/2014/main" id="{6913D10B-C603-4AEE-E84E-9F4DF7CF4E1E}"/>
              </a:ext>
            </a:extLst>
          </p:cNvPr>
          <p:cNvPicPr>
            <a:picLocks noChangeAspect="1"/>
          </p:cNvPicPr>
          <p:nvPr/>
        </p:nvPicPr>
        <p:blipFill rotWithShape="1">
          <a:blip r:embed="rId2">
            <a:extLst>
              <a:ext uri="{28A0092B-C50C-407E-A947-70E740481C1C}">
                <a14:useLocalDpi xmlns:a14="http://schemas.microsoft.com/office/drawing/2010/main" val="0"/>
              </a:ext>
            </a:extLst>
          </a:blip>
          <a:srcRect t="2915" b="24914"/>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Alatunnisteen paikkamerkki 4">
            <a:extLst>
              <a:ext uri="{FF2B5EF4-FFF2-40B4-BE49-F238E27FC236}">
                <a16:creationId xmlns:a16="http://schemas.microsoft.com/office/drawing/2014/main" id="{94A19922-AC1E-411E-A064-3E3337F3FA57}"/>
              </a:ext>
            </a:extLst>
          </p:cNvPr>
          <p:cNvSpPr>
            <a:spLocks noGrp="1"/>
          </p:cNvSpPr>
          <p:nvPr>
            <p:ph type="ftr" sz="quarter" idx="11"/>
          </p:nvPr>
        </p:nvSpPr>
        <p:spPr>
          <a:xfrm>
            <a:off x="4038600" y="6356350"/>
            <a:ext cx="4114800" cy="365125"/>
          </a:xfrm>
        </p:spPr>
        <p:txBody>
          <a:bodyPr>
            <a:normAutofit lnSpcReduction="10000"/>
          </a:bodyPr>
          <a:lstStyle/>
          <a:p>
            <a:pPr>
              <a:lnSpc>
                <a:spcPct val="90000"/>
              </a:lnSpc>
              <a:spcAft>
                <a:spcPts val="600"/>
              </a:spcAft>
            </a:pPr>
            <a:r>
              <a:rPr lang="fi-FI" sz="300" b="1"/>
              <a:t>&gt;&gt; keuda.fi</a:t>
            </a:r>
          </a:p>
          <a:p>
            <a:pPr>
              <a:lnSpc>
                <a:spcPct val="90000"/>
              </a:lnSpc>
              <a:spcAft>
                <a:spcPts val="600"/>
              </a:spcAft>
            </a:pPr>
            <a:r>
              <a:rPr lang="fi-FI" sz="300"/>
              <a:t>#kestävä #saavutettava #uniikki</a:t>
            </a:r>
          </a:p>
          <a:p>
            <a:pPr>
              <a:lnSpc>
                <a:spcPct val="90000"/>
              </a:lnSpc>
              <a:spcAft>
                <a:spcPts val="600"/>
              </a:spcAft>
            </a:pPr>
            <a:r>
              <a:rPr lang="fi-FI" sz="300"/>
              <a:t>#omapolku #työelämäävarten </a:t>
            </a:r>
          </a:p>
        </p:txBody>
      </p:sp>
      <p:sp>
        <p:nvSpPr>
          <p:cNvPr id="6" name="Dian numeron paikkamerkki 5">
            <a:extLst>
              <a:ext uri="{FF2B5EF4-FFF2-40B4-BE49-F238E27FC236}">
                <a16:creationId xmlns:a16="http://schemas.microsoft.com/office/drawing/2014/main" id="{B5132F15-B658-47AE-9302-734430C27B2F}"/>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solidFill>
                  <a:srgbClr val="FFFFFF"/>
                </a:solidFill>
              </a:rPr>
              <a:pPr>
                <a:spcAft>
                  <a:spcPts val="600"/>
                </a:spcAft>
              </a:pPr>
              <a:t>2</a:t>
            </a:fld>
            <a:r>
              <a:rPr lang="fi-FI">
                <a:solidFill>
                  <a:srgbClr val="FFFFFF"/>
                </a:solidFill>
              </a:rPr>
              <a:t> </a:t>
            </a:r>
          </a:p>
        </p:txBody>
      </p:sp>
    </p:spTree>
    <p:extLst>
      <p:ext uri="{BB962C8B-B14F-4D97-AF65-F5344CB8AC3E}">
        <p14:creationId xmlns:p14="http://schemas.microsoft.com/office/powerpoint/2010/main" val="3661486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DE59163-7F21-4199-8FFB-FABEAB2FBBBE}"/>
              </a:ext>
            </a:extLst>
          </p:cNvPr>
          <p:cNvSpPr>
            <a:spLocks noGrp="1"/>
          </p:cNvSpPr>
          <p:nvPr>
            <p:ph type="title"/>
          </p:nvPr>
        </p:nvSpPr>
        <p:spPr>
          <a:xfrm>
            <a:off x="838201" y="365125"/>
            <a:ext cx="5251316" cy="1807305"/>
          </a:xfrm>
        </p:spPr>
        <p:txBody>
          <a:bodyPr>
            <a:normAutofit/>
          </a:bodyPr>
          <a:lstStyle/>
          <a:p>
            <a:r>
              <a:rPr lang="fi-FI" dirty="0">
                <a:latin typeface="Bahnschrift Condensed" panose="020B0502040204020203" pitchFamily="34" charset="0"/>
              </a:rPr>
              <a:t>Jaksolle hakeutuminen</a:t>
            </a:r>
          </a:p>
        </p:txBody>
      </p:sp>
      <p:sp>
        <p:nvSpPr>
          <p:cNvPr id="3" name="Sisällön paikkamerkki 2">
            <a:extLst>
              <a:ext uri="{FF2B5EF4-FFF2-40B4-BE49-F238E27FC236}">
                <a16:creationId xmlns:a16="http://schemas.microsoft.com/office/drawing/2014/main" id="{14CFCD24-7E19-4585-853F-031D6AC60DFC}"/>
              </a:ext>
            </a:extLst>
          </p:cNvPr>
          <p:cNvSpPr>
            <a:spLocks noGrp="1"/>
          </p:cNvSpPr>
          <p:nvPr>
            <p:ph idx="1"/>
          </p:nvPr>
        </p:nvSpPr>
        <p:spPr>
          <a:xfrm>
            <a:off x="838200" y="2333297"/>
            <a:ext cx="4619621" cy="3843666"/>
          </a:xfrm>
        </p:spPr>
        <p:txBody>
          <a:bodyPr>
            <a:normAutofit/>
          </a:bodyPr>
          <a:lstStyle/>
          <a:p>
            <a:r>
              <a:rPr lang="fi-FI" sz="1300" dirty="0"/>
              <a:t>Olin vielä edellisellä jaksollani Kreikassa kun sain opettajaltani tiedon, että ovet ovat avoinna Saksaan. Tiesin heti, että lähtisin!</a:t>
            </a:r>
          </a:p>
          <a:p>
            <a:endParaRPr lang="fi-FI" sz="1300" dirty="0"/>
          </a:p>
          <a:p>
            <a:r>
              <a:rPr lang="fi-FI" sz="1300" dirty="0"/>
              <a:t>KV-jaksoista puhuttiin jo hyvin varhaisessa vaiheessa koulussa ja olin heti kiinnostunut. Ulkomaille lähtö työn tai opiskelun merkeissä on aina ollut suuri haaveeni.</a:t>
            </a:r>
          </a:p>
          <a:p>
            <a:endParaRPr lang="fi-FI" sz="1300" dirty="0"/>
          </a:p>
          <a:p>
            <a:r>
              <a:rPr lang="fi-FI" sz="1300" dirty="0"/>
              <a:t>Olen matkustanut paljon ja ollut jo pidemmän aikaa työelämässä, joten sopeuduin hyvin. Avoimella mielellä ja rohkeudella pääsee pitkälle!</a:t>
            </a:r>
          </a:p>
          <a:p>
            <a:pPr marL="0" indent="0">
              <a:buNone/>
            </a:pPr>
            <a:endParaRPr lang="fi-FI" sz="1300" dirty="0"/>
          </a:p>
          <a:p>
            <a:r>
              <a:rPr lang="fi-FI" sz="1300" dirty="0"/>
              <a:t>Osallistuin </a:t>
            </a:r>
            <a:r>
              <a:rPr lang="fi-FI" sz="1300" dirty="0" err="1"/>
              <a:t>Keudan</a:t>
            </a:r>
            <a:r>
              <a:rPr lang="fi-FI" sz="1300" dirty="0"/>
              <a:t> valmennukseen ensimmäistä kertaa lähtiessäni ja sain siitä hyviä käytännön vinkkejä KV-jaksoa ajatellen. Tien päällä tulee aina yllätyksiä, sekä hyvässä että pahassa, ja sain koululta aina apua tarvittaessa.</a:t>
            </a:r>
          </a:p>
          <a:p>
            <a:pPr marL="0" indent="0">
              <a:buNone/>
            </a:pPr>
            <a:endParaRPr lang="fi-FI" sz="1300" dirty="0"/>
          </a:p>
          <a:p>
            <a:endParaRPr lang="fi-FI" sz="1300" dirty="0"/>
          </a:p>
        </p:txBody>
      </p:sp>
      <p:pic>
        <p:nvPicPr>
          <p:cNvPr id="7" name="Kuva 6" descr="Kuva, joka sisältää kohteen piha-, taivas, pilvi, kukka&#10;&#10;Kuvaus luotu automaattisesti">
            <a:extLst>
              <a:ext uri="{FF2B5EF4-FFF2-40B4-BE49-F238E27FC236}">
                <a16:creationId xmlns:a16="http://schemas.microsoft.com/office/drawing/2014/main" id="{DB87294D-26B2-3169-BCD4-1D692ACC7DAF}"/>
              </a:ext>
            </a:extLst>
          </p:cNvPr>
          <p:cNvPicPr>
            <a:picLocks noChangeAspect="1"/>
          </p:cNvPicPr>
          <p:nvPr/>
        </p:nvPicPr>
        <p:blipFill rotWithShape="1">
          <a:blip r:embed="rId2">
            <a:extLst>
              <a:ext uri="{28A0092B-C50C-407E-A947-70E740481C1C}">
                <a14:useLocalDpi xmlns:a14="http://schemas.microsoft.com/office/drawing/2010/main" val="0"/>
              </a:ext>
            </a:extLst>
          </a:blip>
          <a:srcRect t="3389" r="-2" b="-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Alatunnisteen paikkamerkki 4">
            <a:extLst>
              <a:ext uri="{FF2B5EF4-FFF2-40B4-BE49-F238E27FC236}">
                <a16:creationId xmlns:a16="http://schemas.microsoft.com/office/drawing/2014/main" id="{D9FEC94E-0B1A-4D57-B3B4-899ED8AC0AF7}"/>
              </a:ext>
            </a:extLst>
          </p:cNvPr>
          <p:cNvSpPr>
            <a:spLocks noGrp="1"/>
          </p:cNvSpPr>
          <p:nvPr>
            <p:ph type="ftr" sz="quarter" idx="11"/>
          </p:nvPr>
        </p:nvSpPr>
        <p:spPr>
          <a:xfrm>
            <a:off x="3505200" y="6356350"/>
            <a:ext cx="3429000" cy="365125"/>
          </a:xfrm>
        </p:spPr>
        <p:txBody>
          <a:bodyPr>
            <a:normAutofit lnSpcReduction="10000"/>
          </a:bodyPr>
          <a:lstStyle/>
          <a:p>
            <a:pPr algn="l">
              <a:lnSpc>
                <a:spcPct val="90000"/>
              </a:lnSpc>
              <a:spcAft>
                <a:spcPts val="600"/>
              </a:spcAft>
            </a:pPr>
            <a:r>
              <a:rPr lang="fi-FI" sz="300" b="1"/>
              <a:t>&gt;&gt; keuda.fi</a:t>
            </a:r>
          </a:p>
          <a:p>
            <a:pPr algn="l">
              <a:lnSpc>
                <a:spcPct val="90000"/>
              </a:lnSpc>
              <a:spcAft>
                <a:spcPts val="600"/>
              </a:spcAft>
            </a:pPr>
            <a:r>
              <a:rPr lang="fi-FI" sz="300"/>
              <a:t>#kestävä #saavutettava #uniikki</a:t>
            </a:r>
          </a:p>
          <a:p>
            <a:pPr algn="l">
              <a:lnSpc>
                <a:spcPct val="90000"/>
              </a:lnSpc>
              <a:spcAft>
                <a:spcPts val="600"/>
              </a:spcAft>
            </a:pPr>
            <a:r>
              <a:rPr lang="fi-FI" sz="300"/>
              <a:t>#omapolku #työelämäävarten </a:t>
            </a:r>
          </a:p>
        </p:txBody>
      </p:sp>
      <p:sp>
        <p:nvSpPr>
          <p:cNvPr id="6" name="Dian numeron paikkamerkki 5">
            <a:extLst>
              <a:ext uri="{FF2B5EF4-FFF2-40B4-BE49-F238E27FC236}">
                <a16:creationId xmlns:a16="http://schemas.microsoft.com/office/drawing/2014/main" id="{6530E3F3-325C-41F9-8C59-38F28AAF2899}"/>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solidFill>
                  <a:srgbClr val="FFFFFF"/>
                </a:solidFill>
              </a:rPr>
              <a:pPr>
                <a:spcAft>
                  <a:spcPts val="600"/>
                </a:spcAft>
              </a:pPr>
              <a:t>3</a:t>
            </a:fld>
            <a:endParaRPr lang="fi-FI">
              <a:solidFill>
                <a:srgbClr val="FFFFFF"/>
              </a:solidFill>
            </a:endParaRPr>
          </a:p>
        </p:txBody>
      </p:sp>
    </p:spTree>
    <p:extLst>
      <p:ext uri="{BB962C8B-B14F-4D97-AF65-F5344CB8AC3E}">
        <p14:creationId xmlns:p14="http://schemas.microsoft.com/office/powerpoint/2010/main" val="950385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AB17FB-AC7E-4C81-90B9-4FDFA5190370}"/>
              </a:ext>
            </a:extLst>
          </p:cNvPr>
          <p:cNvSpPr>
            <a:spLocks noGrp="1"/>
          </p:cNvSpPr>
          <p:nvPr>
            <p:ph type="title"/>
          </p:nvPr>
        </p:nvSpPr>
        <p:spPr>
          <a:xfrm>
            <a:off x="5459896" y="365125"/>
            <a:ext cx="5893904" cy="1325563"/>
          </a:xfrm>
        </p:spPr>
        <p:txBody>
          <a:bodyPr>
            <a:normAutofit/>
          </a:bodyPr>
          <a:lstStyle/>
          <a:p>
            <a:r>
              <a:rPr lang="fi-FI" sz="3200" dirty="0">
                <a:latin typeface="Bahnschrift Condensed" panose="020B0502040204020203" pitchFamily="34" charset="0"/>
              </a:rPr>
              <a:t>	 Koulu / työssäoppimisjakso</a:t>
            </a:r>
          </a:p>
        </p:txBody>
      </p:sp>
      <p:sp>
        <p:nvSpPr>
          <p:cNvPr id="3" name="Sisällön paikkamerkki 2">
            <a:extLst>
              <a:ext uri="{FF2B5EF4-FFF2-40B4-BE49-F238E27FC236}">
                <a16:creationId xmlns:a16="http://schemas.microsoft.com/office/drawing/2014/main" id="{25DF1FBA-7CB9-453B-9387-1974C9EEB665}"/>
              </a:ext>
            </a:extLst>
          </p:cNvPr>
          <p:cNvSpPr>
            <a:spLocks noGrp="1"/>
          </p:cNvSpPr>
          <p:nvPr>
            <p:ph idx="1"/>
          </p:nvPr>
        </p:nvSpPr>
        <p:spPr>
          <a:xfrm>
            <a:off x="5151783" y="1732909"/>
            <a:ext cx="6917634" cy="4322383"/>
          </a:xfrm>
        </p:spPr>
        <p:txBody>
          <a:bodyPr>
            <a:normAutofit/>
          </a:bodyPr>
          <a:lstStyle/>
          <a:p>
            <a:pPr marL="0" indent="0">
              <a:buNone/>
            </a:pPr>
            <a:endParaRPr lang="fi-FI" sz="2000" dirty="0"/>
          </a:p>
          <a:p>
            <a:pPr marL="0" indent="0">
              <a:buNone/>
            </a:pPr>
            <a:endParaRPr lang="fi-FI" sz="2000" dirty="0"/>
          </a:p>
          <a:p>
            <a:endParaRPr lang="fi-FI" dirty="0"/>
          </a:p>
        </p:txBody>
      </p:sp>
      <p:sp>
        <p:nvSpPr>
          <p:cNvPr id="5" name="Alatunnisteen paikkamerkki 4">
            <a:extLst>
              <a:ext uri="{FF2B5EF4-FFF2-40B4-BE49-F238E27FC236}">
                <a16:creationId xmlns:a16="http://schemas.microsoft.com/office/drawing/2014/main" id="{940BB5C0-1705-471C-913B-6068FD95C101}"/>
              </a:ext>
            </a:extLst>
          </p:cNvPr>
          <p:cNvSpPr>
            <a:spLocks noGrp="1"/>
          </p:cNvSpPr>
          <p:nvPr>
            <p:ph type="ftr" sz="quarter" idx="11"/>
          </p:nvPr>
        </p:nvSpPr>
        <p:spPr/>
        <p:txBody>
          <a:bodyPr/>
          <a:lstStyle/>
          <a:p>
            <a:r>
              <a:rPr lang="fi-FI" b="1" dirty="0"/>
              <a:t>&gt;&gt; keuda.fi</a:t>
            </a:r>
          </a:p>
          <a:p>
            <a:r>
              <a:rPr lang="fi-FI" dirty="0"/>
              <a:t>#kestävä #saavutettava #uniikki</a:t>
            </a:r>
          </a:p>
          <a:p>
            <a:r>
              <a:rPr lang="fi-FI" dirty="0"/>
              <a:t>#omapolku #työelämäävarten </a:t>
            </a:r>
          </a:p>
        </p:txBody>
      </p:sp>
      <p:sp>
        <p:nvSpPr>
          <p:cNvPr id="6" name="Dian numeron paikkamerkki 5">
            <a:extLst>
              <a:ext uri="{FF2B5EF4-FFF2-40B4-BE49-F238E27FC236}">
                <a16:creationId xmlns:a16="http://schemas.microsoft.com/office/drawing/2014/main" id="{8FB89A43-D73F-46D1-9777-34C94CA3E757}"/>
              </a:ext>
            </a:extLst>
          </p:cNvPr>
          <p:cNvSpPr>
            <a:spLocks noGrp="1"/>
          </p:cNvSpPr>
          <p:nvPr>
            <p:ph type="sldNum" sz="quarter" idx="12"/>
          </p:nvPr>
        </p:nvSpPr>
        <p:spPr/>
        <p:txBody>
          <a:bodyPr/>
          <a:lstStyle/>
          <a:p>
            <a:pPr algn="l"/>
            <a:fld id="{9D3CA140-FF35-4452-9742-757AA58294AB}" type="slidenum">
              <a:rPr lang="fi-FI" smtClean="0"/>
              <a:pPr algn="l"/>
              <a:t>4</a:t>
            </a:fld>
            <a:endParaRPr lang="fi-FI" dirty="0"/>
          </a:p>
        </p:txBody>
      </p:sp>
      <p:sp>
        <p:nvSpPr>
          <p:cNvPr id="7" name="Tekstiruutu 6">
            <a:extLst>
              <a:ext uri="{FF2B5EF4-FFF2-40B4-BE49-F238E27FC236}">
                <a16:creationId xmlns:a16="http://schemas.microsoft.com/office/drawing/2014/main" id="{D97E6CC6-B67B-479F-8842-C17130F50D42}"/>
              </a:ext>
            </a:extLst>
          </p:cNvPr>
          <p:cNvSpPr txBox="1"/>
          <p:nvPr/>
        </p:nvSpPr>
        <p:spPr>
          <a:xfrm>
            <a:off x="3432265" y="2214805"/>
            <a:ext cx="8494692" cy="3539430"/>
          </a:xfrm>
          <a:prstGeom prst="rect">
            <a:avLst/>
          </a:prstGeom>
          <a:noFill/>
        </p:spPr>
        <p:txBody>
          <a:bodyPr wrap="square">
            <a:spAutoFit/>
          </a:bodyPr>
          <a:lstStyle/>
          <a:p>
            <a:pPr marL="2114550" lvl="4" indent="-285750">
              <a:buFont typeface="Arial" panose="020B0604020202020204" pitchFamily="34" charset="0"/>
              <a:buChar char="•"/>
            </a:pPr>
            <a:r>
              <a:rPr lang="fi-FI" sz="1600" dirty="0">
                <a:effectLst/>
                <a:latin typeface="Arial" panose="020B0604020202020204" pitchFamily="34" charset="0"/>
                <a:ea typeface="Calibri" panose="020F0502020204030204" pitchFamily="34" charset="0"/>
                <a:cs typeface="Arial" panose="020B0604020202020204" pitchFamily="34" charset="0"/>
              </a:rPr>
              <a:t>Hotellin arki on hyvin vaihtelevaa. Joskus on kovinkin kiireistä, joskus taas ei. </a:t>
            </a:r>
            <a:r>
              <a:rPr lang="fi-FI" sz="1600" dirty="0">
                <a:latin typeface="Arial" panose="020B0604020202020204" pitchFamily="34" charset="0"/>
                <a:ea typeface="Calibri" panose="020F0502020204030204" pitchFamily="34" charset="0"/>
                <a:cs typeface="Arial" panose="020B0604020202020204" pitchFamily="34" charset="0"/>
              </a:rPr>
              <a:t>Vaikka asiakkaita olisi ollut vähän, puhelin ja sähköposti pitivät kyllä työssä kiinni.</a:t>
            </a:r>
            <a:endParaRPr lang="fi-FI" sz="1600" dirty="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fi-FI" sz="1600" dirty="0">
              <a:effectLst/>
              <a:latin typeface="Arial" panose="020B0604020202020204" pitchFamily="34" charset="0"/>
              <a:ea typeface="Calibri" panose="020F0502020204030204" pitchFamily="34" charset="0"/>
              <a:cs typeface="Arial" panose="020B0604020202020204" pitchFamily="34" charset="0"/>
            </a:endParaRPr>
          </a:p>
          <a:p>
            <a:pPr marL="2114550" lvl="4" indent="-285750">
              <a:buFont typeface="Arial" panose="020B0604020202020204" pitchFamily="34" charset="0"/>
              <a:buChar char="•"/>
            </a:pPr>
            <a:r>
              <a:rPr lang="fi-FI" sz="1600" dirty="0">
                <a:effectLst/>
                <a:latin typeface="Arial" panose="020B0604020202020204" pitchFamily="34" charset="0"/>
                <a:ea typeface="Calibri" panose="020F0502020204030204" pitchFamily="34" charset="0"/>
                <a:cs typeface="Arial" panose="020B0604020202020204" pitchFamily="34" charset="0"/>
              </a:rPr>
              <a:t>Työskentelin kahdeksan tuntia päivässä. Pääasiallinen työvuoroni oli 9-17, mutta eri vuoroissa on eri työtehtäviä, joten joskus työskentelin muissakin vuoroissa saadakseni mahdollisimman paljon kokemusta.</a:t>
            </a:r>
          </a:p>
          <a:p>
            <a:pPr marL="285750" indent="-285750">
              <a:buFont typeface="Arial" panose="020B0604020202020204" pitchFamily="34" charset="0"/>
              <a:buChar char="•"/>
            </a:pPr>
            <a:endParaRPr lang="fi-FI" sz="1600" dirty="0">
              <a:latin typeface="Arial" panose="020B0604020202020204" pitchFamily="34" charset="0"/>
              <a:ea typeface="Calibri" panose="020F0502020204030204" pitchFamily="34" charset="0"/>
              <a:cs typeface="Arial" panose="020B0604020202020204" pitchFamily="34" charset="0"/>
            </a:endParaRPr>
          </a:p>
          <a:p>
            <a:pPr marL="2114550" lvl="4" indent="-285750">
              <a:buFont typeface="Arial" panose="020B0604020202020204" pitchFamily="34" charset="0"/>
              <a:buChar char="•"/>
            </a:pPr>
            <a:r>
              <a:rPr lang="fi-FI" sz="1600" dirty="0">
                <a:effectLst/>
                <a:latin typeface="Arial" panose="020B0604020202020204" pitchFamily="34" charset="0"/>
                <a:ea typeface="Calibri" panose="020F0502020204030204" pitchFamily="34" charset="0"/>
                <a:cs typeface="Arial" panose="020B0604020202020204" pitchFamily="34" charset="0"/>
              </a:rPr>
              <a:t>Työmoraaliltaan saksalaiset vaikuttivat olevan hyvin samankaltaisi</a:t>
            </a:r>
            <a:r>
              <a:rPr lang="fi-FI" sz="1600" dirty="0">
                <a:latin typeface="Arial" panose="020B0604020202020204" pitchFamily="34" charset="0"/>
                <a:ea typeface="Calibri" panose="020F0502020204030204" pitchFamily="34" charset="0"/>
                <a:cs typeface="Arial" panose="020B0604020202020204" pitchFamily="34" charset="0"/>
              </a:rPr>
              <a:t>a suomalaisten kanssa. Työt hoidetaan kunnolla ja ajallaan. Yksi asia mikä todella pisti silmään, oli aivan tuhottoman suuri paperin kulutus. Kaikki mahdolliset dokumentit ja tiedot tulostettiin ja arkistoitiin ja ne säilytettiin yhdestä kymmeneen vuoteen, sisällöstä riippuen. Tämä työllisti minuakin huomattavan paljon työpäivien aikana.</a:t>
            </a:r>
            <a:endParaRPr lang="fi-FI" sz="16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8" name="Kuva 7" descr="Kuva, joka sisältää kohteen piha-, taivas, pilvi, rakennus&#10;&#10;Kuvaus luotu automaattisesti">
            <a:extLst>
              <a:ext uri="{FF2B5EF4-FFF2-40B4-BE49-F238E27FC236}">
                <a16:creationId xmlns:a16="http://schemas.microsoft.com/office/drawing/2014/main" id="{AFA8325A-E012-9591-919F-B9C97D6B2F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953611" cy="6858000"/>
          </a:xfrm>
          <a:prstGeom prst="rect">
            <a:avLst/>
          </a:prstGeom>
        </p:spPr>
      </p:pic>
    </p:spTree>
    <p:extLst>
      <p:ext uri="{BB962C8B-B14F-4D97-AF65-F5344CB8AC3E}">
        <p14:creationId xmlns:p14="http://schemas.microsoft.com/office/powerpoint/2010/main" val="83629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7551E58-7775-416B-AEF5-8626B5A9C079}"/>
              </a:ext>
            </a:extLst>
          </p:cNvPr>
          <p:cNvSpPr>
            <a:spLocks noGrp="1"/>
          </p:cNvSpPr>
          <p:nvPr>
            <p:ph type="title"/>
          </p:nvPr>
        </p:nvSpPr>
        <p:spPr>
          <a:xfrm>
            <a:off x="640080" y="325369"/>
            <a:ext cx="4368602" cy="1956841"/>
          </a:xfrm>
        </p:spPr>
        <p:txBody>
          <a:bodyPr anchor="b">
            <a:normAutofit/>
          </a:bodyPr>
          <a:lstStyle/>
          <a:p>
            <a:r>
              <a:rPr lang="fi-FI" sz="5400" dirty="0">
                <a:latin typeface="Bahnschrift Condensed" panose="020B0502040204020203" pitchFamily="34" charset="0"/>
              </a:rPr>
              <a:t>Oppiminen ja ongelmanratkaisu</a:t>
            </a: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6A6AEF76-421D-4FB7-BD13-7C8010E8AEDE}"/>
              </a:ext>
            </a:extLst>
          </p:cNvPr>
          <p:cNvSpPr>
            <a:spLocks noGrp="1"/>
          </p:cNvSpPr>
          <p:nvPr>
            <p:ph idx="1"/>
          </p:nvPr>
        </p:nvSpPr>
        <p:spPr>
          <a:xfrm>
            <a:off x="640080" y="2872899"/>
            <a:ext cx="4243589" cy="3812000"/>
          </a:xfrm>
        </p:spPr>
        <p:txBody>
          <a:bodyPr>
            <a:normAutofit/>
          </a:bodyPr>
          <a:lstStyle/>
          <a:p>
            <a:r>
              <a:rPr lang="fi-FI" sz="1100" dirty="0"/>
              <a:t>Minulla oli erittäin ikävä tilanne erään kollegan kanssa, joka jatkui useita viikkoja. Rohkeasti puhumalla saimme asian työpaikalla kuitenkin ratkaistua. Myös opettaja oli tässä mukana.</a:t>
            </a:r>
          </a:p>
          <a:p>
            <a:r>
              <a:rPr lang="fi-FI" sz="1100" dirty="0"/>
              <a:t>Elintavat ovat melko samanlaiset kuin meillä Suomessakin. Ihmiset tulevat juttelemaan herkemmin ja ovat yleisesti ottaen ulospäin suuntautuneempia. Kulttuurin merkitys vaikuttaa olevan Saksassa suuri, museot ja tapahtumat täyttyivät ihmisistä arkisin ja viikonloppuisin. </a:t>
            </a:r>
          </a:p>
          <a:p>
            <a:r>
              <a:rPr lang="fi-FI" sz="1100" dirty="0"/>
              <a:t>Saksassa kaupat ovat kiinni pyhäpäivinä ja sunnuntaisin. Et pääse silloin edes ruokakauppaan. Museot ja ravintolat tosin ovat useimmiten auki.</a:t>
            </a:r>
          </a:p>
          <a:p>
            <a:r>
              <a:rPr lang="fi-FI" sz="1100" dirty="0"/>
              <a:t>Omassa toiminnassani en muuttaisi mitään. Myös Erasmus-apuraha oli riittävä, joten budjetointi onnistui mainiosti. </a:t>
            </a:r>
          </a:p>
          <a:p>
            <a:r>
              <a:rPr lang="fi-FI" sz="1100" dirty="0"/>
              <a:t>Saksassa työpaikoilla on hyvin selkeä hierarkia. Tämä oli hieman yllättävää, en ole kokenut vastaavaa Suomessa.</a:t>
            </a:r>
          </a:p>
          <a:p>
            <a:r>
              <a:rPr lang="fi-FI" sz="1100" dirty="0"/>
              <a:t>Saksa on hyvin vapaa ja rauhallinen maa. Olen matkustellut paljon yksin ja miltei joka paikassa saa osakseen huutelua ja muuta inhottavaa kohtelua, mutta Saksassa olen aina saanut olla rauhassa. Se on minulle naisena iso ja tärkeä asia. Toki mihin tahansa syrjäkujille ei sielläkään kannata mennä.</a:t>
            </a:r>
          </a:p>
          <a:p>
            <a:endParaRPr lang="fi-FI" sz="1000" b="1" dirty="0"/>
          </a:p>
          <a:p>
            <a:endParaRPr lang="fi-FI" sz="1000" b="1" dirty="0"/>
          </a:p>
          <a:p>
            <a:endParaRPr lang="fi-FI" sz="1000" dirty="0"/>
          </a:p>
        </p:txBody>
      </p:sp>
      <p:pic>
        <p:nvPicPr>
          <p:cNvPr id="7" name="Kuva 6" descr="Kuva, joka sisältää kohteen piha-, pilvi, taivas, maa&#10;&#10;Kuvaus luotu automaattisesti">
            <a:extLst>
              <a:ext uri="{FF2B5EF4-FFF2-40B4-BE49-F238E27FC236}">
                <a16:creationId xmlns:a16="http://schemas.microsoft.com/office/drawing/2014/main" id="{8F2A6C38-4932-754C-BF27-A46CD921854D}"/>
              </a:ext>
            </a:extLst>
          </p:cNvPr>
          <p:cNvPicPr>
            <a:picLocks noChangeAspect="1"/>
          </p:cNvPicPr>
          <p:nvPr/>
        </p:nvPicPr>
        <p:blipFill rotWithShape="1">
          <a:blip r:embed="rId2">
            <a:extLst>
              <a:ext uri="{28A0092B-C50C-407E-A947-70E740481C1C}">
                <a14:useLocalDpi xmlns:a14="http://schemas.microsoft.com/office/drawing/2010/main" val="0"/>
              </a:ext>
            </a:extLst>
          </a:blip>
          <a:srcRect t="10327" r="-1" b="1489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Alatunnisteen paikkamerkki 4">
            <a:extLst>
              <a:ext uri="{FF2B5EF4-FFF2-40B4-BE49-F238E27FC236}">
                <a16:creationId xmlns:a16="http://schemas.microsoft.com/office/drawing/2014/main" id="{90FF255A-9CA5-4526-9197-5E0C73423267}"/>
              </a:ext>
            </a:extLst>
          </p:cNvPr>
          <p:cNvSpPr>
            <a:spLocks noGrp="1"/>
          </p:cNvSpPr>
          <p:nvPr>
            <p:ph type="ftr" sz="quarter" idx="11"/>
          </p:nvPr>
        </p:nvSpPr>
        <p:spPr>
          <a:xfrm>
            <a:off x="6248400" y="6356350"/>
            <a:ext cx="4114800" cy="365125"/>
          </a:xfrm>
        </p:spPr>
        <p:txBody>
          <a:bodyPr>
            <a:normAutofit lnSpcReduction="10000"/>
          </a:bodyPr>
          <a:lstStyle/>
          <a:p>
            <a:pPr algn="l">
              <a:lnSpc>
                <a:spcPct val="90000"/>
              </a:lnSpc>
              <a:spcAft>
                <a:spcPts val="600"/>
              </a:spcAft>
            </a:pPr>
            <a:r>
              <a:rPr lang="fi-FI" sz="300" b="1">
                <a:solidFill>
                  <a:srgbClr val="FFFFFF"/>
                </a:solidFill>
              </a:rPr>
              <a:t>&gt;&gt; keuda.fi</a:t>
            </a:r>
          </a:p>
          <a:p>
            <a:pPr algn="l">
              <a:lnSpc>
                <a:spcPct val="90000"/>
              </a:lnSpc>
              <a:spcAft>
                <a:spcPts val="600"/>
              </a:spcAft>
            </a:pPr>
            <a:r>
              <a:rPr lang="fi-FI" sz="300">
                <a:solidFill>
                  <a:srgbClr val="FFFFFF"/>
                </a:solidFill>
              </a:rPr>
              <a:t>#kestävä #saavutettava #uniikki</a:t>
            </a:r>
          </a:p>
          <a:p>
            <a:pPr algn="l">
              <a:lnSpc>
                <a:spcPct val="90000"/>
              </a:lnSpc>
              <a:spcAft>
                <a:spcPts val="600"/>
              </a:spcAft>
            </a:pPr>
            <a:r>
              <a:rPr lang="fi-FI" sz="300">
                <a:solidFill>
                  <a:srgbClr val="FFFFFF"/>
                </a:solidFill>
              </a:rPr>
              <a:t>#omapolku #työelämäävarten </a:t>
            </a:r>
          </a:p>
        </p:txBody>
      </p:sp>
      <p:sp>
        <p:nvSpPr>
          <p:cNvPr id="6" name="Dian numeron paikkamerkki 5">
            <a:extLst>
              <a:ext uri="{FF2B5EF4-FFF2-40B4-BE49-F238E27FC236}">
                <a16:creationId xmlns:a16="http://schemas.microsoft.com/office/drawing/2014/main" id="{21444FFE-C6E9-4DC5-BA7C-D1AE53719EDC}"/>
              </a:ext>
            </a:extLst>
          </p:cNvPr>
          <p:cNvSpPr>
            <a:spLocks noGrp="1"/>
          </p:cNvSpPr>
          <p:nvPr>
            <p:ph type="sldNum" sz="quarter" idx="12"/>
          </p:nvPr>
        </p:nvSpPr>
        <p:spPr>
          <a:xfrm>
            <a:off x="10439400" y="6356350"/>
            <a:ext cx="914400" cy="365125"/>
          </a:xfrm>
        </p:spPr>
        <p:txBody>
          <a:bodyPr>
            <a:normAutofit/>
          </a:bodyPr>
          <a:lstStyle/>
          <a:p>
            <a:pPr>
              <a:spcAft>
                <a:spcPts val="600"/>
              </a:spcAft>
            </a:pPr>
            <a:fld id="{9D3CA140-FF35-4452-9742-757AA58294AB}" type="slidenum">
              <a:rPr lang="fi-FI">
                <a:solidFill>
                  <a:srgbClr val="FFFFFF"/>
                </a:solidFill>
              </a:rPr>
              <a:pPr>
                <a:spcAft>
                  <a:spcPts val="600"/>
                </a:spcAft>
              </a:pPr>
              <a:t>5</a:t>
            </a:fld>
            <a:endParaRPr lang="fi-FI">
              <a:solidFill>
                <a:srgbClr val="FFFFFF"/>
              </a:solidFill>
            </a:endParaRPr>
          </a:p>
        </p:txBody>
      </p:sp>
    </p:spTree>
    <p:extLst>
      <p:ext uri="{BB962C8B-B14F-4D97-AF65-F5344CB8AC3E}">
        <p14:creationId xmlns:p14="http://schemas.microsoft.com/office/powerpoint/2010/main" val="348661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FAB17FB-AC7E-4C81-90B9-4FDFA5190370}"/>
              </a:ext>
            </a:extLst>
          </p:cNvPr>
          <p:cNvSpPr>
            <a:spLocks noGrp="1"/>
          </p:cNvSpPr>
          <p:nvPr>
            <p:ph type="title"/>
          </p:nvPr>
        </p:nvSpPr>
        <p:spPr>
          <a:xfrm>
            <a:off x="836679" y="723898"/>
            <a:ext cx="6002110" cy="1495425"/>
          </a:xfrm>
        </p:spPr>
        <p:txBody>
          <a:bodyPr>
            <a:normAutofit/>
          </a:bodyPr>
          <a:lstStyle/>
          <a:p>
            <a:r>
              <a:rPr lang="fi-FI" sz="4000">
                <a:latin typeface="Bahnschrift Condensed" panose="020B0502040204020203" pitchFamily="34" charset="0"/>
              </a:rPr>
              <a:t>Oppiminen ja ongelmanratkaisu</a:t>
            </a:r>
          </a:p>
        </p:txBody>
      </p:sp>
      <p:sp>
        <p:nvSpPr>
          <p:cNvPr id="3" name="Sisällön paikkamerkki 2">
            <a:extLst>
              <a:ext uri="{FF2B5EF4-FFF2-40B4-BE49-F238E27FC236}">
                <a16:creationId xmlns:a16="http://schemas.microsoft.com/office/drawing/2014/main" id="{25DF1FBA-7CB9-453B-9387-1974C9EEB665}"/>
              </a:ext>
            </a:extLst>
          </p:cNvPr>
          <p:cNvSpPr>
            <a:spLocks noGrp="1"/>
          </p:cNvSpPr>
          <p:nvPr>
            <p:ph idx="1"/>
          </p:nvPr>
        </p:nvSpPr>
        <p:spPr>
          <a:xfrm>
            <a:off x="836680" y="2405067"/>
            <a:ext cx="6002110" cy="3729034"/>
          </a:xfrm>
        </p:spPr>
        <p:txBody>
          <a:bodyPr>
            <a:normAutofit/>
          </a:bodyPr>
          <a:lstStyle/>
          <a:p>
            <a:pPr marL="0" indent="0">
              <a:buNone/>
            </a:pPr>
            <a:endParaRPr lang="fi-FI" sz="1300" dirty="0"/>
          </a:p>
          <a:p>
            <a:r>
              <a:rPr lang="fi-FI" sz="1300" dirty="0"/>
              <a:t>Jouduin olemaan tekemisissä lääkäreiden kanssa ja ajan varaaminen oli uskomattoman vaikeaa, suorastaan mahdotonta. Sähköistä ajanvarausta ei ollut olemassakaan, kaikkialle piti soittaa. Oli helpointa mennä sairaalaan jonottamaan päivystykseen, mutta sinnekään pääseminen ei ollut varmaa. Arvioiva hoitaja saattoi olla sitä mieltä, ettet ollut tarpeeksi sairas. </a:t>
            </a:r>
          </a:p>
          <a:p>
            <a:r>
              <a:rPr lang="fi-FI" sz="1300" dirty="0"/>
              <a:t>Olen suuri kulttuurin ystävä ja nautin tuntemattomien ihmisten kanssa keskustelemisesta. Näitä sai harrastaa Saksassa mielin määrin ja niitä kaipaan kovasti Suomessa. Toinen asia on ehdottomasti hintataso. Ihan kaikki on Saksassa halvempaa ja sitä kautta ihmiset myös liikkuvat, näkevät ja kokevat enemmän. </a:t>
            </a:r>
          </a:p>
          <a:p>
            <a:r>
              <a:rPr lang="fi-FI" sz="1300" dirty="0"/>
              <a:t>En koe varsinaisesti oppineeni mitään täysin uutta, mutta aiemmat taitoni kehittyivät. Opin saksan kieltä, sain lisää itsevarmuutta ja sain paljon onnistumisen kokemuksia.</a:t>
            </a:r>
          </a:p>
          <a:p>
            <a:r>
              <a:rPr lang="fi-FI" sz="1300" dirty="0"/>
              <a:t>Varmaankin suurin ja tärkein asia mitä tästä kaikesta jäi käteen on se, että koen kuuluvani Saksaan. Olen vieraillut siellä useita kertoja ennekin ja oloni on aina ollut kummallisella tavalla todella kotoisa. Toivon saavani sieltä tulevaisuudessa töitä, jotta voin muuttaa Saksaan esimerkiksi talvikuukausiksi.</a:t>
            </a:r>
          </a:p>
          <a:p>
            <a:pPr marL="0" indent="0">
              <a:buNone/>
            </a:pPr>
            <a:endParaRPr lang="fi-FI" sz="1300" dirty="0"/>
          </a:p>
          <a:p>
            <a:endParaRPr lang="fi-FI" sz="1300" dirty="0"/>
          </a:p>
        </p:txBody>
      </p:sp>
      <p:sp>
        <p:nvSpPr>
          <p:cNvPr id="5" name="Alatunnisteen paikkamerkki 4">
            <a:extLst>
              <a:ext uri="{FF2B5EF4-FFF2-40B4-BE49-F238E27FC236}">
                <a16:creationId xmlns:a16="http://schemas.microsoft.com/office/drawing/2014/main" id="{940BB5C0-1705-471C-913B-6068FD95C101}"/>
              </a:ext>
            </a:extLst>
          </p:cNvPr>
          <p:cNvSpPr>
            <a:spLocks noGrp="1"/>
          </p:cNvSpPr>
          <p:nvPr>
            <p:ph type="ftr" sz="quarter" idx="11"/>
          </p:nvPr>
        </p:nvSpPr>
        <p:spPr>
          <a:xfrm>
            <a:off x="3195473" y="6356350"/>
            <a:ext cx="3811437" cy="365125"/>
          </a:xfrm>
        </p:spPr>
        <p:txBody>
          <a:bodyPr>
            <a:normAutofit lnSpcReduction="10000"/>
          </a:bodyPr>
          <a:lstStyle/>
          <a:p>
            <a:pPr algn="l">
              <a:lnSpc>
                <a:spcPct val="90000"/>
              </a:lnSpc>
              <a:spcAft>
                <a:spcPts val="600"/>
              </a:spcAft>
            </a:pPr>
            <a:r>
              <a:rPr lang="fi-FI" sz="300" b="1"/>
              <a:t>&gt;&gt; keuda.fi</a:t>
            </a:r>
          </a:p>
          <a:p>
            <a:pPr algn="l">
              <a:lnSpc>
                <a:spcPct val="90000"/>
              </a:lnSpc>
              <a:spcAft>
                <a:spcPts val="600"/>
              </a:spcAft>
            </a:pPr>
            <a:r>
              <a:rPr lang="fi-FI" sz="300"/>
              <a:t>#kestävä #saavutettava #uniikki</a:t>
            </a:r>
          </a:p>
          <a:p>
            <a:pPr algn="l">
              <a:lnSpc>
                <a:spcPct val="90000"/>
              </a:lnSpc>
              <a:spcAft>
                <a:spcPts val="600"/>
              </a:spcAft>
            </a:pPr>
            <a:r>
              <a:rPr lang="fi-FI" sz="300"/>
              <a:t>#omapolku #työelämäävarten </a:t>
            </a:r>
          </a:p>
        </p:txBody>
      </p:sp>
      <p:pic>
        <p:nvPicPr>
          <p:cNvPr id="10" name="Kuva 9" descr="Kuva, joka sisältää kohteen taivas, rakennus, Metropolialue, kaupunkimaisema&#10;&#10;Kuvaus luotu automaattisesti">
            <a:extLst>
              <a:ext uri="{FF2B5EF4-FFF2-40B4-BE49-F238E27FC236}">
                <a16:creationId xmlns:a16="http://schemas.microsoft.com/office/drawing/2014/main" id="{143813A9-4A2D-9E44-161A-4A7351BA3EE4}"/>
              </a:ext>
            </a:extLst>
          </p:cNvPr>
          <p:cNvPicPr>
            <a:picLocks noChangeAspect="1"/>
          </p:cNvPicPr>
          <p:nvPr/>
        </p:nvPicPr>
        <p:blipFill rotWithShape="1">
          <a:blip r:embed="rId2">
            <a:extLst>
              <a:ext uri="{28A0092B-C50C-407E-A947-70E740481C1C}">
                <a14:useLocalDpi xmlns:a14="http://schemas.microsoft.com/office/drawing/2010/main" val="0"/>
              </a:ext>
            </a:extLst>
          </a:blip>
          <a:srcRect l="6668"/>
          <a:stretch/>
        </p:blipFill>
        <p:spPr>
          <a:xfrm>
            <a:off x="7199440" y="10"/>
            <a:ext cx="4992560" cy="6857990"/>
          </a:xfrm>
          <a:prstGeom prst="rect">
            <a:avLst/>
          </a:prstGeom>
          <a:effectLst/>
        </p:spPr>
      </p:pic>
      <p:sp>
        <p:nvSpPr>
          <p:cNvPr id="6" name="Dian numeron paikkamerkki 5">
            <a:extLst>
              <a:ext uri="{FF2B5EF4-FFF2-40B4-BE49-F238E27FC236}">
                <a16:creationId xmlns:a16="http://schemas.microsoft.com/office/drawing/2014/main" id="{8FB89A43-D73F-46D1-9777-34C94CA3E757}"/>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solidFill>
                  <a:srgbClr val="FFFFFF"/>
                </a:solidFill>
              </a:rPr>
              <a:pPr>
                <a:spcAft>
                  <a:spcPts val="600"/>
                </a:spcAft>
              </a:pPr>
              <a:t>6</a:t>
            </a:fld>
            <a:endParaRPr lang="fi-FI">
              <a:solidFill>
                <a:srgbClr val="FFFFFF"/>
              </a:solidFill>
            </a:endParaRPr>
          </a:p>
        </p:txBody>
      </p:sp>
    </p:spTree>
    <p:extLst>
      <p:ext uri="{BB962C8B-B14F-4D97-AF65-F5344CB8AC3E}">
        <p14:creationId xmlns:p14="http://schemas.microsoft.com/office/powerpoint/2010/main" val="1723725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6B42B9F-F674-4D7F-AEFD-F5DC47A70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Kuva 9" descr="Kuva, joka sisältää kohteen piha-, vesi, puu, Vesireitti&#10;&#10;Kuvaus luotu automaattisesti">
            <a:extLst>
              <a:ext uri="{FF2B5EF4-FFF2-40B4-BE49-F238E27FC236}">
                <a16:creationId xmlns:a16="http://schemas.microsoft.com/office/drawing/2014/main" id="{74CBB260-A2F2-24A4-8738-C2B6ED4BB73C}"/>
              </a:ext>
            </a:extLst>
          </p:cNvPr>
          <p:cNvPicPr>
            <a:picLocks noChangeAspect="1"/>
          </p:cNvPicPr>
          <p:nvPr/>
        </p:nvPicPr>
        <p:blipFill rotWithShape="1">
          <a:blip r:embed="rId2">
            <a:extLst>
              <a:ext uri="{28A0092B-C50C-407E-A947-70E740481C1C}">
                <a14:useLocalDpi xmlns:a14="http://schemas.microsoft.com/office/drawing/2010/main" val="0"/>
              </a:ext>
            </a:extLst>
          </a:blip>
          <a:srcRect t="8775" r="1" b="15942"/>
          <a:stretch/>
        </p:blipFill>
        <p:spPr>
          <a:xfrm>
            <a:off x="-1" y="6"/>
            <a:ext cx="3922776" cy="3937609"/>
          </a:xfrm>
          <a:prstGeom prst="rect">
            <a:avLst/>
          </a:prstGeom>
        </p:spPr>
      </p:pic>
      <p:pic>
        <p:nvPicPr>
          <p:cNvPr id="13" name="Kuva 12" descr="Kuva, joka sisältää kohteen konsertti, rakennus, musiikki, yleisö&#10;&#10;Kuvaus luotu automaattisesti">
            <a:extLst>
              <a:ext uri="{FF2B5EF4-FFF2-40B4-BE49-F238E27FC236}">
                <a16:creationId xmlns:a16="http://schemas.microsoft.com/office/drawing/2014/main" id="{6F1890BF-B064-62CA-BE7E-23CEB9239E00}"/>
              </a:ext>
            </a:extLst>
          </p:cNvPr>
          <p:cNvPicPr>
            <a:picLocks noChangeAspect="1"/>
          </p:cNvPicPr>
          <p:nvPr/>
        </p:nvPicPr>
        <p:blipFill rotWithShape="1">
          <a:blip r:embed="rId3">
            <a:extLst>
              <a:ext uri="{28A0092B-C50C-407E-A947-70E740481C1C}">
                <a14:useLocalDpi xmlns:a14="http://schemas.microsoft.com/office/drawing/2010/main" val="0"/>
              </a:ext>
            </a:extLst>
          </a:blip>
          <a:srcRect l="7279" r="18002" b="-3"/>
          <a:stretch/>
        </p:blipFill>
        <p:spPr>
          <a:xfrm>
            <a:off x="4131633" y="10"/>
            <a:ext cx="3922776" cy="3937599"/>
          </a:xfrm>
          <a:prstGeom prst="rect">
            <a:avLst/>
          </a:prstGeom>
        </p:spPr>
      </p:pic>
      <p:sp useBgFill="1">
        <p:nvSpPr>
          <p:cNvPr id="28" name="Rectangle 27">
            <a:extLst>
              <a:ext uri="{FF2B5EF4-FFF2-40B4-BE49-F238E27FC236}">
                <a16:creationId xmlns:a16="http://schemas.microsoft.com/office/drawing/2014/main" id="{E677BBB0-8A66-4619-B31B-5097655C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15384"/>
            <a:ext cx="7475146"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1A283909-B43A-4329-A6D7-3F18508D0EA2}"/>
              </a:ext>
            </a:extLst>
          </p:cNvPr>
          <p:cNvSpPr>
            <a:spLocks noGrp="1"/>
          </p:cNvSpPr>
          <p:nvPr>
            <p:ph type="title"/>
          </p:nvPr>
        </p:nvSpPr>
        <p:spPr>
          <a:xfrm>
            <a:off x="865325" y="4462819"/>
            <a:ext cx="2869683" cy="1608383"/>
          </a:xfrm>
        </p:spPr>
        <p:txBody>
          <a:bodyPr>
            <a:normAutofit/>
          </a:bodyPr>
          <a:lstStyle/>
          <a:p>
            <a:r>
              <a:rPr lang="fi-FI" sz="2400" dirty="0">
                <a:latin typeface="Bahnschrift Condensed" panose="020B0502040204020203" pitchFamily="34" charset="0"/>
              </a:rPr>
              <a:t>Vapaa-aika ja majoitus</a:t>
            </a:r>
          </a:p>
        </p:txBody>
      </p:sp>
      <p:sp>
        <p:nvSpPr>
          <p:cNvPr id="30" name="Rectangle 29">
            <a:extLst>
              <a:ext uri="{FF2B5EF4-FFF2-40B4-BE49-F238E27FC236}">
                <a16:creationId xmlns:a16="http://schemas.microsoft.com/office/drawing/2014/main" id="{FB56C437-7CF8-4D2B-8C62-6F9CEA561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88F414E-1A16-495F-8EF5-F55A4207E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92282" y="525322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EB94682A-2A48-4704-B35E-725B1EA2AA59}"/>
              </a:ext>
            </a:extLst>
          </p:cNvPr>
          <p:cNvSpPr>
            <a:spLocks noGrp="1"/>
          </p:cNvSpPr>
          <p:nvPr>
            <p:ph idx="1"/>
          </p:nvPr>
        </p:nvSpPr>
        <p:spPr>
          <a:xfrm>
            <a:off x="3914658" y="4215378"/>
            <a:ext cx="4118272" cy="2004447"/>
          </a:xfrm>
        </p:spPr>
        <p:txBody>
          <a:bodyPr vert="horz" lIns="91440" tIns="45720" rIns="91440" bIns="45720" rtlCol="0" anchor="ctr">
            <a:noAutofit/>
          </a:bodyPr>
          <a:lstStyle/>
          <a:p>
            <a:r>
              <a:rPr lang="fi-FI" sz="900" dirty="0"/>
              <a:t>Vapaa-ajalla liikuin paljon kaupungilla. Ihastelin pilvenpiirtäjiä, harrastin valokuvausta, kävin museoissa ja ravintoloissa ja konserteissa. Kävin myös työnantajan kustantamana </a:t>
            </a:r>
            <a:r>
              <a:rPr lang="fi-FI" sz="900" dirty="0" err="1"/>
              <a:t>Münchenissa</a:t>
            </a:r>
            <a:r>
              <a:rPr lang="fi-FI" sz="900" dirty="0"/>
              <a:t> viikonloppulomalla. Perheeni ja paras ystäväni kävivät luonani vierailemassa.</a:t>
            </a:r>
          </a:p>
          <a:p>
            <a:r>
              <a:rPr lang="fi-FI" sz="900" dirty="0">
                <a:cs typeface="Arial"/>
              </a:rPr>
              <a:t>Asuin hotellissa, jossa työskentelin. Hotelli on 21-kerroksinen. Rakennus on vanha asuintalo, joten huoneet olivat isoja, 40 neliötä. Alakerroksissa (joissa minä asuin) huoneisiin oli rakennettu keittiö ja ne oli suunniteltu pitkäaikaiseen käyttöön. Kaikissa huoneissa oli parveke.</a:t>
            </a:r>
          </a:p>
          <a:p>
            <a:r>
              <a:rPr lang="fi-FI" sz="900" dirty="0"/>
              <a:t>Kuvat: </a:t>
            </a:r>
            <a:r>
              <a:rPr lang="fi-FI" sz="900" dirty="0" err="1"/>
              <a:t>Eisbachwelle</a:t>
            </a:r>
            <a:r>
              <a:rPr lang="fi-FI" sz="900" dirty="0"/>
              <a:t> ja </a:t>
            </a:r>
            <a:r>
              <a:rPr lang="fi-FI" sz="900" dirty="0" err="1"/>
              <a:t>Marienplatz</a:t>
            </a:r>
            <a:r>
              <a:rPr lang="fi-FI" sz="900" dirty="0"/>
              <a:t> Münchenissä, </a:t>
            </a:r>
            <a:r>
              <a:rPr lang="fi-FI" sz="900" dirty="0" err="1"/>
              <a:t>Arctic</a:t>
            </a:r>
            <a:r>
              <a:rPr lang="fi-FI" sz="900" dirty="0"/>
              <a:t> </a:t>
            </a:r>
            <a:r>
              <a:rPr lang="fi-FI" sz="900" dirty="0" err="1"/>
              <a:t>Monkeys</a:t>
            </a:r>
            <a:r>
              <a:rPr lang="fi-FI" sz="900" dirty="0"/>
              <a:t> </a:t>
            </a:r>
            <a:r>
              <a:rPr lang="fi-FI" sz="900" dirty="0" err="1"/>
              <a:t>Festhallessa</a:t>
            </a:r>
            <a:r>
              <a:rPr lang="fi-FI" sz="900" dirty="0"/>
              <a:t> Frankfurtissa</a:t>
            </a:r>
          </a:p>
        </p:txBody>
      </p:sp>
      <p:pic>
        <p:nvPicPr>
          <p:cNvPr id="7" name="Kuva 6" descr="Kuva, joka sisältää kohteen piha-, taivas, pilvi, rakennus&#10;&#10;Kuvaus luotu automaattisesti">
            <a:extLst>
              <a:ext uri="{FF2B5EF4-FFF2-40B4-BE49-F238E27FC236}">
                <a16:creationId xmlns:a16="http://schemas.microsoft.com/office/drawing/2014/main" id="{451181C8-DCD9-FB88-01BC-B9266862D7B8}"/>
              </a:ext>
            </a:extLst>
          </p:cNvPr>
          <p:cNvPicPr>
            <a:picLocks noChangeAspect="1"/>
          </p:cNvPicPr>
          <p:nvPr/>
        </p:nvPicPr>
        <p:blipFill rotWithShape="1">
          <a:blip r:embed="rId4">
            <a:extLst>
              <a:ext uri="{28A0092B-C50C-407E-A947-70E740481C1C}">
                <a14:useLocalDpi xmlns:a14="http://schemas.microsoft.com/office/drawing/2010/main" val="0"/>
              </a:ext>
            </a:extLst>
          </a:blip>
          <a:srcRect l="13044" r="-3" b="-3"/>
          <a:stretch/>
        </p:blipFill>
        <p:spPr>
          <a:xfrm>
            <a:off x="8269224" y="-6"/>
            <a:ext cx="3922776" cy="6309360"/>
          </a:xfrm>
          <a:prstGeom prst="rect">
            <a:avLst/>
          </a:prstGeom>
        </p:spPr>
      </p:pic>
      <p:sp>
        <p:nvSpPr>
          <p:cNvPr id="5" name="Alatunnisteen paikkamerkki 4">
            <a:extLst>
              <a:ext uri="{FF2B5EF4-FFF2-40B4-BE49-F238E27FC236}">
                <a16:creationId xmlns:a16="http://schemas.microsoft.com/office/drawing/2014/main" id="{3894E82F-2505-444B-AD3B-2CC4FECECA13}"/>
              </a:ext>
            </a:extLst>
          </p:cNvPr>
          <p:cNvSpPr>
            <a:spLocks noGrp="1"/>
          </p:cNvSpPr>
          <p:nvPr>
            <p:ph type="ftr" sz="quarter" idx="11"/>
          </p:nvPr>
        </p:nvSpPr>
        <p:spPr>
          <a:xfrm>
            <a:off x="4038600" y="6356350"/>
            <a:ext cx="3994330" cy="365125"/>
          </a:xfrm>
        </p:spPr>
        <p:txBody>
          <a:bodyPr>
            <a:normAutofit lnSpcReduction="10000"/>
          </a:bodyPr>
          <a:lstStyle/>
          <a:p>
            <a:pPr>
              <a:lnSpc>
                <a:spcPct val="90000"/>
              </a:lnSpc>
              <a:spcAft>
                <a:spcPts val="600"/>
              </a:spcAft>
            </a:pPr>
            <a:r>
              <a:rPr lang="fi-FI" sz="300" b="1" dirty="0">
                <a:solidFill>
                  <a:schemeClr val="tx1">
                    <a:lumMod val="50000"/>
                    <a:lumOff val="50000"/>
                  </a:schemeClr>
                </a:solidFill>
              </a:rPr>
              <a:t>&gt;&gt; keuda.fi</a:t>
            </a:r>
          </a:p>
          <a:p>
            <a:pPr>
              <a:lnSpc>
                <a:spcPct val="90000"/>
              </a:lnSpc>
              <a:spcAft>
                <a:spcPts val="600"/>
              </a:spcAft>
            </a:pPr>
            <a:r>
              <a:rPr lang="fi-FI" sz="300" dirty="0">
                <a:solidFill>
                  <a:schemeClr val="tx1">
                    <a:lumMod val="50000"/>
                    <a:lumOff val="50000"/>
                  </a:schemeClr>
                </a:solidFill>
              </a:rPr>
              <a:t>#kestävä #saavutettava #uniikki</a:t>
            </a:r>
          </a:p>
          <a:p>
            <a:pPr>
              <a:lnSpc>
                <a:spcPct val="90000"/>
              </a:lnSpc>
              <a:spcAft>
                <a:spcPts val="600"/>
              </a:spcAft>
            </a:pPr>
            <a:r>
              <a:rPr lang="fi-FI" sz="300" dirty="0">
                <a:solidFill>
                  <a:schemeClr val="tx1">
                    <a:lumMod val="50000"/>
                    <a:lumOff val="50000"/>
                  </a:schemeClr>
                </a:solidFill>
              </a:rPr>
              <a:t>#omapolku #työelämäävarten </a:t>
            </a:r>
          </a:p>
        </p:txBody>
      </p:sp>
      <p:sp>
        <p:nvSpPr>
          <p:cNvPr id="6" name="Dian numeron paikkamerkki 5">
            <a:extLst>
              <a:ext uri="{FF2B5EF4-FFF2-40B4-BE49-F238E27FC236}">
                <a16:creationId xmlns:a16="http://schemas.microsoft.com/office/drawing/2014/main" id="{E7379295-2D89-4C10-A47D-E869CA5E9BEB}"/>
              </a:ext>
            </a:extLst>
          </p:cNvPr>
          <p:cNvSpPr>
            <a:spLocks noGrp="1"/>
          </p:cNvSpPr>
          <p:nvPr>
            <p:ph type="sldNum" sz="quarter" idx="12"/>
          </p:nvPr>
        </p:nvSpPr>
        <p:spPr>
          <a:xfrm>
            <a:off x="8583476" y="6356350"/>
            <a:ext cx="2743200" cy="365125"/>
          </a:xfrm>
        </p:spPr>
        <p:txBody>
          <a:bodyPr>
            <a:normAutofit/>
          </a:bodyPr>
          <a:lstStyle/>
          <a:p>
            <a:pPr>
              <a:spcAft>
                <a:spcPts val="600"/>
              </a:spcAft>
            </a:pPr>
            <a:fld id="{9D3CA140-FF35-4452-9742-757AA58294AB}" type="slidenum">
              <a:rPr lang="fi-FI">
                <a:solidFill>
                  <a:schemeClr val="tx1">
                    <a:lumMod val="50000"/>
                    <a:lumOff val="50000"/>
                  </a:schemeClr>
                </a:solidFill>
              </a:rPr>
              <a:pPr>
                <a:spcAft>
                  <a:spcPts val="600"/>
                </a:spcAft>
              </a:pPr>
              <a:t>7</a:t>
            </a:fld>
            <a:endParaRPr lang="fi-FI">
              <a:solidFill>
                <a:schemeClr val="tx1">
                  <a:lumMod val="50000"/>
                  <a:lumOff val="50000"/>
                </a:schemeClr>
              </a:solidFill>
            </a:endParaRPr>
          </a:p>
        </p:txBody>
      </p:sp>
    </p:spTree>
    <p:extLst>
      <p:ext uri="{BB962C8B-B14F-4D97-AF65-F5344CB8AC3E}">
        <p14:creationId xmlns:p14="http://schemas.microsoft.com/office/powerpoint/2010/main" val="1405181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piha-, pilvi, auringonlasku, lentokone&#10;&#10;Kuvaus luotu automaattisesti">
            <a:extLst>
              <a:ext uri="{FF2B5EF4-FFF2-40B4-BE49-F238E27FC236}">
                <a16:creationId xmlns:a16="http://schemas.microsoft.com/office/drawing/2014/main" id="{3D55F67F-3A9C-3F7F-92B4-498D31AB7DD7}"/>
              </a:ext>
            </a:extLst>
          </p:cNvPr>
          <p:cNvPicPr>
            <a:picLocks noChangeAspect="1"/>
          </p:cNvPicPr>
          <p:nvPr/>
        </p:nvPicPr>
        <p:blipFill rotWithShape="1">
          <a:blip r:embed="rId2">
            <a:extLst>
              <a:ext uri="{28A0092B-C50C-407E-A947-70E740481C1C}">
                <a14:useLocalDpi xmlns:a14="http://schemas.microsoft.com/office/drawing/2010/main" val="0"/>
              </a:ext>
            </a:extLst>
          </a:blip>
          <a:srcRect l="9091" t="47857" r="-1" b="-1"/>
          <a:stretch/>
        </p:blipFill>
        <p:spPr>
          <a:xfrm>
            <a:off x="20" y="10"/>
            <a:ext cx="8668492" cy="6857990"/>
          </a:xfrm>
          <a:prstGeom prst="rect">
            <a:avLst/>
          </a:prstGeom>
        </p:spPr>
      </p:pic>
      <p:sp>
        <p:nvSpPr>
          <p:cNvPr id="25" name="Rectangle 24">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E4559B8B-49B9-4573-8E9A-0035168D6CD9}"/>
              </a:ext>
            </a:extLst>
          </p:cNvPr>
          <p:cNvSpPr>
            <a:spLocks noGrp="1"/>
          </p:cNvSpPr>
          <p:nvPr>
            <p:ph type="title"/>
          </p:nvPr>
        </p:nvSpPr>
        <p:spPr>
          <a:xfrm>
            <a:off x="8395868" y="1161288"/>
            <a:ext cx="3438144" cy="1124712"/>
          </a:xfrm>
        </p:spPr>
        <p:txBody>
          <a:bodyPr anchor="b">
            <a:normAutofit/>
          </a:bodyPr>
          <a:lstStyle/>
          <a:p>
            <a:r>
              <a:rPr lang="fi-FI" sz="2800" dirty="0">
                <a:latin typeface="Bahnschrift Condensed" panose="020B0502040204020203" pitchFamily="34" charset="0"/>
                <a:cs typeface="Arial"/>
              </a:rPr>
              <a:t>Matkustaminen</a:t>
            </a:r>
          </a:p>
        </p:txBody>
      </p:sp>
      <p:sp>
        <p:nvSpPr>
          <p:cNvPr id="27" name="Rectangle 2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19DC73F1-4395-4F6D-8BEA-2C4ECD56C681}"/>
              </a:ext>
            </a:extLst>
          </p:cNvPr>
          <p:cNvSpPr>
            <a:spLocks noGrp="1"/>
          </p:cNvSpPr>
          <p:nvPr>
            <p:ph idx="1"/>
          </p:nvPr>
        </p:nvSpPr>
        <p:spPr>
          <a:xfrm>
            <a:off x="8395868" y="2718054"/>
            <a:ext cx="3438906" cy="3207258"/>
          </a:xfrm>
        </p:spPr>
        <p:txBody>
          <a:bodyPr vert="horz" lIns="91440" tIns="45720" rIns="91440" bIns="45720" rtlCol="0" anchor="t">
            <a:normAutofit/>
          </a:bodyPr>
          <a:lstStyle/>
          <a:p>
            <a:r>
              <a:rPr lang="fi-FI" sz="1200">
                <a:cs typeface="Arial"/>
              </a:rPr>
              <a:t>Lentäminen on minulle tuttu juttu. Ostin Lufthansalta lennot, koska ne olivat tällä kertaa halvimmat. Matkatavaroista jouduin pulittamaan enemmän rahaa kuin koskaan aikaisemmin, mutta iso matkalaukku oli pakko ottaa mukaan. </a:t>
            </a:r>
          </a:p>
          <a:p>
            <a:r>
              <a:rPr lang="fi-FI" sz="1200">
                <a:cs typeface="Arial"/>
              </a:rPr>
              <a:t>Minulla oli yksi laukku ruumassa, toinen pienempi matkustamossa ja reppu. Helsinki-Vantaalla on hieno uusi turvatarkastus, nesteitä ja elektroniikkaa ei enää tarvitse ottaa laukuista ulos. Muista kuitenkin kohteessa, että näin ei erittäin suurella todennäköisyydellä ole ja joudut kaivamaan tavarat laukuistasi.</a:t>
            </a:r>
          </a:p>
          <a:p>
            <a:r>
              <a:rPr lang="fi-FI" sz="1200">
                <a:cs typeface="Arial"/>
              </a:rPr>
              <a:t>Korona tilanne näkyi vielä jonkin verran, erityisesti vanhemmat ihmiset käyttivät vielä maskeja ihan ruokakaupassakin.</a:t>
            </a:r>
            <a:endParaRPr lang="fi-FI" sz="1200"/>
          </a:p>
          <a:p>
            <a:pPr marL="0" indent="0">
              <a:buNone/>
            </a:pPr>
            <a:endParaRPr lang="fi-FI" sz="1200">
              <a:latin typeface="Arial"/>
              <a:cs typeface="Arial"/>
            </a:endParaRPr>
          </a:p>
        </p:txBody>
      </p:sp>
      <p:sp>
        <p:nvSpPr>
          <p:cNvPr id="5" name="Alatunnisteen paikkamerkki 4">
            <a:extLst>
              <a:ext uri="{FF2B5EF4-FFF2-40B4-BE49-F238E27FC236}">
                <a16:creationId xmlns:a16="http://schemas.microsoft.com/office/drawing/2014/main" id="{73FEB54B-F7A8-4D98-9D84-B4B3341DC5A5}"/>
              </a:ext>
            </a:extLst>
          </p:cNvPr>
          <p:cNvSpPr>
            <a:spLocks noGrp="1"/>
          </p:cNvSpPr>
          <p:nvPr>
            <p:ph type="ftr" sz="quarter" idx="11"/>
          </p:nvPr>
        </p:nvSpPr>
        <p:spPr>
          <a:xfrm>
            <a:off x="4038600" y="6356350"/>
            <a:ext cx="4114800" cy="365125"/>
          </a:xfrm>
        </p:spPr>
        <p:txBody>
          <a:bodyPr>
            <a:normAutofit lnSpcReduction="10000"/>
          </a:bodyPr>
          <a:lstStyle/>
          <a:p>
            <a:pPr>
              <a:lnSpc>
                <a:spcPct val="90000"/>
              </a:lnSpc>
              <a:spcAft>
                <a:spcPts val="600"/>
              </a:spcAft>
            </a:pPr>
            <a:r>
              <a:rPr lang="fi-FI" sz="300" b="1">
                <a:solidFill>
                  <a:schemeClr val="tx1"/>
                </a:solidFill>
              </a:rPr>
              <a:t>&gt;&gt; keuda.fi</a:t>
            </a:r>
          </a:p>
          <a:p>
            <a:pPr>
              <a:lnSpc>
                <a:spcPct val="90000"/>
              </a:lnSpc>
              <a:spcAft>
                <a:spcPts val="600"/>
              </a:spcAft>
            </a:pPr>
            <a:r>
              <a:rPr lang="fi-FI" sz="300">
                <a:solidFill>
                  <a:schemeClr val="tx1"/>
                </a:solidFill>
              </a:rPr>
              <a:t>#kestävä #saavutettava #uniikki</a:t>
            </a:r>
          </a:p>
          <a:p>
            <a:pPr>
              <a:lnSpc>
                <a:spcPct val="90000"/>
              </a:lnSpc>
              <a:spcAft>
                <a:spcPts val="600"/>
              </a:spcAft>
            </a:pPr>
            <a:r>
              <a:rPr lang="fi-FI" sz="300">
                <a:solidFill>
                  <a:schemeClr val="tx1"/>
                </a:solidFill>
              </a:rPr>
              <a:t>#omapolku #työelämäävarten </a:t>
            </a:r>
          </a:p>
        </p:txBody>
      </p:sp>
      <p:sp>
        <p:nvSpPr>
          <p:cNvPr id="6" name="Dian numeron paikkamerkki 5">
            <a:extLst>
              <a:ext uri="{FF2B5EF4-FFF2-40B4-BE49-F238E27FC236}">
                <a16:creationId xmlns:a16="http://schemas.microsoft.com/office/drawing/2014/main" id="{D7865894-A46E-45F7-BF7B-6B9D917A49FB}"/>
              </a:ext>
            </a:extLst>
          </p:cNvPr>
          <p:cNvSpPr>
            <a:spLocks noGrp="1"/>
          </p:cNvSpPr>
          <p:nvPr>
            <p:ph type="sldNum" sz="quarter" idx="12"/>
          </p:nvPr>
        </p:nvSpPr>
        <p:spPr>
          <a:xfrm>
            <a:off x="9077706" y="6356350"/>
            <a:ext cx="2743200" cy="365125"/>
          </a:xfrm>
        </p:spPr>
        <p:txBody>
          <a:bodyPr>
            <a:normAutofit/>
          </a:bodyPr>
          <a:lstStyle/>
          <a:p>
            <a:pPr>
              <a:spcAft>
                <a:spcPts val="600"/>
              </a:spcAft>
            </a:pPr>
            <a:fld id="{9D3CA140-FF35-4452-9742-757AA58294AB}" type="slidenum">
              <a:rPr lang="fi-FI">
                <a:solidFill>
                  <a:schemeClr val="tx1"/>
                </a:solidFill>
              </a:rPr>
              <a:pPr>
                <a:spcAft>
                  <a:spcPts val="600"/>
                </a:spcAft>
              </a:pPr>
              <a:t>8</a:t>
            </a:fld>
            <a:endParaRPr lang="fi-FI" dirty="0">
              <a:solidFill>
                <a:schemeClr val="tx1"/>
              </a:solidFill>
            </a:endParaRPr>
          </a:p>
        </p:txBody>
      </p:sp>
    </p:spTree>
    <p:extLst>
      <p:ext uri="{BB962C8B-B14F-4D97-AF65-F5344CB8AC3E}">
        <p14:creationId xmlns:p14="http://schemas.microsoft.com/office/powerpoint/2010/main" val="2657252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4559B8B-49B9-4573-8E9A-0035168D6CD9}"/>
              </a:ext>
            </a:extLst>
          </p:cNvPr>
          <p:cNvSpPr>
            <a:spLocks noGrp="1"/>
          </p:cNvSpPr>
          <p:nvPr>
            <p:ph type="title"/>
          </p:nvPr>
        </p:nvSpPr>
        <p:spPr>
          <a:xfrm>
            <a:off x="640080" y="325369"/>
            <a:ext cx="4368602" cy="1956841"/>
          </a:xfrm>
        </p:spPr>
        <p:txBody>
          <a:bodyPr anchor="b">
            <a:normAutofit/>
          </a:bodyPr>
          <a:lstStyle/>
          <a:p>
            <a:r>
              <a:rPr lang="fi-FI" sz="3400">
                <a:latin typeface="Bahnschrift Condensed" panose="020B0502040204020203" pitchFamily="34" charset="0"/>
              </a:rPr>
              <a:t>Terveisiä Keudan markkinointiin ja viestintäkanaviin jaettavaksi</a:t>
            </a: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19DC73F1-4395-4F6D-8BEA-2C4ECD56C681}"/>
              </a:ext>
            </a:extLst>
          </p:cNvPr>
          <p:cNvSpPr>
            <a:spLocks noGrp="1"/>
          </p:cNvSpPr>
          <p:nvPr>
            <p:ph idx="1"/>
          </p:nvPr>
        </p:nvSpPr>
        <p:spPr>
          <a:xfrm>
            <a:off x="640080" y="2872899"/>
            <a:ext cx="4243589" cy="3320668"/>
          </a:xfrm>
        </p:spPr>
        <p:txBody>
          <a:bodyPr>
            <a:normAutofit/>
          </a:bodyPr>
          <a:lstStyle/>
          <a:p>
            <a:endParaRPr lang="fi-FI" sz="2200"/>
          </a:p>
          <a:p>
            <a:r>
              <a:rPr lang="fi-FI" sz="2200"/>
              <a:t>Jos mietit lähtöä KV-jaksolle ja sinulla on siihen mahdollisuus, lähde! Parhaassa tapauksessa saat unohtumattomia kokemuksia, suhteita toiseen maahan, kielitaitoa ja itsevarmuutta. Jos kokemus ei olekaan sinua varten, pääset sieltä aina pois. </a:t>
            </a:r>
          </a:p>
        </p:txBody>
      </p:sp>
      <p:pic>
        <p:nvPicPr>
          <p:cNvPr id="7" name="Kuva 6" descr="Kuva, joka sisältää kohteen piha-, taivas, vaate, jalkineet&#10;&#10;Kuvaus luotu automaattisesti">
            <a:extLst>
              <a:ext uri="{FF2B5EF4-FFF2-40B4-BE49-F238E27FC236}">
                <a16:creationId xmlns:a16="http://schemas.microsoft.com/office/drawing/2014/main" id="{59E618F5-8D80-B7EE-3A8E-0D2A3AA7543D}"/>
              </a:ext>
            </a:extLst>
          </p:cNvPr>
          <p:cNvPicPr>
            <a:picLocks noChangeAspect="1"/>
          </p:cNvPicPr>
          <p:nvPr/>
        </p:nvPicPr>
        <p:blipFill rotWithShape="1">
          <a:blip r:embed="rId2">
            <a:extLst>
              <a:ext uri="{28A0092B-C50C-407E-A947-70E740481C1C}">
                <a14:useLocalDpi xmlns:a14="http://schemas.microsoft.com/office/drawing/2010/main" val="0"/>
              </a:ext>
            </a:extLst>
          </a:blip>
          <a:srcRect t="7937" r="-1" b="1728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Alatunnisteen paikkamerkki 4">
            <a:extLst>
              <a:ext uri="{FF2B5EF4-FFF2-40B4-BE49-F238E27FC236}">
                <a16:creationId xmlns:a16="http://schemas.microsoft.com/office/drawing/2014/main" id="{73FEB54B-F7A8-4D98-9D84-B4B3341DC5A5}"/>
              </a:ext>
            </a:extLst>
          </p:cNvPr>
          <p:cNvSpPr>
            <a:spLocks noGrp="1"/>
          </p:cNvSpPr>
          <p:nvPr>
            <p:ph type="ftr" sz="quarter" idx="11"/>
          </p:nvPr>
        </p:nvSpPr>
        <p:spPr>
          <a:xfrm>
            <a:off x="6248400" y="6356350"/>
            <a:ext cx="4114800" cy="365125"/>
          </a:xfrm>
        </p:spPr>
        <p:txBody>
          <a:bodyPr>
            <a:normAutofit lnSpcReduction="10000"/>
          </a:bodyPr>
          <a:lstStyle/>
          <a:p>
            <a:pPr algn="l">
              <a:lnSpc>
                <a:spcPct val="90000"/>
              </a:lnSpc>
              <a:spcAft>
                <a:spcPts val="600"/>
              </a:spcAft>
            </a:pPr>
            <a:r>
              <a:rPr lang="fi-FI" sz="300" b="1">
                <a:solidFill>
                  <a:srgbClr val="FFFFFF"/>
                </a:solidFill>
              </a:rPr>
              <a:t>&gt;&gt; keuda.fi</a:t>
            </a:r>
          </a:p>
          <a:p>
            <a:pPr algn="l">
              <a:lnSpc>
                <a:spcPct val="90000"/>
              </a:lnSpc>
              <a:spcAft>
                <a:spcPts val="600"/>
              </a:spcAft>
            </a:pPr>
            <a:r>
              <a:rPr lang="fi-FI" sz="300">
                <a:solidFill>
                  <a:srgbClr val="FFFFFF"/>
                </a:solidFill>
              </a:rPr>
              <a:t>#kestävä #saavutettava #uniikki</a:t>
            </a:r>
          </a:p>
          <a:p>
            <a:pPr algn="l">
              <a:lnSpc>
                <a:spcPct val="90000"/>
              </a:lnSpc>
              <a:spcAft>
                <a:spcPts val="600"/>
              </a:spcAft>
            </a:pPr>
            <a:r>
              <a:rPr lang="fi-FI" sz="300">
                <a:solidFill>
                  <a:srgbClr val="FFFFFF"/>
                </a:solidFill>
              </a:rPr>
              <a:t>#omapolku #työelämäävarten </a:t>
            </a:r>
          </a:p>
        </p:txBody>
      </p:sp>
      <p:sp>
        <p:nvSpPr>
          <p:cNvPr id="6" name="Dian numeron paikkamerkki 5">
            <a:extLst>
              <a:ext uri="{FF2B5EF4-FFF2-40B4-BE49-F238E27FC236}">
                <a16:creationId xmlns:a16="http://schemas.microsoft.com/office/drawing/2014/main" id="{D7865894-A46E-45F7-BF7B-6B9D917A49FB}"/>
              </a:ext>
            </a:extLst>
          </p:cNvPr>
          <p:cNvSpPr>
            <a:spLocks noGrp="1"/>
          </p:cNvSpPr>
          <p:nvPr>
            <p:ph type="sldNum" sz="quarter" idx="12"/>
          </p:nvPr>
        </p:nvSpPr>
        <p:spPr>
          <a:xfrm>
            <a:off x="10439400" y="6356350"/>
            <a:ext cx="914400" cy="365125"/>
          </a:xfrm>
        </p:spPr>
        <p:txBody>
          <a:bodyPr>
            <a:normAutofit/>
          </a:bodyPr>
          <a:lstStyle/>
          <a:p>
            <a:pPr>
              <a:spcAft>
                <a:spcPts val="600"/>
              </a:spcAft>
            </a:pPr>
            <a:fld id="{9D3CA140-FF35-4452-9742-757AA58294AB}" type="slidenum">
              <a:rPr lang="fi-FI">
                <a:solidFill>
                  <a:srgbClr val="FFFFFF"/>
                </a:solidFill>
              </a:rPr>
              <a:pPr>
                <a:spcAft>
                  <a:spcPts val="600"/>
                </a:spcAft>
              </a:pPr>
              <a:t>9</a:t>
            </a:fld>
            <a:endParaRPr lang="fi-FI">
              <a:solidFill>
                <a:srgbClr val="FFFFFF"/>
              </a:solidFill>
            </a:endParaRPr>
          </a:p>
        </p:txBody>
      </p:sp>
    </p:spTree>
    <p:extLst>
      <p:ext uri="{BB962C8B-B14F-4D97-AF65-F5344CB8AC3E}">
        <p14:creationId xmlns:p14="http://schemas.microsoft.com/office/powerpoint/2010/main" val="3494925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5EE7E4C-871E-4C91-9DBC-6D7D20FE77D0}"/>
              </a:ext>
            </a:extLst>
          </p:cNvPr>
          <p:cNvSpPr>
            <a:spLocks noGrp="1"/>
          </p:cNvSpPr>
          <p:nvPr>
            <p:ph type="title"/>
          </p:nvPr>
        </p:nvSpPr>
        <p:spPr>
          <a:xfrm>
            <a:off x="838201" y="365125"/>
            <a:ext cx="5251316" cy="1807305"/>
          </a:xfrm>
        </p:spPr>
        <p:txBody>
          <a:bodyPr>
            <a:normAutofit/>
          </a:bodyPr>
          <a:lstStyle/>
          <a:p>
            <a:br>
              <a:rPr lang="fi-FI" sz="4100"/>
            </a:br>
            <a:r>
              <a:rPr lang="fi-FI" sz="4100">
                <a:latin typeface="Bahnschrift Condensed" panose="020B0502040204020203" pitchFamily="34" charset="0"/>
              </a:rPr>
              <a:t>Kestävän kehityksen edistäminen</a:t>
            </a:r>
          </a:p>
        </p:txBody>
      </p:sp>
      <p:sp>
        <p:nvSpPr>
          <p:cNvPr id="3" name="Sisällön paikkamerkki 2">
            <a:extLst>
              <a:ext uri="{FF2B5EF4-FFF2-40B4-BE49-F238E27FC236}">
                <a16:creationId xmlns:a16="http://schemas.microsoft.com/office/drawing/2014/main" id="{0B2F408A-D513-4574-852C-5BB6BB3A1C86}"/>
              </a:ext>
            </a:extLst>
          </p:cNvPr>
          <p:cNvSpPr>
            <a:spLocks noGrp="1"/>
          </p:cNvSpPr>
          <p:nvPr>
            <p:ph idx="1"/>
          </p:nvPr>
        </p:nvSpPr>
        <p:spPr>
          <a:xfrm>
            <a:off x="838200" y="2333297"/>
            <a:ext cx="4619621" cy="3843666"/>
          </a:xfrm>
        </p:spPr>
        <p:txBody>
          <a:bodyPr vert="horz" lIns="91440" tIns="45720" rIns="91440" bIns="45720" rtlCol="0">
            <a:normAutofit/>
          </a:bodyPr>
          <a:lstStyle/>
          <a:p>
            <a:r>
              <a:rPr lang="fi-FI" sz="1700">
                <a:cs typeface="Arial"/>
              </a:rPr>
              <a:t>Kierrätys ei näyttänyt olevan Saksassa niin tärkeää kuin täällä Suomessa. Paperinkeräys oli kaikkialla näkyvillä, mutta muita kierrätyslaareja ei niinkään.</a:t>
            </a:r>
            <a:endParaRPr lang="fi-FI" sz="1700"/>
          </a:p>
          <a:p>
            <a:r>
              <a:rPr lang="fi-FI" sz="1700">
                <a:cs typeface="Arial"/>
              </a:rPr>
              <a:t>Eettiset valinnat näkyivät esimerkiksi siinä, että asiakkaita pyydettiin minimoimaan pyykkiä ja jättämään vain likaiset pyyhkeet lattialle. Pullot kerättiin, koska Saksassa on käytössä pantti. Vaikka paperia kulutettiin työpaikalla hirveitä määriä, käyttöä yritettiin kovasti vähentää. </a:t>
            </a:r>
            <a:endParaRPr lang="fi-FI" sz="1700"/>
          </a:p>
          <a:p>
            <a:r>
              <a:rPr lang="fi-FI" sz="1700">
                <a:cs typeface="Arial"/>
              </a:rPr>
              <a:t>Saksa on pääasiassa hyvin tasa-arvoinen yhteiskunta, mutta välillä työpaikalla valitettavasti tuntui siltä, että naiset saivat astetta huonompaa kohtelua osakseen kuin miehet.</a:t>
            </a:r>
          </a:p>
          <a:p>
            <a:pPr marL="457200" lvl="1" indent="0">
              <a:buNone/>
            </a:pPr>
            <a:endParaRPr lang="fi-FI" sz="1700"/>
          </a:p>
          <a:p>
            <a:endParaRPr lang="fi-FI" sz="1700"/>
          </a:p>
        </p:txBody>
      </p:sp>
      <p:pic>
        <p:nvPicPr>
          <p:cNvPr id="7" name="Kuva 6" descr="Kuva, joka sisältää kohteen taivas, pilvi, piha-, kaupunki&#10;&#10;Kuvaus luotu automaattisesti">
            <a:extLst>
              <a:ext uri="{FF2B5EF4-FFF2-40B4-BE49-F238E27FC236}">
                <a16:creationId xmlns:a16="http://schemas.microsoft.com/office/drawing/2014/main" id="{FD833D14-3727-6AE7-F36B-1BCFB9B5CC3E}"/>
              </a:ext>
            </a:extLst>
          </p:cNvPr>
          <p:cNvPicPr>
            <a:picLocks noChangeAspect="1"/>
          </p:cNvPicPr>
          <p:nvPr/>
        </p:nvPicPr>
        <p:blipFill rotWithShape="1">
          <a:blip r:embed="rId2">
            <a:extLst>
              <a:ext uri="{28A0092B-C50C-407E-A947-70E740481C1C}">
                <a14:useLocalDpi xmlns:a14="http://schemas.microsoft.com/office/drawing/2010/main" val="0"/>
              </a:ext>
            </a:extLst>
          </a:blip>
          <a:srcRect t="13015" b="72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Alatunnisteen paikkamerkki 4">
            <a:extLst>
              <a:ext uri="{FF2B5EF4-FFF2-40B4-BE49-F238E27FC236}">
                <a16:creationId xmlns:a16="http://schemas.microsoft.com/office/drawing/2014/main" id="{EFDBE609-010B-4E1E-B1F5-65AE3176256F}"/>
              </a:ext>
            </a:extLst>
          </p:cNvPr>
          <p:cNvSpPr>
            <a:spLocks noGrp="1"/>
          </p:cNvSpPr>
          <p:nvPr>
            <p:ph type="ftr" sz="quarter" idx="11"/>
          </p:nvPr>
        </p:nvSpPr>
        <p:spPr>
          <a:xfrm>
            <a:off x="3505200" y="6356350"/>
            <a:ext cx="3429000" cy="365125"/>
          </a:xfrm>
        </p:spPr>
        <p:txBody>
          <a:bodyPr>
            <a:normAutofit lnSpcReduction="10000"/>
          </a:bodyPr>
          <a:lstStyle/>
          <a:p>
            <a:pPr algn="l">
              <a:lnSpc>
                <a:spcPct val="90000"/>
              </a:lnSpc>
              <a:spcAft>
                <a:spcPts val="600"/>
              </a:spcAft>
            </a:pPr>
            <a:r>
              <a:rPr lang="fi-FI" sz="300" b="1"/>
              <a:t>&gt;&gt; keuda.fi</a:t>
            </a:r>
          </a:p>
          <a:p>
            <a:pPr algn="l">
              <a:lnSpc>
                <a:spcPct val="90000"/>
              </a:lnSpc>
              <a:spcAft>
                <a:spcPts val="600"/>
              </a:spcAft>
            </a:pPr>
            <a:r>
              <a:rPr lang="fi-FI" sz="300"/>
              <a:t>#kestävä #saavutettava #uniikki</a:t>
            </a:r>
          </a:p>
          <a:p>
            <a:pPr algn="l">
              <a:lnSpc>
                <a:spcPct val="90000"/>
              </a:lnSpc>
              <a:spcAft>
                <a:spcPts val="600"/>
              </a:spcAft>
            </a:pPr>
            <a:r>
              <a:rPr lang="fi-FI" sz="300"/>
              <a:t>#omapolku #työelämäävarten </a:t>
            </a:r>
          </a:p>
        </p:txBody>
      </p:sp>
      <p:sp>
        <p:nvSpPr>
          <p:cNvPr id="6" name="Dian numeron paikkamerkki 5">
            <a:extLst>
              <a:ext uri="{FF2B5EF4-FFF2-40B4-BE49-F238E27FC236}">
                <a16:creationId xmlns:a16="http://schemas.microsoft.com/office/drawing/2014/main" id="{0AEADDF5-AD3C-448E-8CE0-357580FBF991}"/>
              </a:ext>
            </a:extLst>
          </p:cNvPr>
          <p:cNvSpPr>
            <a:spLocks noGrp="1"/>
          </p:cNvSpPr>
          <p:nvPr>
            <p:ph type="sldNum" sz="quarter" idx="12"/>
          </p:nvPr>
        </p:nvSpPr>
        <p:spPr>
          <a:xfrm>
            <a:off x="8610600" y="6356350"/>
            <a:ext cx="2743200" cy="365125"/>
          </a:xfrm>
        </p:spPr>
        <p:txBody>
          <a:bodyPr>
            <a:normAutofit/>
          </a:bodyPr>
          <a:lstStyle/>
          <a:p>
            <a:pPr>
              <a:spcAft>
                <a:spcPts val="600"/>
              </a:spcAft>
            </a:pPr>
            <a:fld id="{9D3CA140-FF35-4452-9742-757AA58294AB}" type="slidenum">
              <a:rPr lang="fi-FI">
                <a:solidFill>
                  <a:srgbClr val="FFFFFF"/>
                </a:solidFill>
              </a:rPr>
              <a:pPr>
                <a:spcAft>
                  <a:spcPts val="600"/>
                </a:spcAft>
              </a:pPr>
              <a:t>10</a:t>
            </a:fld>
            <a:endParaRPr lang="fi-FI">
              <a:solidFill>
                <a:srgbClr val="FFFFFF"/>
              </a:solidFill>
            </a:endParaRPr>
          </a:p>
        </p:txBody>
      </p:sp>
    </p:spTree>
    <p:extLst>
      <p:ext uri="{BB962C8B-B14F-4D97-AF65-F5344CB8AC3E}">
        <p14:creationId xmlns:p14="http://schemas.microsoft.com/office/powerpoint/2010/main" val="2060154080"/>
      </p:ext>
    </p:extLst>
  </p:cSld>
  <p:clrMapOvr>
    <a:masterClrMapping/>
  </p:clrMapOvr>
</p:sld>
</file>

<file path=ppt/theme/theme1.xml><?xml version="1.0" encoding="utf-8"?>
<a:theme xmlns:a="http://schemas.openxmlformats.org/drawingml/2006/main" name="1_Keuda-perustyyli_musta-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_Keuda_PPT-pohja" id="{587302BB-04CF-407A-90F1-B5EC782FCCAF}" vid="{FF26F352-4381-432D-99C8-3CE96A987AC6}"/>
    </a:ext>
  </a:extLst>
</a:theme>
</file>

<file path=ppt/theme/theme2.xml><?xml version="1.0" encoding="utf-8"?>
<a:theme xmlns:a="http://schemas.openxmlformats.org/drawingml/2006/main" name="Office-teema">
  <a:themeElements>
    <a:clrScheme name="Office-teema">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3E4F19A7-A959-40BB-972C-4880BAF8EB09}"/>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6" ma:contentTypeDescription="Create a new document." ma:contentTypeScope="" ma:versionID="0b26a2612e5e814b60500985a1d766e1">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5784ff4cf19e48d6fc37e7e52e2ad3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a06f0db-dbf8-46f9-a525-66c6095d9d9f">
      <UserInfo>
        <DisplayName>Maarit Tiala</DisplayName>
        <AccountId>21</AccountId>
        <AccountType/>
      </UserInfo>
    </SharedWithUsers>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B3442507-2456-40D7-92C1-056BD0284959}">
  <ds:schemaRefs>
    <ds:schemaRef ds:uri="http://schemas.microsoft.com/sharepoint/v3/contenttype/forms"/>
  </ds:schemaRefs>
</ds:datastoreItem>
</file>

<file path=customXml/itemProps2.xml><?xml version="1.0" encoding="utf-8"?>
<ds:datastoreItem xmlns:ds="http://schemas.openxmlformats.org/officeDocument/2006/customXml" ds:itemID="{D0E77229-146D-4B27-97D4-EC060FEF054C}"/>
</file>

<file path=customXml/itemProps3.xml><?xml version="1.0" encoding="utf-8"?>
<ds:datastoreItem xmlns:ds="http://schemas.openxmlformats.org/officeDocument/2006/customXml" ds:itemID="{0817B94A-CF56-45E5-99E1-1C4B4D2569EE}">
  <ds:schemaRefs>
    <ds:schemaRef ds:uri="http://purl.org/dc/dcmitype/"/>
    <ds:schemaRef ds:uri="http://purl.org/dc/terms/"/>
    <ds:schemaRef ds:uri="http://schemas.openxmlformats.org/package/2006/metadata/core-properties"/>
    <ds:schemaRef ds:uri="http://purl.org/dc/elements/1.1/"/>
    <ds:schemaRef ds:uri="http://www.w3.org/XML/1998/namespace"/>
    <ds:schemaRef ds:uri="http://schemas.microsoft.com/office/2006/documentManagement/types"/>
    <ds:schemaRef ds:uri="http://schemas.microsoft.com/office/infopath/2007/PartnerControls"/>
    <ds:schemaRef ds:uri="c9222f7f-a34e-4026-8fe9-5e2383676c49"/>
    <ds:schemaRef ds:uri="91b3fe2c-d021-480e-97c8-6e789bf75edb"/>
    <ds:schemaRef ds:uri="http://schemas.microsoft.com/office/2006/metadata/properties"/>
    <ds:schemaRef ds:uri="2a06f0db-dbf8-46f9-a525-66c6095d9d9f"/>
    <ds:schemaRef ds:uri="b94f0ea4-1378-4443-81c2-6750b6312211"/>
  </ds:schemaRefs>
</ds:datastoreItem>
</file>

<file path=docProps/app.xml><?xml version="1.0" encoding="utf-8"?>
<Properties xmlns="http://schemas.openxmlformats.org/officeDocument/2006/extended-properties" xmlns:vt="http://schemas.openxmlformats.org/officeDocument/2006/docPropsVTypes">
  <Template>2020_Keuda_PPT-pohja</Template>
  <TotalTime>2403</TotalTime>
  <Words>1097</Words>
  <Application>Microsoft Office PowerPoint</Application>
  <PresentationFormat>Laajakuva</PresentationFormat>
  <Paragraphs>90</Paragraphs>
  <Slides>10</Slides>
  <Notes>0</Notes>
  <HiddenSlides>0</HiddenSlides>
  <MMClips>0</MMClips>
  <ScaleCrop>false</ScaleCrop>
  <HeadingPairs>
    <vt:vector size="6" baseType="variant">
      <vt:variant>
        <vt:lpstr>Käytetyt fontit</vt:lpstr>
      </vt:variant>
      <vt:variant>
        <vt:i4>4</vt:i4>
      </vt:variant>
      <vt:variant>
        <vt:lpstr>Teema</vt:lpstr>
      </vt:variant>
      <vt:variant>
        <vt:i4>2</vt:i4>
      </vt:variant>
      <vt:variant>
        <vt:lpstr>Dian otsikot</vt:lpstr>
      </vt:variant>
      <vt:variant>
        <vt:i4>10</vt:i4>
      </vt:variant>
    </vt:vector>
  </HeadingPairs>
  <TitlesOfParts>
    <vt:vector size="16" baseType="lpstr">
      <vt:lpstr>Arial</vt:lpstr>
      <vt:lpstr>Bahnschrift Condensed</vt:lpstr>
      <vt:lpstr>Calibri</vt:lpstr>
      <vt:lpstr>Calibri Light</vt:lpstr>
      <vt:lpstr>1_Keuda-perustyyli_musta-logo</vt:lpstr>
      <vt:lpstr>Office-teema</vt:lpstr>
      <vt:lpstr> Matkaraportti  Frankfurt, Saksa</vt:lpstr>
      <vt:lpstr> Greta Kallio  Opiskeltava ala: Matkailualan perustutkinto  Kv-vaihdon ajankohta: 13.2.-15.5.2023  Kaupunki ja maa: Frankfurt, Saksa  Työpaikan nimi: Best Western Neu-Isenburg  Työpaikan osoite ja/tai nettisivut: Herzogstrasse 61-63, 63263 Neu-Isenburg </vt:lpstr>
      <vt:lpstr>Jaksolle hakeutuminen</vt:lpstr>
      <vt:lpstr>  Koulu / työssäoppimisjakso</vt:lpstr>
      <vt:lpstr>Oppiminen ja ongelmanratkaisu</vt:lpstr>
      <vt:lpstr>Oppiminen ja ongelmanratkaisu</vt:lpstr>
      <vt:lpstr>Vapaa-aika ja majoitus</vt:lpstr>
      <vt:lpstr>Matkustaminen</vt:lpstr>
      <vt:lpstr>Terveisiä Keudan markkinointiin ja viestintäkanaviin jaettavaksi</vt:lpstr>
      <vt:lpstr> Kestävän kehityksen edistäminen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 pohja</dc:title>
  <dc:creator>Iina Siren</dc:creator>
  <cp:lastModifiedBy>Iina Siren</cp:lastModifiedBy>
  <cp:revision>123</cp:revision>
  <dcterms:created xsi:type="dcterms:W3CDTF">2021-02-22T12:33:50Z</dcterms:created>
  <dcterms:modified xsi:type="dcterms:W3CDTF">2023-06-13T10:57:24Z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