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4"/>
  </p:sldMasterIdLst>
  <p:notesMasterIdLst>
    <p:notesMasterId r:id="rId22"/>
  </p:notesMasterIdLst>
  <p:handoutMasterIdLst>
    <p:handoutMasterId r:id="rId23"/>
  </p:handoutMasterIdLst>
  <p:sldIdLst>
    <p:sldId id="257" r:id="rId5"/>
    <p:sldId id="256" r:id="rId6"/>
    <p:sldId id="258" r:id="rId7"/>
    <p:sldId id="259" r:id="rId8"/>
    <p:sldId id="260" r:id="rId9"/>
    <p:sldId id="266" r:id="rId10"/>
    <p:sldId id="261" r:id="rId11"/>
    <p:sldId id="263" r:id="rId12"/>
    <p:sldId id="262" r:id="rId13"/>
    <p:sldId id="264" r:id="rId14"/>
    <p:sldId id="265" r:id="rId15"/>
    <p:sldId id="267" r:id="rId16"/>
    <p:sldId id="268" r:id="rId17"/>
    <p:sldId id="269" r:id="rId18"/>
    <p:sldId id="270" r:id="rId19"/>
    <p:sldId id="271" r:id="rId20"/>
    <p:sldId id="272" r:id="rId21"/>
  </p:sldIdLst>
  <p:sldSz cx="12192000" cy="6858000"/>
  <p:notesSz cx="6858000" cy="9144000"/>
  <p:defaultTextStyle>
    <a:defPPr rtl="0">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41136B16-0A9D-464D-8F48-0146CE35CA1B}"/>
    <pc:docChg chg="modSld">
      <pc:chgData name="Iina Siren" userId="e906d0e6-4822-4236-a6c8-a621ffa670de" providerId="ADAL" clId="{41136B16-0A9D-464D-8F48-0146CE35CA1B}" dt="2023-05-23T12:03:50.084" v="64" actId="404"/>
      <pc:docMkLst>
        <pc:docMk/>
      </pc:docMkLst>
      <pc:sldChg chg="modSp mod">
        <pc:chgData name="Iina Siren" userId="e906d0e6-4822-4236-a6c8-a621ffa670de" providerId="ADAL" clId="{41136B16-0A9D-464D-8F48-0146CE35CA1B}" dt="2023-05-23T12:01:06.704" v="16" actId="14100"/>
        <pc:sldMkLst>
          <pc:docMk/>
          <pc:sldMk cId="785724684" sldId="261"/>
        </pc:sldMkLst>
        <pc:spChg chg="mod">
          <ac:chgData name="Iina Siren" userId="e906d0e6-4822-4236-a6c8-a621ffa670de" providerId="ADAL" clId="{41136B16-0A9D-464D-8F48-0146CE35CA1B}" dt="2023-05-23T12:00:29.517" v="3" actId="1076"/>
          <ac:spMkLst>
            <pc:docMk/>
            <pc:sldMk cId="785724684" sldId="261"/>
            <ac:spMk id="2" creationId="{18DD2E2B-045F-4C58-E957-1A30442B75BA}"/>
          </ac:spMkLst>
        </pc:spChg>
        <pc:picChg chg="mod">
          <ac:chgData name="Iina Siren" userId="e906d0e6-4822-4236-a6c8-a621ffa670de" providerId="ADAL" clId="{41136B16-0A9D-464D-8F48-0146CE35CA1B}" dt="2023-05-23T12:01:06.704" v="16" actId="14100"/>
          <ac:picMkLst>
            <pc:docMk/>
            <pc:sldMk cId="785724684" sldId="261"/>
            <ac:picMk id="3" creationId="{582C3F4C-0182-F40B-E626-63005C0CED07}"/>
          </ac:picMkLst>
        </pc:picChg>
        <pc:picChg chg="mod">
          <ac:chgData name="Iina Siren" userId="e906d0e6-4822-4236-a6c8-a621ffa670de" providerId="ADAL" clId="{41136B16-0A9D-464D-8F48-0146CE35CA1B}" dt="2023-05-23T12:01:00.233" v="13" actId="1076"/>
          <ac:picMkLst>
            <pc:docMk/>
            <pc:sldMk cId="785724684" sldId="261"/>
            <ac:picMk id="4" creationId="{6FB80BEB-E70D-7763-2451-3F083AFC12F8}"/>
          </ac:picMkLst>
        </pc:picChg>
        <pc:picChg chg="mod">
          <ac:chgData name="Iina Siren" userId="e906d0e6-4822-4236-a6c8-a621ffa670de" providerId="ADAL" clId="{41136B16-0A9D-464D-8F48-0146CE35CA1B}" dt="2023-05-23T12:00:51.781" v="10" actId="1076"/>
          <ac:picMkLst>
            <pc:docMk/>
            <pc:sldMk cId="785724684" sldId="261"/>
            <ac:picMk id="6" creationId="{8B15604F-CA9B-756A-EE32-7E1020B38383}"/>
          </ac:picMkLst>
        </pc:picChg>
      </pc:sldChg>
      <pc:sldChg chg="modSp mod">
        <pc:chgData name="Iina Siren" userId="e906d0e6-4822-4236-a6c8-a621ffa670de" providerId="ADAL" clId="{41136B16-0A9D-464D-8F48-0146CE35CA1B}" dt="2023-05-23T12:01:56.281" v="26" actId="1076"/>
        <pc:sldMkLst>
          <pc:docMk/>
          <pc:sldMk cId="2372071811" sldId="262"/>
        </pc:sldMkLst>
        <pc:spChg chg="mod">
          <ac:chgData name="Iina Siren" userId="e906d0e6-4822-4236-a6c8-a621ffa670de" providerId="ADAL" clId="{41136B16-0A9D-464D-8F48-0146CE35CA1B}" dt="2023-05-23T12:01:56.281" v="26" actId="1076"/>
          <ac:spMkLst>
            <pc:docMk/>
            <pc:sldMk cId="2372071811" sldId="262"/>
            <ac:spMk id="2" creationId="{E7B8C8DB-BE91-FCB5-62B0-A6E97A350DE8}"/>
          </ac:spMkLst>
        </pc:spChg>
      </pc:sldChg>
      <pc:sldChg chg="modSp mod">
        <pc:chgData name="Iina Siren" userId="e906d0e6-4822-4236-a6c8-a621ffa670de" providerId="ADAL" clId="{41136B16-0A9D-464D-8F48-0146CE35CA1B}" dt="2023-05-23T12:01:23.649" v="19" actId="1076"/>
        <pc:sldMkLst>
          <pc:docMk/>
          <pc:sldMk cId="3640351308" sldId="263"/>
        </pc:sldMkLst>
        <pc:spChg chg="mod">
          <ac:chgData name="Iina Siren" userId="e906d0e6-4822-4236-a6c8-a621ffa670de" providerId="ADAL" clId="{41136B16-0A9D-464D-8F48-0146CE35CA1B}" dt="2023-05-23T12:01:23.649" v="19" actId="1076"/>
          <ac:spMkLst>
            <pc:docMk/>
            <pc:sldMk cId="3640351308" sldId="263"/>
            <ac:spMk id="2" creationId="{D28E1EF7-00F4-A3E4-0B54-025D300DD02E}"/>
          </ac:spMkLst>
        </pc:spChg>
      </pc:sldChg>
      <pc:sldChg chg="modSp mod">
        <pc:chgData name="Iina Siren" userId="e906d0e6-4822-4236-a6c8-a621ffa670de" providerId="ADAL" clId="{41136B16-0A9D-464D-8F48-0146CE35CA1B}" dt="2023-05-23T12:02:28.595" v="31" actId="1076"/>
        <pc:sldMkLst>
          <pc:docMk/>
          <pc:sldMk cId="3284598145" sldId="264"/>
        </pc:sldMkLst>
        <pc:spChg chg="mod">
          <ac:chgData name="Iina Siren" userId="e906d0e6-4822-4236-a6c8-a621ffa670de" providerId="ADAL" clId="{41136B16-0A9D-464D-8F48-0146CE35CA1B}" dt="2023-05-23T12:02:28.595" v="31" actId="1076"/>
          <ac:spMkLst>
            <pc:docMk/>
            <pc:sldMk cId="3284598145" sldId="264"/>
            <ac:spMk id="2" creationId="{2ECC18F7-65F0-3ADA-A11A-B1AC1A9B1E8C}"/>
          </ac:spMkLst>
        </pc:spChg>
      </pc:sldChg>
      <pc:sldChg chg="modSp mod">
        <pc:chgData name="Iina Siren" userId="e906d0e6-4822-4236-a6c8-a621ffa670de" providerId="ADAL" clId="{41136B16-0A9D-464D-8F48-0146CE35CA1B}" dt="2023-05-23T12:02:40.614" v="35" actId="1076"/>
        <pc:sldMkLst>
          <pc:docMk/>
          <pc:sldMk cId="3907703288" sldId="265"/>
        </pc:sldMkLst>
        <pc:spChg chg="mod">
          <ac:chgData name="Iina Siren" userId="e906d0e6-4822-4236-a6c8-a621ffa670de" providerId="ADAL" clId="{41136B16-0A9D-464D-8F48-0146CE35CA1B}" dt="2023-05-23T12:02:40.614" v="35" actId="1076"/>
          <ac:spMkLst>
            <pc:docMk/>
            <pc:sldMk cId="3907703288" sldId="265"/>
            <ac:spMk id="2" creationId="{D51E1AE5-304A-5D5F-D4F3-D4D374463773}"/>
          </ac:spMkLst>
        </pc:spChg>
      </pc:sldChg>
      <pc:sldChg chg="modSp mod">
        <pc:chgData name="Iina Siren" userId="e906d0e6-4822-4236-a6c8-a621ffa670de" providerId="ADAL" clId="{41136B16-0A9D-464D-8F48-0146CE35CA1B}" dt="2023-05-23T12:02:53.405" v="40" actId="404"/>
        <pc:sldMkLst>
          <pc:docMk/>
          <pc:sldMk cId="1460133095" sldId="267"/>
        </pc:sldMkLst>
        <pc:spChg chg="mod">
          <ac:chgData name="Iina Siren" userId="e906d0e6-4822-4236-a6c8-a621ffa670de" providerId="ADAL" clId="{41136B16-0A9D-464D-8F48-0146CE35CA1B}" dt="2023-05-23T12:02:53.405" v="40" actId="404"/>
          <ac:spMkLst>
            <pc:docMk/>
            <pc:sldMk cId="1460133095" sldId="267"/>
            <ac:spMk id="2" creationId="{50DA18B7-41D8-39BA-574E-A8120AA23A25}"/>
          </ac:spMkLst>
        </pc:spChg>
      </pc:sldChg>
      <pc:sldChg chg="modSp mod">
        <pc:chgData name="Iina Siren" userId="e906d0e6-4822-4236-a6c8-a621ffa670de" providerId="ADAL" clId="{41136B16-0A9D-464D-8F48-0146CE35CA1B}" dt="2023-05-23T12:03:05.886" v="45" actId="1076"/>
        <pc:sldMkLst>
          <pc:docMk/>
          <pc:sldMk cId="2283642683" sldId="268"/>
        </pc:sldMkLst>
        <pc:spChg chg="mod">
          <ac:chgData name="Iina Siren" userId="e906d0e6-4822-4236-a6c8-a621ffa670de" providerId="ADAL" clId="{41136B16-0A9D-464D-8F48-0146CE35CA1B}" dt="2023-05-23T12:03:05.886" v="45" actId="1076"/>
          <ac:spMkLst>
            <pc:docMk/>
            <pc:sldMk cId="2283642683" sldId="268"/>
            <ac:spMk id="2" creationId="{5B02B8E7-8F24-901B-D40E-76F42C8E645E}"/>
          </ac:spMkLst>
        </pc:spChg>
      </pc:sldChg>
      <pc:sldChg chg="modSp mod">
        <pc:chgData name="Iina Siren" userId="e906d0e6-4822-4236-a6c8-a621ffa670de" providerId="ADAL" clId="{41136B16-0A9D-464D-8F48-0146CE35CA1B}" dt="2023-05-23T12:03:17.538" v="49" actId="1076"/>
        <pc:sldMkLst>
          <pc:docMk/>
          <pc:sldMk cId="363341904" sldId="269"/>
        </pc:sldMkLst>
        <pc:spChg chg="mod">
          <ac:chgData name="Iina Siren" userId="e906d0e6-4822-4236-a6c8-a621ffa670de" providerId="ADAL" clId="{41136B16-0A9D-464D-8F48-0146CE35CA1B}" dt="2023-05-23T12:03:17.538" v="49" actId="1076"/>
          <ac:spMkLst>
            <pc:docMk/>
            <pc:sldMk cId="363341904" sldId="269"/>
            <ac:spMk id="2" creationId="{F9F3C19A-BCAB-CA83-3BD6-FA27B8BFAAD6}"/>
          </ac:spMkLst>
        </pc:spChg>
      </pc:sldChg>
      <pc:sldChg chg="modSp mod">
        <pc:chgData name="Iina Siren" userId="e906d0e6-4822-4236-a6c8-a621ffa670de" providerId="ADAL" clId="{41136B16-0A9D-464D-8F48-0146CE35CA1B}" dt="2023-05-23T12:03:27.284" v="54" actId="1076"/>
        <pc:sldMkLst>
          <pc:docMk/>
          <pc:sldMk cId="2450203170" sldId="270"/>
        </pc:sldMkLst>
        <pc:spChg chg="mod">
          <ac:chgData name="Iina Siren" userId="e906d0e6-4822-4236-a6c8-a621ffa670de" providerId="ADAL" clId="{41136B16-0A9D-464D-8F48-0146CE35CA1B}" dt="2023-05-23T12:03:27.284" v="54" actId="1076"/>
          <ac:spMkLst>
            <pc:docMk/>
            <pc:sldMk cId="2450203170" sldId="270"/>
            <ac:spMk id="2" creationId="{0DFB83C7-A095-89ED-14EA-4B290D8A602B}"/>
          </ac:spMkLst>
        </pc:spChg>
      </pc:sldChg>
      <pc:sldChg chg="modSp mod">
        <pc:chgData name="Iina Siren" userId="e906d0e6-4822-4236-a6c8-a621ffa670de" providerId="ADAL" clId="{41136B16-0A9D-464D-8F48-0146CE35CA1B}" dt="2023-05-23T12:03:37.396" v="59" actId="1076"/>
        <pc:sldMkLst>
          <pc:docMk/>
          <pc:sldMk cId="208540765" sldId="271"/>
        </pc:sldMkLst>
        <pc:spChg chg="mod">
          <ac:chgData name="Iina Siren" userId="e906d0e6-4822-4236-a6c8-a621ffa670de" providerId="ADAL" clId="{41136B16-0A9D-464D-8F48-0146CE35CA1B}" dt="2023-05-23T12:03:37.396" v="59" actId="1076"/>
          <ac:spMkLst>
            <pc:docMk/>
            <pc:sldMk cId="208540765" sldId="271"/>
            <ac:spMk id="2" creationId="{0FEB2F87-7249-BC90-1C5F-C51B28212D2C}"/>
          </ac:spMkLst>
        </pc:spChg>
      </pc:sldChg>
      <pc:sldChg chg="modSp mod">
        <pc:chgData name="Iina Siren" userId="e906d0e6-4822-4236-a6c8-a621ffa670de" providerId="ADAL" clId="{41136B16-0A9D-464D-8F48-0146CE35CA1B}" dt="2023-05-23T12:03:50.084" v="64" actId="404"/>
        <pc:sldMkLst>
          <pc:docMk/>
          <pc:sldMk cId="1450039052" sldId="272"/>
        </pc:sldMkLst>
        <pc:spChg chg="mod">
          <ac:chgData name="Iina Siren" userId="e906d0e6-4822-4236-a6c8-a621ffa670de" providerId="ADAL" clId="{41136B16-0A9D-464D-8F48-0146CE35CA1B}" dt="2023-05-23T12:03:50.084" v="64" actId="404"/>
          <ac:spMkLst>
            <pc:docMk/>
            <pc:sldMk cId="1450039052" sldId="272"/>
            <ac:spMk id="2" creationId="{6E3BE974-DE28-A9BD-6467-D7B2BD4181A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2A76F12D-2985-47C3-A07C-9F03DD159D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i-FI"/>
          </a:p>
        </p:txBody>
      </p:sp>
      <p:sp>
        <p:nvSpPr>
          <p:cNvPr id="3" name="Päivämäärän paikkamerkki 2">
            <a:extLst>
              <a:ext uri="{FF2B5EF4-FFF2-40B4-BE49-F238E27FC236}">
                <a16:creationId xmlns:a16="http://schemas.microsoft.com/office/drawing/2014/main" id="{24F83A19-1DC2-46DB-B3A1-ECF7C417E9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F331276-ABD1-4498-A5D4-EE58C2314D71}" type="datetime1">
              <a:rPr lang="fi-FI" smtClean="0"/>
              <a:t>23.5.2023</a:t>
            </a:fld>
            <a:endParaRPr lang="fi-FI"/>
          </a:p>
        </p:txBody>
      </p:sp>
      <p:sp>
        <p:nvSpPr>
          <p:cNvPr id="4" name="Alatunnisteen paikkamerkki 3">
            <a:extLst>
              <a:ext uri="{FF2B5EF4-FFF2-40B4-BE49-F238E27FC236}">
                <a16:creationId xmlns:a16="http://schemas.microsoft.com/office/drawing/2014/main" id="{6A3D6289-F1C3-4041-A186-E428808BD1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i-FI"/>
          </a:p>
        </p:txBody>
      </p:sp>
      <p:sp>
        <p:nvSpPr>
          <p:cNvPr id="5" name="Dian numeron paikkamerkki 4">
            <a:extLst>
              <a:ext uri="{FF2B5EF4-FFF2-40B4-BE49-F238E27FC236}">
                <a16:creationId xmlns:a16="http://schemas.microsoft.com/office/drawing/2014/main" id="{CE17ECA2-D3CC-4290-9914-977FED6D365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0D98A85-43CB-4CDC-8FF1-647F52B29F1B}" type="slidenum">
              <a:rPr lang="fi-FI" smtClean="0"/>
              <a:t>‹#›</a:t>
            </a:fld>
            <a:endParaRPr lang="fi-FI"/>
          </a:p>
        </p:txBody>
      </p:sp>
    </p:spTree>
    <p:extLst>
      <p:ext uri="{BB962C8B-B14F-4D97-AF65-F5344CB8AC3E}">
        <p14:creationId xmlns:p14="http://schemas.microsoft.com/office/powerpoint/2010/main" val="28210913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i-FI" noProof="0"/>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058CEC1-4E81-49AD-9621-E535867412EF}" type="datetime1">
              <a:rPr lang="fi-FI" noProof="0" smtClean="0"/>
              <a:t>23.5.2023</a:t>
            </a:fld>
            <a:endParaRPr lang="fi-FI" noProof="0"/>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i-FI" noProof="0"/>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i-FI" noProof="0"/>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F3B4569-3B6E-468D-B981-DA515F47BCE4}" type="slidenum">
              <a:rPr lang="fi-FI" noProof="0" smtClean="0"/>
              <a:t>‹#›</a:t>
            </a:fld>
            <a:endParaRPr lang="fi-FI" noProof="0"/>
          </a:p>
        </p:txBody>
      </p:sp>
    </p:spTree>
    <p:extLst>
      <p:ext uri="{BB962C8B-B14F-4D97-AF65-F5344CB8AC3E}">
        <p14:creationId xmlns:p14="http://schemas.microsoft.com/office/powerpoint/2010/main" val="23382088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rtlCol="0"/>
          <a:lstStyle/>
          <a:p>
            <a:pPr rtl="0"/>
            <a:endParaRPr lang="fi-FI"/>
          </a:p>
        </p:txBody>
      </p:sp>
      <p:sp>
        <p:nvSpPr>
          <p:cNvPr id="4" name="Dian numeron paikkamerkki 3"/>
          <p:cNvSpPr>
            <a:spLocks noGrp="1"/>
          </p:cNvSpPr>
          <p:nvPr>
            <p:ph type="sldNum" sz="quarter" idx="5"/>
          </p:nvPr>
        </p:nvSpPr>
        <p:spPr/>
        <p:txBody>
          <a:bodyPr rtlCol="0"/>
          <a:lstStyle/>
          <a:p>
            <a:pPr rtl="0"/>
            <a:fld id="{CF3B4569-3B6E-468D-B981-DA515F47BCE4}" type="slidenum">
              <a:rPr lang="fi-FI" smtClean="0"/>
              <a:t>2</a:t>
            </a:fld>
            <a:endParaRPr lang="fi-FI"/>
          </a:p>
        </p:txBody>
      </p:sp>
    </p:spTree>
    <p:extLst>
      <p:ext uri="{BB962C8B-B14F-4D97-AF65-F5344CB8AC3E}">
        <p14:creationId xmlns:p14="http://schemas.microsoft.com/office/powerpoint/2010/main" val="3406569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37820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71695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42002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72674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5/23/2023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9302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5/23/2023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8129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05541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60737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66529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45837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86359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698943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81BE72-3A6A-3BB8-7A24-2A721798CB24}"/>
              </a:ext>
            </a:extLst>
          </p:cNvPr>
          <p:cNvSpPr>
            <a:spLocks noGrp="1"/>
          </p:cNvSpPr>
          <p:nvPr>
            <p:ph type="title"/>
          </p:nvPr>
        </p:nvSpPr>
        <p:spPr>
          <a:xfrm>
            <a:off x="2444630" y="1344560"/>
            <a:ext cx="7107358" cy="595226"/>
          </a:xfrm>
        </p:spPr>
        <p:txBody>
          <a:bodyPr vert="horz" wrap="square" lIns="0" tIns="0" rIns="0" bIns="0" rtlCol="0" anchor="ctr" anchorCtr="0">
            <a:normAutofit fontScale="90000"/>
          </a:bodyPr>
          <a:lstStyle/>
          <a:p>
            <a:pPr algn="ctr">
              <a:lnSpc>
                <a:spcPct val="100000"/>
              </a:lnSpc>
            </a:pPr>
            <a:r>
              <a:rPr lang="en-US" sz="5600" spc="-100"/>
              <a:t>ALEKSIN KANSAINVÄLINEN HARJOITTELU </a:t>
            </a:r>
            <a:br>
              <a:rPr lang="en-US" sz="5600" spc="-100"/>
            </a:br>
            <a:r>
              <a:rPr lang="en-US" sz="5600" spc="-100"/>
              <a:t>3.4-14.5 2023 Tukholmassa</a:t>
            </a:r>
          </a:p>
        </p:txBody>
      </p:sp>
    </p:spTree>
    <p:extLst>
      <p:ext uri="{BB962C8B-B14F-4D97-AF65-F5344CB8AC3E}">
        <p14:creationId xmlns:p14="http://schemas.microsoft.com/office/powerpoint/2010/main" val="196462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7" name="Picture 3" descr="Kuva, joka sisältää kohteen kartta&#10;&#10;Kuvaus luotu automaattisesti">
            <a:extLst>
              <a:ext uri="{FF2B5EF4-FFF2-40B4-BE49-F238E27FC236}">
                <a16:creationId xmlns:a16="http://schemas.microsoft.com/office/drawing/2014/main" id="{2E5C180C-8CA0-8529-1D41-4AD0947D432F}"/>
              </a:ext>
            </a:extLst>
          </p:cNvPr>
          <p:cNvPicPr>
            <a:picLocks noChangeAspect="1"/>
          </p:cNvPicPr>
          <p:nvPr/>
        </p:nvPicPr>
        <p:blipFill rotWithShape="1">
          <a:blip r:embed="rId3"/>
          <a:srcRect t="21462" b="22288"/>
          <a:stretch/>
        </p:blipFill>
        <p:spPr>
          <a:xfrm>
            <a:off x="3350866"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 name="Otsikko 1">
            <a:extLst>
              <a:ext uri="{FF2B5EF4-FFF2-40B4-BE49-F238E27FC236}">
                <a16:creationId xmlns:a16="http://schemas.microsoft.com/office/drawing/2014/main" id="{70752FD7-76EF-4EBF-8807-5A08A9C8EA09}"/>
              </a:ext>
            </a:extLst>
          </p:cNvPr>
          <p:cNvSpPr>
            <a:spLocks noGrp="1"/>
          </p:cNvSpPr>
          <p:nvPr>
            <p:ph type="ctrTitle"/>
          </p:nvPr>
        </p:nvSpPr>
        <p:spPr>
          <a:xfrm>
            <a:off x="163154" y="1455847"/>
            <a:ext cx="3188792" cy="2068553"/>
          </a:xfrm>
        </p:spPr>
        <p:txBody>
          <a:bodyPr rtlCol="0">
            <a:normAutofit/>
          </a:bodyPr>
          <a:lstStyle/>
          <a:p>
            <a:r>
              <a:rPr lang="fi-FI" sz="3600">
                <a:cs typeface="Calibri Light"/>
              </a:rPr>
              <a:t>RAMVIKSVÄGEN 213 </a:t>
            </a:r>
            <a:r>
              <a:rPr lang="fi-FI" sz="3600" err="1">
                <a:cs typeface="Calibri Light"/>
              </a:rPr>
              <a:t>Enskede</a:t>
            </a:r>
            <a:br>
              <a:rPr lang="fi-FI" sz="3600">
                <a:cs typeface="Calibri Light"/>
              </a:rPr>
            </a:br>
            <a:r>
              <a:rPr lang="fi-FI" sz="3600">
                <a:cs typeface="Calibri Light"/>
              </a:rPr>
              <a:t>Tukholma</a:t>
            </a:r>
          </a:p>
        </p:txBody>
      </p:sp>
      <p:sp>
        <p:nvSpPr>
          <p:cNvPr id="3" name="Alaotsikko 2">
            <a:extLst>
              <a:ext uri="{FF2B5EF4-FFF2-40B4-BE49-F238E27FC236}">
                <a16:creationId xmlns:a16="http://schemas.microsoft.com/office/drawing/2014/main" id="{F4C8D8C1-1062-49B2-BB56-D9F8E5DA6EB6}"/>
              </a:ext>
            </a:extLst>
          </p:cNvPr>
          <p:cNvSpPr>
            <a:spLocks noGrp="1"/>
          </p:cNvSpPr>
          <p:nvPr>
            <p:ph type="subTitle" idx="1"/>
          </p:nvPr>
        </p:nvSpPr>
        <p:spPr>
          <a:xfrm>
            <a:off x="720000" y="3830398"/>
            <a:ext cx="2387715" cy="1219439"/>
          </a:xfrm>
        </p:spPr>
        <p:txBody>
          <a:bodyPr vert="horz" lIns="0" tIns="0" rIns="0" bIns="0" rtlCol="0" anchor="t">
            <a:normAutofit/>
          </a:bodyPr>
          <a:lstStyle/>
          <a:p>
            <a:endParaRPr lang="fi-FI">
              <a:cs typeface="Calibri"/>
            </a:endParaRPr>
          </a:p>
          <a:p>
            <a:endParaRPr lang="fi-FI">
              <a:solidFill>
                <a:schemeClr val="tx1"/>
              </a:solidFill>
            </a:endParaRPr>
          </a:p>
        </p:txBody>
      </p:sp>
    </p:spTree>
    <p:extLst>
      <p:ext uri="{BB962C8B-B14F-4D97-AF65-F5344CB8AC3E}">
        <p14:creationId xmlns:p14="http://schemas.microsoft.com/office/powerpoint/2010/main" val="426286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2000"/>
                                  </p:stCondLst>
                                  <p:endCondLst>
                                    <p:cond evt="begin" delay="0">
                                      <p:tn val="5"/>
                                    </p:cond>
                                  </p:end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3" descr="Kuva, joka sisältää kohteen henkilö, mies, lasit, kuluminen&#10;&#10;Kuvaus luotu automaattisesti">
            <a:extLst>
              <a:ext uri="{FF2B5EF4-FFF2-40B4-BE49-F238E27FC236}">
                <a16:creationId xmlns:a16="http://schemas.microsoft.com/office/drawing/2014/main" id="{E834DF9F-8F37-0113-DE2C-F943B545DB9C}"/>
              </a:ext>
            </a:extLst>
          </p:cNvPr>
          <p:cNvPicPr>
            <a:picLocks noChangeAspect="1"/>
          </p:cNvPicPr>
          <p:nvPr/>
        </p:nvPicPr>
        <p:blipFill rotWithShape="1">
          <a:blip r:embed="rId2">
            <a:alphaModFix amt="50000"/>
          </a:blip>
          <a:srcRect l="39281" r="18531"/>
          <a:stretch/>
        </p:blipFill>
        <p:spPr>
          <a:xfrm rot="16200000">
            <a:off x="2667000" y="-2666999"/>
            <a:ext cx="6857999" cy="12192000"/>
          </a:xfrm>
          <a:prstGeom prst="rect">
            <a:avLst/>
          </a:prstGeom>
        </p:spPr>
      </p:pic>
      <p:sp>
        <p:nvSpPr>
          <p:cNvPr id="2" name="Otsikko 1">
            <a:extLst>
              <a:ext uri="{FF2B5EF4-FFF2-40B4-BE49-F238E27FC236}">
                <a16:creationId xmlns:a16="http://schemas.microsoft.com/office/drawing/2014/main" id="{0EB02CF3-B1EB-305B-514B-1350F281A587}"/>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5100">
                <a:solidFill>
                  <a:srgbClr val="FFFFFF"/>
                </a:solidFill>
              </a:rPr>
              <a:t>Sairaanhoidon erikoistumisalan harjoittelu ja näyttö Ruotsissa suomenkielisessä palvelutalossa</a:t>
            </a:r>
          </a:p>
        </p:txBody>
      </p:sp>
    </p:spTree>
    <p:extLst>
      <p:ext uri="{BB962C8B-B14F-4D97-AF65-F5344CB8AC3E}">
        <p14:creationId xmlns:p14="http://schemas.microsoft.com/office/powerpoint/2010/main" val="224978327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3" descr="Kuva, joka sisältää kohteen sisä-&#10;&#10;Kuvaus luotu automaattisesti">
            <a:extLst>
              <a:ext uri="{FF2B5EF4-FFF2-40B4-BE49-F238E27FC236}">
                <a16:creationId xmlns:a16="http://schemas.microsoft.com/office/drawing/2014/main" id="{650A9021-9B90-EF14-6674-63AC5D841016}"/>
              </a:ext>
            </a:extLst>
          </p:cNvPr>
          <p:cNvPicPr>
            <a:picLocks noChangeAspect="1"/>
          </p:cNvPicPr>
          <p:nvPr/>
        </p:nvPicPr>
        <p:blipFill rotWithShape="1">
          <a:blip r:embed="rId2">
            <a:alphaModFix amt="50000"/>
          </a:blip>
          <a:srcRect l="25044" r="32768"/>
          <a:stretch/>
        </p:blipFill>
        <p:spPr>
          <a:xfrm rot="5400000">
            <a:off x="2667000" y="-2666999"/>
            <a:ext cx="6857999" cy="12192000"/>
          </a:xfrm>
          <a:prstGeom prst="rect">
            <a:avLst/>
          </a:prstGeom>
        </p:spPr>
      </p:pic>
      <p:sp>
        <p:nvSpPr>
          <p:cNvPr id="2" name="Otsikko 1">
            <a:extLst>
              <a:ext uri="{FF2B5EF4-FFF2-40B4-BE49-F238E27FC236}">
                <a16:creationId xmlns:a16="http://schemas.microsoft.com/office/drawing/2014/main" id="{B6361AB8-57E5-2AF7-608D-BDA2280D527D}"/>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marL="742950" indent="-742950" algn="ctr"/>
            <a:r>
              <a:rPr lang="en-US" sz="6000">
                <a:solidFill>
                  <a:srgbClr val="FFFFFF"/>
                </a:solidFill>
              </a:rPr>
              <a:t>Lähtö ja lähtövalmistelut</a:t>
            </a:r>
          </a:p>
        </p:txBody>
      </p:sp>
    </p:spTree>
    <p:extLst>
      <p:ext uri="{BB962C8B-B14F-4D97-AF65-F5344CB8AC3E}">
        <p14:creationId xmlns:p14="http://schemas.microsoft.com/office/powerpoint/2010/main" val="352333734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061BA2E-A388-41C5-B73A-B0FEB6B1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4" descr="Kuva, joka sisältää kohteen teksti, sisä-, lattia, seinä&#10;&#10;Kuvaus luotu automaattisesti">
            <a:extLst>
              <a:ext uri="{FF2B5EF4-FFF2-40B4-BE49-F238E27FC236}">
                <a16:creationId xmlns:a16="http://schemas.microsoft.com/office/drawing/2014/main" id="{2E7B196F-1FC5-5E00-8964-1E8E1B6FE82A}"/>
              </a:ext>
            </a:extLst>
          </p:cNvPr>
          <p:cNvPicPr>
            <a:picLocks noChangeAspect="1"/>
          </p:cNvPicPr>
          <p:nvPr/>
        </p:nvPicPr>
        <p:blipFill rotWithShape="1">
          <a:blip r:embed="rId2"/>
          <a:srcRect r="15625"/>
          <a:stretch/>
        </p:blipFill>
        <p:spPr>
          <a:xfrm rot="5400000">
            <a:off x="-381000" y="380999"/>
            <a:ext cx="6858000" cy="6096001"/>
          </a:xfrm>
          <a:prstGeom prst="rect">
            <a:avLst/>
          </a:prstGeom>
        </p:spPr>
      </p:pic>
      <p:pic>
        <p:nvPicPr>
          <p:cNvPr id="4" name="Picture 3">
            <a:extLst>
              <a:ext uri="{FF2B5EF4-FFF2-40B4-BE49-F238E27FC236}">
                <a16:creationId xmlns:a16="http://schemas.microsoft.com/office/drawing/2014/main" id="{F91FB9AA-44AB-3C64-6747-22B24FF1B5ED}"/>
              </a:ext>
            </a:extLst>
          </p:cNvPr>
          <p:cNvPicPr>
            <a:picLocks noChangeAspect="1"/>
          </p:cNvPicPr>
          <p:nvPr/>
        </p:nvPicPr>
        <p:blipFill rotWithShape="1">
          <a:blip r:embed="rId3"/>
          <a:srcRect l="20003" r="17346"/>
          <a:stretch/>
        </p:blipFill>
        <p:spPr>
          <a:xfrm>
            <a:off x="6094476" y="10"/>
            <a:ext cx="6094477" cy="6857990"/>
          </a:xfrm>
          <a:prstGeom prst="rect">
            <a:avLst/>
          </a:prstGeom>
        </p:spPr>
      </p:pic>
      <p:sp>
        <p:nvSpPr>
          <p:cNvPr id="21" name="Rectangle 20">
            <a:extLst>
              <a:ext uri="{FF2B5EF4-FFF2-40B4-BE49-F238E27FC236}">
                <a16:creationId xmlns:a16="http://schemas.microsoft.com/office/drawing/2014/main" id="{76E192A2-3ED3-4081-8A86-A22B51141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0D0B91EF-94AB-453E-263E-EDB732E102DA}"/>
              </a:ext>
            </a:extLst>
          </p:cNvPr>
          <p:cNvSpPr>
            <a:spLocks noGrp="1"/>
          </p:cNvSpPr>
          <p:nvPr>
            <p:ph type="title"/>
          </p:nvPr>
        </p:nvSpPr>
        <p:spPr>
          <a:xfrm>
            <a:off x="404553" y="3091928"/>
            <a:ext cx="9079991" cy="2387600"/>
          </a:xfrm>
        </p:spPr>
        <p:txBody>
          <a:bodyPr vert="horz" lIns="91440" tIns="45720" rIns="91440" bIns="45720" rtlCol="0" anchor="b">
            <a:normAutofit/>
          </a:bodyPr>
          <a:lstStyle/>
          <a:p>
            <a:r>
              <a:rPr lang="en-US" sz="1800" kern="1200">
                <a:solidFill>
                  <a:schemeClr val="bg1"/>
                </a:solidFill>
                <a:latin typeface="+mj-lt"/>
                <a:ea typeface="+mj-ea"/>
                <a:cs typeface="+mj-cs"/>
              </a:rPr>
              <a:t>Lähtövalmistelut</a:t>
            </a:r>
            <a:br>
              <a:rPr lang="en-US" sz="1800" kern="1200">
                <a:solidFill>
                  <a:schemeClr val="bg1"/>
                </a:solidFill>
                <a:latin typeface="+mj-lt"/>
                <a:ea typeface="+mj-ea"/>
                <a:cs typeface="+mj-cs"/>
              </a:rPr>
            </a:br>
            <a:r>
              <a:rPr lang="en-US" sz="1800" kern="1200">
                <a:solidFill>
                  <a:schemeClr val="bg1"/>
                </a:solidFill>
                <a:latin typeface="+mj-lt"/>
                <a:ea typeface="+mj-ea"/>
                <a:cs typeface="+mj-cs"/>
              </a:rPr>
              <a:t>aloitiin lähdön valmistelut hyvissä ajoin. </a:t>
            </a:r>
            <a:br>
              <a:rPr lang="en-US" sz="1800" kern="1200">
                <a:solidFill>
                  <a:schemeClr val="bg1"/>
                </a:solidFill>
                <a:latin typeface="+mj-lt"/>
                <a:ea typeface="+mj-ea"/>
                <a:cs typeface="+mj-cs"/>
              </a:rPr>
            </a:br>
            <a:r>
              <a:rPr lang="en-US" sz="1800" kern="1200">
                <a:solidFill>
                  <a:schemeClr val="bg1"/>
                </a:solidFill>
                <a:latin typeface="+mj-lt"/>
                <a:ea typeface="+mj-ea"/>
                <a:cs typeface="+mj-cs"/>
              </a:rPr>
              <a:t>Mielestäni Hyvin suuniteltu ja huolella organisoitu on puoliksi tehty.</a:t>
            </a:r>
            <a:br>
              <a:rPr lang="en-US" sz="1800" kern="1200">
                <a:solidFill>
                  <a:schemeClr val="bg1"/>
                </a:solidFill>
                <a:latin typeface="+mj-lt"/>
                <a:ea typeface="+mj-ea"/>
                <a:cs typeface="+mj-cs"/>
              </a:rPr>
            </a:br>
            <a:r>
              <a:rPr lang="en-US" sz="1800" kern="1200">
                <a:solidFill>
                  <a:schemeClr val="bg1"/>
                </a:solidFill>
                <a:latin typeface="+mj-lt"/>
                <a:ea typeface="+mj-ea"/>
                <a:cs typeface="+mj-cs"/>
              </a:rPr>
              <a:t>Hyvillä valmisteluilla vältin paljon turhaa selvittelyä. Aloitin lähdön valmistelut hyvissä ajoin viime vuoden puolella listaamalla tarvittavat asiat ja tehtävät.</a:t>
            </a:r>
            <a:br>
              <a:rPr lang="en-US" sz="1800" kern="1200">
                <a:solidFill>
                  <a:schemeClr val="bg1"/>
                </a:solidFill>
                <a:latin typeface="+mj-lt"/>
                <a:ea typeface="+mj-ea"/>
                <a:cs typeface="+mj-cs"/>
              </a:rPr>
            </a:br>
            <a:r>
              <a:rPr lang="en-US" sz="1800" kern="1200">
                <a:solidFill>
                  <a:schemeClr val="bg1"/>
                </a:solidFill>
                <a:latin typeface="+mj-lt"/>
                <a:ea typeface="+mj-ea"/>
                <a:cs typeface="+mj-cs"/>
              </a:rPr>
              <a:t>Otin huomioon aivan kaiken ja suoraan sanottuna välillä oli stressi.</a:t>
            </a:r>
            <a:br>
              <a:rPr lang="en-US" sz="1800" kern="1200">
                <a:solidFill>
                  <a:schemeClr val="bg1"/>
                </a:solidFill>
                <a:latin typeface="+mj-lt"/>
                <a:ea typeface="+mj-ea"/>
                <a:cs typeface="+mj-cs"/>
              </a:rPr>
            </a:br>
            <a:r>
              <a:rPr lang="en-US" sz="1800" kern="1200">
                <a:solidFill>
                  <a:schemeClr val="bg1"/>
                </a:solidFill>
                <a:latin typeface="+mj-lt"/>
                <a:ea typeface="+mj-ea"/>
                <a:cs typeface="+mj-cs"/>
              </a:rPr>
              <a:t>Huolimattomasti maailmalle ei kannata lähteä.Mitä itseen tulee minulla ei ole ollut elämässäni perään katsojaa ja perseen pyyhkiää joten olen aina kasvanut vastuuseen ja oppinut tekemään asioita vuorovaikutuksessa informoiden esimerkiksi opettajia .</a:t>
            </a:r>
            <a:br>
              <a:rPr lang="en-US" sz="1800" kern="1200">
                <a:solidFill>
                  <a:schemeClr val="bg1"/>
                </a:solidFill>
                <a:latin typeface="+mj-lt"/>
                <a:ea typeface="+mj-ea"/>
                <a:cs typeface="+mj-cs"/>
              </a:rPr>
            </a:br>
            <a:r>
              <a:rPr lang="en-US" sz="1800" kern="1200">
                <a:solidFill>
                  <a:schemeClr val="bg1"/>
                </a:solidFill>
                <a:latin typeface="+mj-lt"/>
                <a:ea typeface="+mj-ea"/>
                <a:cs typeface="+mj-cs"/>
              </a:rPr>
              <a:t>Lähtövalmistelujen lista oli näyttävä pitäen sisällään kaiken aina eurooppalaisesta sairausvakuutuskortista jatkojohtoon asti.</a:t>
            </a:r>
          </a:p>
        </p:txBody>
      </p:sp>
      <p:sp>
        <p:nvSpPr>
          <p:cNvPr id="23" name="Rectangle: Rounded Corners 2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Tree>
    <p:extLst>
      <p:ext uri="{BB962C8B-B14F-4D97-AF65-F5344CB8AC3E}">
        <p14:creationId xmlns:p14="http://schemas.microsoft.com/office/powerpoint/2010/main" val="33848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61BA2E-A388-41C5-B73A-B0FEB6B1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3" descr="IMG-20230405-WA0007.jpeg">
            <a:extLst>
              <a:ext uri="{FF2B5EF4-FFF2-40B4-BE49-F238E27FC236}">
                <a16:creationId xmlns:a16="http://schemas.microsoft.com/office/drawing/2014/main" id="{5479760D-D1BC-DAF4-3635-8931BB29D86A}"/>
              </a:ext>
            </a:extLst>
          </p:cNvPr>
          <p:cNvPicPr>
            <a:picLocks noChangeAspect="1"/>
          </p:cNvPicPr>
          <p:nvPr/>
        </p:nvPicPr>
        <p:blipFill rotWithShape="1">
          <a:blip r:embed="rId2"/>
          <a:srcRect r="15625"/>
          <a:stretch/>
        </p:blipFill>
        <p:spPr>
          <a:xfrm rot="16200000">
            <a:off x="-381000" y="380999"/>
            <a:ext cx="6858000" cy="6096001"/>
          </a:xfrm>
          <a:prstGeom prst="rect">
            <a:avLst/>
          </a:prstGeom>
        </p:spPr>
      </p:pic>
      <p:pic>
        <p:nvPicPr>
          <p:cNvPr id="4" name="Kuva 4" descr="20230403_072654.jpg">
            <a:extLst>
              <a:ext uri="{FF2B5EF4-FFF2-40B4-BE49-F238E27FC236}">
                <a16:creationId xmlns:a16="http://schemas.microsoft.com/office/drawing/2014/main" id="{F26D3CCB-A19D-3BC3-947E-60E2E144C175}"/>
              </a:ext>
            </a:extLst>
          </p:cNvPr>
          <p:cNvPicPr>
            <a:picLocks noChangeAspect="1"/>
          </p:cNvPicPr>
          <p:nvPr/>
        </p:nvPicPr>
        <p:blipFill rotWithShape="1">
          <a:blip r:embed="rId3"/>
          <a:srcRect r="15604"/>
          <a:stretch/>
        </p:blipFill>
        <p:spPr>
          <a:xfrm rot="5400000">
            <a:off x="5712714" y="381761"/>
            <a:ext cx="6858000" cy="6094477"/>
          </a:xfrm>
          <a:prstGeom prst="rect">
            <a:avLst/>
          </a:prstGeom>
        </p:spPr>
      </p:pic>
      <p:sp>
        <p:nvSpPr>
          <p:cNvPr id="11" name="Rectangle 10">
            <a:extLst>
              <a:ext uri="{FF2B5EF4-FFF2-40B4-BE49-F238E27FC236}">
                <a16:creationId xmlns:a16="http://schemas.microsoft.com/office/drawing/2014/main" id="{76E192A2-3ED3-4081-8A86-A22B51141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419A60A3-16D1-5595-201F-F408C3922D7F}"/>
              </a:ext>
            </a:extLst>
          </p:cNvPr>
          <p:cNvSpPr>
            <a:spLocks noGrp="1"/>
          </p:cNvSpPr>
          <p:nvPr>
            <p:ph type="title"/>
          </p:nvPr>
        </p:nvSpPr>
        <p:spPr>
          <a:xfrm>
            <a:off x="404553" y="3091928"/>
            <a:ext cx="9079991" cy="2387600"/>
          </a:xfrm>
        </p:spPr>
        <p:txBody>
          <a:bodyPr vert="horz" lIns="91440" tIns="45720" rIns="91440" bIns="45720" rtlCol="0" anchor="b">
            <a:normAutofit/>
          </a:bodyPr>
          <a:lstStyle/>
          <a:p>
            <a:r>
              <a:rPr lang="en-US" sz="7200" dirty="0" err="1">
                <a:solidFill>
                  <a:schemeClr val="bg1"/>
                </a:solidFill>
                <a:cs typeface="Calibri Light"/>
              </a:rPr>
              <a:t>Suomikodissa</a:t>
            </a:r>
            <a:r>
              <a:rPr lang="en-US" sz="7200" dirty="0">
                <a:solidFill>
                  <a:schemeClr val="bg1"/>
                </a:solidFill>
                <a:cs typeface="Calibri Light"/>
              </a:rPr>
              <a:t> </a:t>
            </a:r>
            <a:r>
              <a:rPr lang="en-US" sz="7200" dirty="0" err="1">
                <a:solidFill>
                  <a:schemeClr val="bg1"/>
                </a:solidFill>
                <a:cs typeface="Calibri Light"/>
              </a:rPr>
              <a:t>tukholmassa</a:t>
            </a:r>
            <a:endParaRPr lang="en-US" sz="7200" kern="1200" dirty="0" err="1">
              <a:solidFill>
                <a:schemeClr val="bg1"/>
              </a:solidFill>
              <a:latin typeface="+mj-lt"/>
              <a:ea typeface="+mj-ea"/>
              <a:cs typeface="+mj-cs"/>
            </a:endParaRP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Tree>
    <p:extLst>
      <p:ext uri="{BB962C8B-B14F-4D97-AF65-F5344CB8AC3E}">
        <p14:creationId xmlns:p14="http://schemas.microsoft.com/office/powerpoint/2010/main" val="1543778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DD2E2B-045F-4C58-E957-1A30442B75BA}"/>
              </a:ext>
            </a:extLst>
          </p:cNvPr>
          <p:cNvSpPr>
            <a:spLocks noGrp="1"/>
          </p:cNvSpPr>
          <p:nvPr>
            <p:ph type="title"/>
          </p:nvPr>
        </p:nvSpPr>
        <p:spPr>
          <a:xfrm>
            <a:off x="587828" y="1551668"/>
            <a:ext cx="10515600" cy="1325563"/>
          </a:xfrm>
        </p:spPr>
        <p:txBody>
          <a:bodyPr>
            <a:noAutofit/>
          </a:bodyPr>
          <a:lstStyle/>
          <a:p>
            <a:r>
              <a:rPr lang="fi-FI" sz="2800" dirty="0">
                <a:cs typeface="Calibri Light"/>
              </a:rPr>
              <a:t>Matka</a:t>
            </a:r>
            <a:br>
              <a:rPr lang="fi-FI" sz="2800" dirty="0">
                <a:cs typeface="Calibri Light"/>
              </a:rPr>
            </a:br>
            <a:r>
              <a:rPr lang="fi-FI" sz="2800" dirty="0">
                <a:cs typeface="Calibri Light"/>
              </a:rPr>
              <a:t>lähdin matkaan keskiviikkona 29.3 iltalaivalla </a:t>
            </a:r>
            <a:r>
              <a:rPr lang="fi-FI" sz="2800" dirty="0" err="1">
                <a:cs typeface="Calibri Light"/>
              </a:rPr>
              <a:t>helsingistä</a:t>
            </a:r>
            <a:r>
              <a:rPr lang="fi-FI" sz="2800" dirty="0">
                <a:cs typeface="Calibri Light"/>
              </a:rPr>
              <a:t> </a:t>
            </a:r>
            <a:r>
              <a:rPr lang="fi-FI" sz="2800" dirty="0" err="1">
                <a:cs typeface="Calibri Light"/>
              </a:rPr>
              <a:t>tukholmaan</a:t>
            </a:r>
            <a:r>
              <a:rPr lang="fi-FI" sz="2800" dirty="0">
                <a:cs typeface="Calibri Light"/>
              </a:rPr>
              <a:t>.</a:t>
            </a:r>
            <a:br>
              <a:rPr lang="fi-FI" sz="2800" dirty="0">
                <a:cs typeface="Calibri Light"/>
              </a:rPr>
            </a:br>
            <a:r>
              <a:rPr lang="fi-FI" sz="2800" dirty="0">
                <a:cs typeface="Calibri Light"/>
              </a:rPr>
              <a:t>Valitsin strategisesti viikkolähdön välttääkseni </a:t>
            </a:r>
            <a:r>
              <a:rPr lang="fi-FI" sz="2800" dirty="0" err="1">
                <a:cs typeface="Calibri Light"/>
              </a:rPr>
              <a:t>ruuhkat.en</a:t>
            </a:r>
            <a:r>
              <a:rPr lang="fi-FI" sz="2800" dirty="0">
                <a:cs typeface="Calibri Light"/>
              </a:rPr>
              <a:t> lähtenyt viime tipassa vaan varasin hyvinkin neljä päivää aikaa asettua aloilleen.</a:t>
            </a:r>
            <a:br>
              <a:rPr lang="fi-FI" sz="2800" dirty="0">
                <a:cs typeface="Calibri Light"/>
              </a:rPr>
            </a:br>
            <a:r>
              <a:rPr lang="fi-FI" sz="2800" dirty="0">
                <a:cs typeface="Calibri Light"/>
              </a:rPr>
              <a:t>Siinä ajassa ehti vuokranantaja </a:t>
            </a:r>
            <a:r>
              <a:rPr lang="fi-FI" sz="2800" dirty="0" err="1">
                <a:cs typeface="Calibri Light"/>
              </a:rPr>
              <a:t>marianne,joka</a:t>
            </a:r>
            <a:r>
              <a:rPr lang="fi-FI" sz="2800" dirty="0">
                <a:cs typeface="Calibri Light"/>
              </a:rPr>
              <a:t> on mukava tamperelainen sekä harjoittelupaikka käydä tutuiksi.</a:t>
            </a:r>
            <a:br>
              <a:rPr lang="fi-FI" sz="2800" dirty="0">
                <a:cs typeface="Calibri Light"/>
              </a:rPr>
            </a:br>
            <a:r>
              <a:rPr lang="fi-FI" sz="2800" dirty="0">
                <a:cs typeface="Calibri Light"/>
              </a:rPr>
              <a:t>En hyppää koskaan kylmiltään tai viime tipassa mihinkään .</a:t>
            </a:r>
            <a:br>
              <a:rPr lang="fi-FI" sz="2800" dirty="0">
                <a:cs typeface="Calibri Light"/>
              </a:rPr>
            </a:br>
            <a:r>
              <a:rPr lang="fi-FI" sz="2800" dirty="0">
                <a:cs typeface="Calibri Light"/>
              </a:rPr>
              <a:t>Laivamatka oli varsin rauhallinen ja oli aikaa kierrellä </a:t>
            </a:r>
            <a:r>
              <a:rPr lang="fi-FI" sz="2800" dirty="0" err="1">
                <a:cs typeface="Calibri Light"/>
              </a:rPr>
              <a:t>tukholmassa</a:t>
            </a:r>
            <a:r>
              <a:rPr lang="fi-FI" sz="2800" dirty="0">
                <a:cs typeface="Calibri Light"/>
              </a:rPr>
              <a:t> nähtävyyksillä. </a:t>
            </a:r>
          </a:p>
        </p:txBody>
      </p:sp>
      <p:pic>
        <p:nvPicPr>
          <p:cNvPr id="3" name="Kuva 3" descr="Kuva, joka sisältää kohteen henkilö, mies, piha-, sininen&#10;&#10;Kuvaus luotu automaattisesti">
            <a:extLst>
              <a:ext uri="{FF2B5EF4-FFF2-40B4-BE49-F238E27FC236}">
                <a16:creationId xmlns:a16="http://schemas.microsoft.com/office/drawing/2014/main" id="{582C3F4C-0182-F40B-E626-63005C0CED07}"/>
              </a:ext>
            </a:extLst>
          </p:cNvPr>
          <p:cNvPicPr>
            <a:picLocks noChangeAspect="1"/>
          </p:cNvPicPr>
          <p:nvPr/>
        </p:nvPicPr>
        <p:blipFill>
          <a:blip r:embed="rId2"/>
          <a:stretch>
            <a:fillRect/>
          </a:stretch>
        </p:blipFill>
        <p:spPr>
          <a:xfrm rot="16200000">
            <a:off x="5233119" y="3963759"/>
            <a:ext cx="2762371" cy="2071778"/>
          </a:xfrm>
          <a:prstGeom prst="rect">
            <a:avLst/>
          </a:prstGeom>
        </p:spPr>
      </p:pic>
      <p:pic>
        <p:nvPicPr>
          <p:cNvPr id="4" name="Kuva 4" descr="Kuva, joka sisältää kohteen vesi, piha-, taivas, valtameri&#10;&#10;Kuvaus luotu automaattisesti">
            <a:extLst>
              <a:ext uri="{FF2B5EF4-FFF2-40B4-BE49-F238E27FC236}">
                <a16:creationId xmlns:a16="http://schemas.microsoft.com/office/drawing/2014/main" id="{6FB80BEB-E70D-7763-2451-3F083AFC12F8}"/>
              </a:ext>
            </a:extLst>
          </p:cNvPr>
          <p:cNvPicPr>
            <a:picLocks noChangeAspect="1"/>
          </p:cNvPicPr>
          <p:nvPr/>
        </p:nvPicPr>
        <p:blipFill>
          <a:blip r:embed="rId3"/>
          <a:stretch>
            <a:fillRect/>
          </a:stretch>
        </p:blipFill>
        <p:spPr>
          <a:xfrm>
            <a:off x="653142" y="4271736"/>
            <a:ext cx="2743200" cy="2057400"/>
          </a:xfrm>
          <a:prstGeom prst="rect">
            <a:avLst/>
          </a:prstGeom>
        </p:spPr>
      </p:pic>
      <p:pic>
        <p:nvPicPr>
          <p:cNvPr id="5" name="Kuva 5" descr="Kuva, joka sisältää kohteen taivas, piha-, liikenne&#10;&#10;Kuvaus luotu automaattisesti">
            <a:extLst>
              <a:ext uri="{FF2B5EF4-FFF2-40B4-BE49-F238E27FC236}">
                <a16:creationId xmlns:a16="http://schemas.microsoft.com/office/drawing/2014/main" id="{0B0E9B65-7789-F26F-B8D0-9C485CC51909}"/>
              </a:ext>
            </a:extLst>
          </p:cNvPr>
          <p:cNvPicPr>
            <a:picLocks noChangeAspect="1"/>
          </p:cNvPicPr>
          <p:nvPr/>
        </p:nvPicPr>
        <p:blipFill>
          <a:blip r:embed="rId4"/>
          <a:stretch>
            <a:fillRect/>
          </a:stretch>
        </p:blipFill>
        <p:spPr>
          <a:xfrm>
            <a:off x="4206815" y="7921206"/>
            <a:ext cx="2743200" cy="2057400"/>
          </a:xfrm>
          <a:prstGeom prst="rect">
            <a:avLst/>
          </a:prstGeom>
        </p:spPr>
      </p:pic>
      <p:pic>
        <p:nvPicPr>
          <p:cNvPr id="6" name="Kuva 6" descr="Kuva, joka sisältää kohteen teksti, metro&#10;&#10;Kuvaus luotu automaattisesti">
            <a:extLst>
              <a:ext uri="{FF2B5EF4-FFF2-40B4-BE49-F238E27FC236}">
                <a16:creationId xmlns:a16="http://schemas.microsoft.com/office/drawing/2014/main" id="{8B15604F-CA9B-756A-EE32-7E1020B38383}"/>
              </a:ext>
            </a:extLst>
          </p:cNvPr>
          <p:cNvPicPr>
            <a:picLocks noChangeAspect="1"/>
          </p:cNvPicPr>
          <p:nvPr/>
        </p:nvPicPr>
        <p:blipFill>
          <a:blip r:embed="rId5"/>
          <a:stretch>
            <a:fillRect/>
          </a:stretch>
        </p:blipFill>
        <p:spPr>
          <a:xfrm rot="5400000">
            <a:off x="8686355" y="3963758"/>
            <a:ext cx="2762369" cy="2071777"/>
          </a:xfrm>
          <a:prstGeom prst="rect">
            <a:avLst/>
          </a:prstGeom>
        </p:spPr>
      </p:pic>
    </p:spTree>
    <p:extLst>
      <p:ext uri="{BB962C8B-B14F-4D97-AF65-F5344CB8AC3E}">
        <p14:creationId xmlns:p14="http://schemas.microsoft.com/office/powerpoint/2010/main" val="785724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8E1EF7-00F4-A3E4-0B54-025D300DD02E}"/>
              </a:ext>
            </a:extLst>
          </p:cNvPr>
          <p:cNvSpPr>
            <a:spLocks noGrp="1"/>
          </p:cNvSpPr>
          <p:nvPr>
            <p:ph type="title"/>
          </p:nvPr>
        </p:nvSpPr>
        <p:spPr>
          <a:xfrm>
            <a:off x="838200" y="2542268"/>
            <a:ext cx="10515600" cy="1325563"/>
          </a:xfrm>
        </p:spPr>
        <p:txBody>
          <a:bodyPr>
            <a:normAutofit fontScale="90000"/>
          </a:bodyPr>
          <a:lstStyle/>
          <a:p>
            <a:r>
              <a:rPr lang="fi-FI" sz="3600" dirty="0">
                <a:cs typeface="Calibri Light"/>
              </a:rPr>
              <a:t>Ruotsalainen palkkaus järjestelmä</a:t>
            </a:r>
            <a:br>
              <a:rPr lang="fi-FI" sz="3600" dirty="0">
                <a:cs typeface="Calibri Light"/>
              </a:rPr>
            </a:br>
            <a:r>
              <a:rPr lang="fi-FI" sz="3600" dirty="0">
                <a:cs typeface="Calibri Light"/>
              </a:rPr>
              <a:t>ruotsissa </a:t>
            </a:r>
            <a:r>
              <a:rPr lang="fi-FI" sz="3600" dirty="0" err="1">
                <a:cs typeface="Calibri Light"/>
              </a:rPr>
              <a:t>liittyo</a:t>
            </a:r>
            <a:r>
              <a:rPr lang="fi-FI" sz="3600" dirty="0">
                <a:cs typeface="Calibri Light"/>
              </a:rPr>
              <a:t> ei neuvottele sinulle palkkaa vaan sinun on osattava tehdä se itse vuosittain toteutuvassa kahdenkeskisessä palkkaneuvottelussa.</a:t>
            </a:r>
            <a:br>
              <a:rPr lang="fi-FI" sz="3600" dirty="0">
                <a:cs typeface="Calibri Light"/>
              </a:rPr>
            </a:br>
            <a:r>
              <a:rPr lang="fi-FI" sz="3600" dirty="0">
                <a:cs typeface="Calibri Light"/>
              </a:rPr>
              <a:t>Sinulla täytyy olla rohkeutta kehua itseäsi ja tuoda esille osaamistasi ja sinulla täytyy olla taitoja joihin perustat </a:t>
            </a:r>
            <a:r>
              <a:rPr lang="fi-FI" sz="3600" dirty="0" err="1">
                <a:cs typeface="Calibri Light"/>
              </a:rPr>
              <a:t>esim</a:t>
            </a:r>
            <a:r>
              <a:rPr lang="fi-FI" sz="3600" dirty="0">
                <a:cs typeface="Calibri Light"/>
              </a:rPr>
              <a:t> palkankorotustoiveesi.</a:t>
            </a:r>
            <a:br>
              <a:rPr lang="fi-FI" sz="3600" dirty="0">
                <a:cs typeface="Calibri Light"/>
              </a:rPr>
            </a:br>
            <a:r>
              <a:rPr lang="fi-FI" sz="3600" dirty="0" err="1">
                <a:cs typeface="Calibri Light"/>
              </a:rPr>
              <a:t>Ts</a:t>
            </a:r>
            <a:r>
              <a:rPr lang="fi-FI" sz="3600" dirty="0">
                <a:cs typeface="Calibri Light"/>
              </a:rPr>
              <a:t> Ole tarkkana ettet myy osaamistasi alihintaan</a:t>
            </a:r>
            <a:br>
              <a:rPr lang="en-US" sz="3600" dirty="0"/>
            </a:br>
            <a:r>
              <a:rPr lang="fi-FI" sz="3600" dirty="0">
                <a:cs typeface="Calibri Light"/>
              </a:rPr>
              <a:t>ja pyydä rohkeasti reilusti palkkaa josta on vara tinkiä.</a:t>
            </a:r>
            <a:br>
              <a:rPr lang="fi-FI" sz="3600" dirty="0">
                <a:cs typeface="Calibri Light"/>
              </a:rPr>
            </a:br>
            <a:r>
              <a:rPr lang="fi-FI" sz="3600" dirty="0">
                <a:cs typeface="Calibri Light"/>
              </a:rPr>
              <a:t>Erityisen hyvä ja huomioon </a:t>
            </a:r>
            <a:r>
              <a:rPr lang="fi-FI" sz="3600" dirty="0" err="1">
                <a:cs typeface="Calibri Light"/>
              </a:rPr>
              <a:t>notettava</a:t>
            </a:r>
            <a:r>
              <a:rPr lang="fi-FI" sz="3600" dirty="0">
                <a:cs typeface="Calibri Light"/>
              </a:rPr>
              <a:t> taito on kielitaito.</a:t>
            </a:r>
            <a:br>
              <a:rPr lang="fi-FI" dirty="0">
                <a:cs typeface="Calibri Light"/>
              </a:rPr>
            </a:br>
            <a:r>
              <a:rPr lang="fi-FI" dirty="0">
                <a:cs typeface="Calibri Light"/>
              </a:rPr>
              <a:t> </a:t>
            </a:r>
            <a:endParaRPr lang="fi-FI" dirty="0"/>
          </a:p>
        </p:txBody>
      </p:sp>
    </p:spTree>
    <p:extLst>
      <p:ext uri="{BB962C8B-B14F-4D97-AF65-F5344CB8AC3E}">
        <p14:creationId xmlns:p14="http://schemas.microsoft.com/office/powerpoint/2010/main" val="364035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7B8C8DB-BE91-FCB5-62B0-A6E97A350DE8}"/>
              </a:ext>
            </a:extLst>
          </p:cNvPr>
          <p:cNvSpPr>
            <a:spLocks noGrp="1"/>
          </p:cNvSpPr>
          <p:nvPr>
            <p:ph type="title"/>
          </p:nvPr>
        </p:nvSpPr>
        <p:spPr>
          <a:xfrm>
            <a:off x="838200" y="1206275"/>
            <a:ext cx="10515600" cy="4445449"/>
          </a:xfrm>
        </p:spPr>
        <p:txBody>
          <a:bodyPr>
            <a:noAutofit/>
          </a:bodyPr>
          <a:lstStyle/>
          <a:p>
            <a:r>
              <a:rPr lang="fi-FI" sz="2000" dirty="0">
                <a:cs typeface="Calibri Light"/>
              </a:rPr>
              <a:t>Yleistä työskentelystä ruotsissa ja mitä tulee ottaa huomioon</a:t>
            </a:r>
            <a:br>
              <a:rPr lang="fi-FI" sz="2000" dirty="0">
                <a:cs typeface="Calibri Light"/>
              </a:rPr>
            </a:br>
            <a:r>
              <a:rPr lang="fi-FI" sz="2000" dirty="0">
                <a:cs typeface="Calibri Light"/>
              </a:rPr>
              <a:t>Ruotsissa lähihoitajan työ on enemmän suorittavaa ja voisi sanoa että suomalaisella koulutuksella ruotsiin meno on helppoa mutta ruotsalaisella koulutuksella suomeen tulo olisi enemmän </a:t>
            </a:r>
            <a:r>
              <a:rPr lang="fi-FI" sz="2000" dirty="0" err="1">
                <a:cs typeface="Calibri Light"/>
              </a:rPr>
              <a:t>haastavaa.suomalainen</a:t>
            </a:r>
            <a:r>
              <a:rPr lang="fi-FI" sz="2000" dirty="0">
                <a:cs typeface="Calibri Light"/>
              </a:rPr>
              <a:t> koulutus antaa valmiuksia </a:t>
            </a:r>
            <a:r>
              <a:rPr lang="fi-FI" sz="2000" dirty="0" err="1">
                <a:cs typeface="Calibri Light"/>
              </a:rPr>
              <a:t>enemmän.ruotsissa</a:t>
            </a:r>
            <a:r>
              <a:rPr lang="fi-FI" sz="2000" dirty="0">
                <a:cs typeface="Calibri Light"/>
              </a:rPr>
              <a:t> on selkeä jako perushoitajan </a:t>
            </a:r>
            <a:r>
              <a:rPr lang="fi-FI" sz="2000" dirty="0" err="1">
                <a:cs typeface="Calibri Light"/>
              </a:rPr>
              <a:t>töihin,sairaanhoitajan</a:t>
            </a:r>
            <a:r>
              <a:rPr lang="fi-FI" sz="2000" dirty="0">
                <a:cs typeface="Calibri Light"/>
              </a:rPr>
              <a:t> töihin jne. Sairaanhoitaja tekee paljon sellaista minkä suomessa tekee </a:t>
            </a:r>
            <a:r>
              <a:rPr lang="fi-FI" sz="2000" dirty="0" err="1">
                <a:cs typeface="Calibri Light"/>
              </a:rPr>
              <a:t>lähihoitaja.esimerkiksi</a:t>
            </a:r>
            <a:r>
              <a:rPr lang="fi-FI" sz="2000" dirty="0">
                <a:cs typeface="Calibri Light"/>
              </a:rPr>
              <a:t> lääkkeiden jaon </a:t>
            </a:r>
            <a:r>
              <a:rPr lang="fi-FI" sz="2000" dirty="0" err="1">
                <a:cs typeface="Calibri Light"/>
              </a:rPr>
              <a:t>lääkekaappeihin,lääketilaukset</a:t>
            </a:r>
            <a:r>
              <a:rPr lang="fi-FI" sz="2000" dirty="0">
                <a:cs typeface="Calibri Light"/>
              </a:rPr>
              <a:t> ja lääkärin kanssa työskentelyn. </a:t>
            </a:r>
            <a:r>
              <a:rPr lang="fi-FI" sz="2000" dirty="0" err="1">
                <a:cs typeface="Calibri Light"/>
              </a:rPr>
              <a:t>Esim</a:t>
            </a:r>
            <a:r>
              <a:rPr lang="fi-FI" sz="2000" dirty="0">
                <a:cs typeface="Calibri Light"/>
              </a:rPr>
              <a:t> tarvittaessa annettavia lääkkeitä antaessa täytyy soittaa </a:t>
            </a:r>
            <a:r>
              <a:rPr lang="fi-FI" sz="2000" dirty="0" err="1">
                <a:cs typeface="Calibri Light"/>
              </a:rPr>
              <a:t>sairaanhoitajalle.tämä</a:t>
            </a:r>
            <a:r>
              <a:rPr lang="fi-FI" sz="2000" dirty="0">
                <a:cs typeface="Calibri Light"/>
              </a:rPr>
              <a:t> koskee jopa allergialääkettä.</a:t>
            </a:r>
            <a:br>
              <a:rPr lang="fi-FI" sz="2000" dirty="0">
                <a:cs typeface="Calibri Light"/>
              </a:rPr>
            </a:br>
            <a:r>
              <a:rPr lang="fi-FI" sz="2000" dirty="0">
                <a:cs typeface="Calibri Light"/>
              </a:rPr>
              <a:t>Yksikössäni on kolme </a:t>
            </a:r>
            <a:r>
              <a:rPr lang="fi-FI" sz="2000" dirty="0" err="1">
                <a:cs typeface="Calibri Light"/>
              </a:rPr>
              <a:t>sairaanhoitajaa,fysioterapeutti,jalkahoitaja,ja</a:t>
            </a:r>
            <a:r>
              <a:rPr lang="fi-FI" sz="2000" dirty="0">
                <a:cs typeface="Calibri Light"/>
              </a:rPr>
              <a:t> lääkäri. Sairaanhoitajilla on omat työhuoneet tämä on valtavan hyvä asia verrattuna mitä suomessa olen nähnyt toimistokopin nurkassa omia töitä tekeviä sairaanhoitajaparkoja joita koko ajan häiritään ja välillä revitään lähihoitajan </a:t>
            </a:r>
            <a:r>
              <a:rPr lang="fi-FI" sz="2000" dirty="0" err="1">
                <a:cs typeface="Calibri Light"/>
              </a:rPr>
              <a:t>työhön.ruotsissa</a:t>
            </a:r>
            <a:r>
              <a:rPr lang="fi-FI" sz="2000" dirty="0">
                <a:cs typeface="Calibri Light"/>
              </a:rPr>
              <a:t> sairaanhoitaja ei paikkaa </a:t>
            </a:r>
            <a:r>
              <a:rPr lang="fi-FI" sz="2000" dirty="0" err="1">
                <a:cs typeface="Calibri Light"/>
              </a:rPr>
              <a:t>puutteita.yleensäkkin</a:t>
            </a:r>
            <a:r>
              <a:rPr lang="fi-FI" sz="2000" dirty="0">
                <a:cs typeface="Calibri Light"/>
              </a:rPr>
              <a:t> taukotilat on varsin hyvät. Pääsemme tauolla pois osastolta hienoihin tiloihin.</a:t>
            </a:r>
            <a:br>
              <a:rPr lang="fi-FI" sz="2000" dirty="0">
                <a:cs typeface="Calibri Light"/>
              </a:rPr>
            </a:br>
            <a:r>
              <a:rPr lang="fi-FI" sz="2000" dirty="0">
                <a:cs typeface="Calibri Light"/>
              </a:rPr>
              <a:t>Tauoista sen verran että ruotsissa meillä on puoli tuntia taukoa jonka voimme käyttää miten haluamme se on tosin palkatonta. Monet ottaa pienet nokoset tai oikaisevat taukotilan sohvalle. Itse syön "</a:t>
            </a:r>
            <a:r>
              <a:rPr lang="fi-FI" sz="2000" dirty="0" err="1">
                <a:cs typeface="Calibri Light"/>
              </a:rPr>
              <a:t>rastin"aikana</a:t>
            </a:r>
            <a:r>
              <a:rPr lang="fi-FI" sz="2000" dirty="0">
                <a:cs typeface="Calibri Light"/>
              </a:rPr>
              <a:t>.</a:t>
            </a:r>
            <a:br>
              <a:rPr lang="en-US" sz="2000" dirty="0"/>
            </a:br>
            <a:r>
              <a:rPr lang="fi-FI" sz="2000" dirty="0">
                <a:cs typeface="Calibri Light"/>
              </a:rPr>
              <a:t>Työaika alkaa suomalaisittain kello 7 aamuraportilla ja työajan pituus on yleensä 8 tuntia </a:t>
            </a:r>
            <a:br>
              <a:rPr lang="fi-FI" sz="2000" dirty="0">
                <a:cs typeface="Calibri Light"/>
              </a:rPr>
            </a:br>
            <a:r>
              <a:rPr lang="fi-FI" sz="2000" dirty="0">
                <a:cs typeface="Calibri Light"/>
              </a:rPr>
              <a:t> </a:t>
            </a:r>
          </a:p>
        </p:txBody>
      </p:sp>
    </p:spTree>
    <p:extLst>
      <p:ext uri="{BB962C8B-B14F-4D97-AF65-F5344CB8AC3E}">
        <p14:creationId xmlns:p14="http://schemas.microsoft.com/office/powerpoint/2010/main" val="2372071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CC18F7-65F0-3ADA-A11A-B1AC1A9B1E8C}"/>
              </a:ext>
            </a:extLst>
          </p:cNvPr>
          <p:cNvSpPr>
            <a:spLocks noGrp="1"/>
          </p:cNvSpPr>
          <p:nvPr>
            <p:ph type="title"/>
          </p:nvPr>
        </p:nvSpPr>
        <p:spPr>
          <a:xfrm>
            <a:off x="838200" y="2248353"/>
            <a:ext cx="10515600" cy="1325563"/>
          </a:xfrm>
        </p:spPr>
        <p:txBody>
          <a:bodyPr>
            <a:noAutofit/>
          </a:bodyPr>
          <a:lstStyle/>
          <a:p>
            <a:r>
              <a:rPr lang="fi-FI" sz="2400" dirty="0">
                <a:cs typeface="Calibri Light"/>
              </a:rPr>
              <a:t>Käytössä ollut tekniikka</a:t>
            </a:r>
            <a:br>
              <a:rPr lang="fi-FI" sz="2400" dirty="0">
                <a:cs typeface="Calibri Light"/>
              </a:rPr>
            </a:br>
            <a:r>
              <a:rPr lang="fi-FI" sz="2400" dirty="0">
                <a:cs typeface="Calibri Light"/>
              </a:rPr>
              <a:t>Yksikössäni oli käytössä työpuhelimessa oleva järjestelmä jota käytettiin vuoron aikana. Sitä voisi verrata suomessa kotihoidossa käytössä olevaan järjestelmään.</a:t>
            </a:r>
            <a:br>
              <a:rPr lang="fi-FI" sz="2400" dirty="0">
                <a:cs typeface="Calibri Light"/>
              </a:rPr>
            </a:br>
            <a:r>
              <a:rPr lang="fi-FI" sz="2400" dirty="0">
                <a:cs typeface="Calibri Light"/>
              </a:rPr>
              <a:t>Kun tulet vuoroon otat puhelimen ja kirjaat itsesi järjestelmään ja osastolle. </a:t>
            </a:r>
            <a:br>
              <a:rPr lang="fi-FI" sz="2400" dirty="0">
                <a:cs typeface="Calibri Light"/>
              </a:rPr>
            </a:br>
            <a:r>
              <a:rPr lang="fi-FI" sz="2400" dirty="0">
                <a:cs typeface="Calibri Light"/>
              </a:rPr>
              <a:t>järjestelmällä pääset tekemään </a:t>
            </a:r>
            <a:r>
              <a:rPr lang="fi-FI" sz="2400" dirty="0" err="1">
                <a:cs typeface="Calibri Light"/>
              </a:rPr>
              <a:t>lääkehoitoa,pääset</a:t>
            </a:r>
            <a:r>
              <a:rPr lang="fi-FI" sz="2400" dirty="0">
                <a:cs typeface="Calibri Light"/>
              </a:rPr>
              <a:t> kirjaamaan tarvittaessa ja kuittaat asukkaiden hälytykset. Kirjaat puhelimella itsesi sisään ja ulos asukkaan huoneeseen. Jokaisella asukkaalla on huoneessaan lääkekaappi sähkölukolla joka aukeaa ja joka suljetaan  työpuhelimella</a:t>
            </a:r>
            <a:br>
              <a:rPr lang="fi-FI" sz="2400" dirty="0">
                <a:cs typeface="Calibri Light"/>
              </a:rPr>
            </a:br>
            <a:r>
              <a:rPr lang="fi-FI" sz="2400" dirty="0">
                <a:cs typeface="Calibri Light"/>
              </a:rPr>
              <a:t>jokaisessa huoneessa oli asennettu kattoon nostin jota käytettiin joka päivä.</a:t>
            </a:r>
            <a:br>
              <a:rPr lang="fi-FI" sz="2400" dirty="0">
                <a:cs typeface="Calibri Light"/>
              </a:rPr>
            </a:br>
            <a:endParaRPr lang="fi-FI" sz="2400" dirty="0">
              <a:cs typeface="Calibri Light"/>
            </a:endParaRPr>
          </a:p>
        </p:txBody>
      </p:sp>
    </p:spTree>
    <p:extLst>
      <p:ext uri="{BB962C8B-B14F-4D97-AF65-F5344CB8AC3E}">
        <p14:creationId xmlns:p14="http://schemas.microsoft.com/office/powerpoint/2010/main" val="3284598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1E1AE5-304A-5D5F-D4F3-D4D374463773}"/>
              </a:ext>
            </a:extLst>
          </p:cNvPr>
          <p:cNvSpPr>
            <a:spLocks noGrp="1"/>
          </p:cNvSpPr>
          <p:nvPr>
            <p:ph type="title"/>
          </p:nvPr>
        </p:nvSpPr>
        <p:spPr>
          <a:xfrm>
            <a:off x="838200" y="2766218"/>
            <a:ext cx="10515600" cy="1325563"/>
          </a:xfrm>
        </p:spPr>
        <p:txBody>
          <a:bodyPr>
            <a:noAutofit/>
          </a:bodyPr>
          <a:lstStyle/>
          <a:p>
            <a:r>
              <a:rPr lang="fi-FI" sz="2800" dirty="0">
                <a:cs typeface="Calibri Light"/>
              </a:rPr>
              <a:t>Kirjaaminen</a:t>
            </a:r>
            <a:br>
              <a:rPr lang="fi-FI" sz="2800" dirty="0">
                <a:cs typeface="Calibri Light"/>
              </a:rPr>
            </a:br>
            <a:r>
              <a:rPr lang="fi-FI" sz="2800" dirty="0">
                <a:cs typeface="Calibri Light"/>
              </a:rPr>
              <a:t>minusta </a:t>
            </a:r>
            <a:r>
              <a:rPr lang="fi-FI" sz="2800" dirty="0" err="1">
                <a:cs typeface="Calibri Light"/>
              </a:rPr>
              <a:t>tuntui,että</a:t>
            </a:r>
            <a:r>
              <a:rPr lang="fi-FI" sz="2800" dirty="0">
                <a:cs typeface="Calibri Light"/>
              </a:rPr>
              <a:t> suomessa kirjaaminen on tärkeämmässä roolissa kuin ruotsissa ja kirjaamiskäytäntö poikkeaa ratkaisevasti.</a:t>
            </a:r>
            <a:br>
              <a:rPr lang="fi-FI" sz="2800" dirty="0">
                <a:cs typeface="Calibri Light"/>
              </a:rPr>
            </a:br>
            <a:r>
              <a:rPr lang="fi-FI" sz="2800" dirty="0">
                <a:cs typeface="Calibri Light"/>
              </a:rPr>
              <a:t>Suomessa kirjataan paljon ja joka vuorossa yksityiskohtaisesti ruotsissa </a:t>
            </a:r>
            <a:r>
              <a:rPr lang="fi-FI" sz="2800" dirty="0" err="1">
                <a:cs typeface="Calibri Light"/>
              </a:rPr>
              <a:t>ntehdään</a:t>
            </a:r>
            <a:r>
              <a:rPr lang="fi-FI" sz="2800" dirty="0">
                <a:cs typeface="Calibri Light"/>
              </a:rPr>
              <a:t> kirjauksia jos tapahtuu jotain poikkeavaa kuten esimerkiksi asukas kieltäytyy ottamasta lääkkeet tai tapahtuu jotain muuta poikkeavaa.</a:t>
            </a:r>
            <a:br>
              <a:rPr lang="fi-FI" sz="2800" dirty="0">
                <a:cs typeface="Calibri Light"/>
              </a:rPr>
            </a:br>
            <a:r>
              <a:rPr lang="fi-FI" sz="2800" dirty="0">
                <a:cs typeface="Calibri Light"/>
              </a:rPr>
              <a:t>Kirjausjärjestelmässä on myös mahdollisuus lähettää viestejä sairaanhoitajalle ja lukea hänen viestejään.</a:t>
            </a:r>
            <a:br>
              <a:rPr lang="fi-FI" sz="2800" dirty="0">
                <a:cs typeface="Calibri Light"/>
              </a:rPr>
            </a:br>
            <a:r>
              <a:rPr lang="fi-FI" sz="2800" dirty="0">
                <a:cs typeface="Calibri Light"/>
              </a:rPr>
              <a:t>Yksikössäni  erityisesti viestin kulkemisen tärkeyttä  sekä raportointia pidettiin hyvin tärkeänä. </a:t>
            </a:r>
            <a:br>
              <a:rPr lang="fi-FI" sz="2800" dirty="0">
                <a:cs typeface="Calibri Light"/>
              </a:rPr>
            </a:br>
            <a:r>
              <a:rPr lang="fi-FI" sz="2800" dirty="0">
                <a:cs typeface="Calibri Light"/>
              </a:rPr>
              <a:t>saimme työsähköpostiin esimiehen viikkokirjeen (ruotsiksi)</a:t>
            </a:r>
            <a:endParaRPr lang="fi-FI" sz="2800" dirty="0"/>
          </a:p>
        </p:txBody>
      </p:sp>
    </p:spTree>
    <p:extLst>
      <p:ext uri="{BB962C8B-B14F-4D97-AF65-F5344CB8AC3E}">
        <p14:creationId xmlns:p14="http://schemas.microsoft.com/office/powerpoint/2010/main" val="3907703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0DA18B7-41D8-39BA-574E-A8120AA23A25}"/>
              </a:ext>
            </a:extLst>
          </p:cNvPr>
          <p:cNvSpPr>
            <a:spLocks noGrp="1"/>
          </p:cNvSpPr>
          <p:nvPr>
            <p:ph type="title"/>
          </p:nvPr>
        </p:nvSpPr>
        <p:spPr>
          <a:xfrm>
            <a:off x="838200" y="2607583"/>
            <a:ext cx="10515600" cy="1325563"/>
          </a:xfrm>
        </p:spPr>
        <p:txBody>
          <a:bodyPr>
            <a:noAutofit/>
          </a:bodyPr>
          <a:lstStyle/>
          <a:p>
            <a:r>
              <a:rPr lang="fi-FI" sz="2400" dirty="0">
                <a:cs typeface="Calibri Light"/>
              </a:rPr>
              <a:t>RUOTSIN KIELEN TÄRKEYDESTÄ</a:t>
            </a:r>
            <a:br>
              <a:rPr lang="fi-FI" sz="2400" dirty="0">
                <a:cs typeface="Calibri Light"/>
              </a:rPr>
            </a:br>
            <a:r>
              <a:rPr lang="fi-FI" sz="2400" dirty="0">
                <a:cs typeface="Calibri Light"/>
              </a:rPr>
              <a:t>Jos aiot tehdä töitä ruotsissa sinulla täytyy olla halua oppia ruotsin kielen </a:t>
            </a:r>
            <a:r>
              <a:rPr lang="fi-FI" sz="2400" dirty="0" err="1">
                <a:cs typeface="Calibri Light"/>
              </a:rPr>
              <a:t>perustaidot.mitään</a:t>
            </a:r>
            <a:r>
              <a:rPr lang="fi-FI" sz="2400" dirty="0">
                <a:cs typeface="Calibri Light"/>
              </a:rPr>
              <a:t> täydellistä kielitaitoa ei vaadita tai </a:t>
            </a:r>
            <a:r>
              <a:rPr lang="fi-FI" sz="2400" dirty="0" err="1">
                <a:cs typeface="Calibri Light"/>
              </a:rPr>
              <a:t>odoteta,mutta</a:t>
            </a:r>
            <a:r>
              <a:rPr lang="fi-FI" sz="2400" dirty="0">
                <a:cs typeface="Calibri Light"/>
              </a:rPr>
              <a:t> et voi jäädä pelkän suomen tai englannin varaan jos aiot työskennellä  ruotsissa.</a:t>
            </a:r>
            <a:br>
              <a:rPr lang="fi-FI" sz="2400" dirty="0">
                <a:cs typeface="Calibri Light"/>
              </a:rPr>
            </a:br>
            <a:r>
              <a:rPr lang="fi-FI" sz="2400" dirty="0">
                <a:cs typeface="Calibri Light"/>
              </a:rPr>
              <a:t>Tilanne </a:t>
            </a:r>
            <a:r>
              <a:rPr lang="fi-FI" sz="2400" dirty="0" err="1">
                <a:cs typeface="Calibri Light"/>
              </a:rPr>
              <a:t>käänten</a:t>
            </a:r>
            <a:r>
              <a:rPr lang="fi-FI" sz="2400" dirty="0">
                <a:cs typeface="Calibri Light"/>
              </a:rPr>
              <a:t> :mitä ajattelet jos suomessa </a:t>
            </a:r>
            <a:r>
              <a:rPr lang="fi-FI" sz="2400" dirty="0" err="1">
                <a:cs typeface="Calibri Light"/>
              </a:rPr>
              <a:t>työntekiä</a:t>
            </a:r>
            <a:r>
              <a:rPr lang="fi-FI" sz="2400" dirty="0">
                <a:cs typeface="Calibri Light"/>
              </a:rPr>
              <a:t> pitäisi suomen kieltä niin vastenmielisenä </a:t>
            </a:r>
            <a:r>
              <a:rPr lang="fi-FI" sz="2400" dirty="0" err="1">
                <a:cs typeface="Calibri Light"/>
              </a:rPr>
              <a:t>oppia,ettei</a:t>
            </a:r>
            <a:r>
              <a:rPr lang="fi-FI" sz="2400" dirty="0">
                <a:cs typeface="Calibri Light"/>
              </a:rPr>
              <a:t> ole halukas edes </a:t>
            </a:r>
            <a:r>
              <a:rPr lang="fi-FI" sz="2400" dirty="0" err="1">
                <a:cs typeface="Calibri Light"/>
              </a:rPr>
              <a:t>yrittämään,vaan</a:t>
            </a:r>
            <a:r>
              <a:rPr lang="fi-FI" sz="2400" dirty="0">
                <a:cs typeface="Calibri Light"/>
              </a:rPr>
              <a:t> haluaa käyttää englantia niin asukkaiden kuin </a:t>
            </a:r>
            <a:r>
              <a:rPr lang="fi-FI" sz="2400" dirty="0" err="1">
                <a:cs typeface="Calibri Light"/>
              </a:rPr>
              <a:t>työkaverteitten</a:t>
            </a:r>
            <a:r>
              <a:rPr lang="fi-FI" sz="2400" dirty="0">
                <a:cs typeface="Calibri Light"/>
              </a:rPr>
              <a:t> kanssa?</a:t>
            </a:r>
            <a:br>
              <a:rPr lang="fi-FI" sz="2400" dirty="0">
                <a:cs typeface="Calibri Light"/>
              </a:rPr>
            </a:br>
            <a:r>
              <a:rPr lang="fi-FI" sz="2400" dirty="0">
                <a:cs typeface="Calibri Light"/>
              </a:rPr>
              <a:t>Vaikka työskentelin suomenkielisten asukkaiden kanssa ja työkielenä oli </a:t>
            </a:r>
            <a:r>
              <a:rPr lang="fi-FI" sz="2400" dirty="0" err="1">
                <a:cs typeface="Calibri Light"/>
              </a:rPr>
              <a:t>suomi,oli</a:t>
            </a:r>
            <a:r>
              <a:rPr lang="fi-FI" sz="2400" dirty="0">
                <a:cs typeface="Calibri Light"/>
              </a:rPr>
              <a:t> </a:t>
            </a:r>
            <a:r>
              <a:rPr lang="fi-FI" sz="2400" dirty="0" err="1">
                <a:cs typeface="Calibri Light"/>
              </a:rPr>
              <a:t>potilastietojärjestelmä,lomakkeet</a:t>
            </a:r>
            <a:r>
              <a:rPr lang="fi-FI" sz="2400" dirty="0">
                <a:cs typeface="Calibri Light"/>
              </a:rPr>
              <a:t> ja koko järjestelmä ruotsinkielinen.</a:t>
            </a:r>
            <a:br>
              <a:rPr lang="fi-FI" sz="2400" dirty="0">
                <a:cs typeface="Calibri Light"/>
              </a:rPr>
            </a:br>
            <a:r>
              <a:rPr lang="fi-FI" sz="2400" dirty="0">
                <a:cs typeface="Calibri Light"/>
              </a:rPr>
              <a:t>Itse käytin ruotsinkieltä aina kun mahdollista sillä englannin ja  suomenkieliseen kuplaan jääminen olisi ollut tylsää  </a:t>
            </a:r>
            <a:br>
              <a:rPr lang="fi-FI" sz="2400" dirty="0">
                <a:cs typeface="Calibri Light"/>
              </a:rPr>
            </a:br>
            <a:r>
              <a:rPr lang="fi-FI" sz="2400" dirty="0">
                <a:cs typeface="Calibri Light"/>
              </a:rPr>
              <a:t>kärjistetysti sanoen ruotsin kielen vähättelyssä kyseessä voi olla sinulle usean sadan euron tulonmenetys sillä kielitaidolla saat neuvoteltua itsellesi paremman palkan. </a:t>
            </a:r>
            <a:br>
              <a:rPr lang="fi-FI" sz="2400" dirty="0">
                <a:cs typeface="Calibri Light"/>
              </a:rPr>
            </a:br>
            <a:r>
              <a:rPr lang="fi-FI" sz="2400" dirty="0">
                <a:cs typeface="Calibri Light"/>
              </a:rPr>
              <a:t>ja jos aiot lähteä norjaan </a:t>
            </a:r>
            <a:r>
              <a:rPr lang="fi-FI" sz="2400" dirty="0" err="1">
                <a:cs typeface="Calibri Light"/>
              </a:rPr>
              <a:t>töihin,on</a:t>
            </a:r>
            <a:r>
              <a:rPr lang="fi-FI" sz="2400" dirty="0">
                <a:cs typeface="Calibri Light"/>
              </a:rPr>
              <a:t> norjan kieli helppo oppia kouluruotsin pohjalta.</a:t>
            </a:r>
          </a:p>
        </p:txBody>
      </p:sp>
    </p:spTree>
    <p:extLst>
      <p:ext uri="{BB962C8B-B14F-4D97-AF65-F5344CB8AC3E}">
        <p14:creationId xmlns:p14="http://schemas.microsoft.com/office/powerpoint/2010/main" val="1460133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02B8E7-8F24-901B-D40E-76F42C8E645E}"/>
              </a:ext>
            </a:extLst>
          </p:cNvPr>
          <p:cNvSpPr>
            <a:spLocks noGrp="1"/>
          </p:cNvSpPr>
          <p:nvPr>
            <p:ph type="title"/>
          </p:nvPr>
        </p:nvSpPr>
        <p:spPr>
          <a:xfrm>
            <a:off x="838200" y="2640239"/>
            <a:ext cx="10515600" cy="1325563"/>
          </a:xfrm>
        </p:spPr>
        <p:txBody>
          <a:bodyPr>
            <a:noAutofit/>
          </a:bodyPr>
          <a:lstStyle/>
          <a:p>
            <a:r>
              <a:rPr lang="fi-FI" sz="2400" dirty="0">
                <a:cs typeface="Calibri Light"/>
              </a:rPr>
              <a:t>Monikulttuurisuus</a:t>
            </a:r>
            <a:br>
              <a:rPr lang="fi-FI" sz="2400" dirty="0">
                <a:cs typeface="Calibri Light"/>
              </a:rPr>
            </a:br>
            <a:r>
              <a:rPr lang="fi-FI" sz="2400" dirty="0">
                <a:cs typeface="Calibri Light"/>
              </a:rPr>
              <a:t>työyhteisöni oli monikulttuurinen.</a:t>
            </a:r>
            <a:br>
              <a:rPr lang="fi-FI" sz="2400" dirty="0">
                <a:cs typeface="Calibri Light"/>
              </a:rPr>
            </a:br>
            <a:r>
              <a:rPr lang="fi-FI" sz="2400" dirty="0">
                <a:cs typeface="Calibri Light"/>
              </a:rPr>
              <a:t>Jos osaat suomea ja ruotsia sen verran että ymmärrät perusasiat ja pystyt tekemään potilastyötä niin pärjäät suomikodissa.</a:t>
            </a:r>
            <a:br>
              <a:rPr lang="fi-FI" sz="2400" dirty="0">
                <a:cs typeface="Calibri Light"/>
              </a:rPr>
            </a:br>
            <a:r>
              <a:rPr lang="fi-FI" sz="2400" dirty="0">
                <a:cs typeface="Calibri Light"/>
              </a:rPr>
              <a:t>Minulla oli mm suomen somali ja romani työkavereina eikä heillä ollut mitään vaikeuksia </a:t>
            </a:r>
            <a:br>
              <a:rPr lang="fi-FI" sz="2400" dirty="0">
                <a:cs typeface="Calibri Light"/>
              </a:rPr>
            </a:br>
            <a:r>
              <a:rPr lang="fi-FI" sz="2400" dirty="0" err="1">
                <a:cs typeface="Calibri Light"/>
              </a:rPr>
              <a:t>tukholma</a:t>
            </a:r>
            <a:r>
              <a:rPr lang="fi-FI" sz="2400" dirty="0">
                <a:cs typeface="Calibri Light"/>
              </a:rPr>
              <a:t> muutenkin on monikulttuurinen suurkaupunki jossa monikulttuurisuus on hyvin arkipäiväinen asia.</a:t>
            </a:r>
            <a:br>
              <a:rPr lang="fi-FI" sz="2400" dirty="0">
                <a:cs typeface="Calibri Light"/>
              </a:rPr>
            </a:br>
            <a:r>
              <a:rPr lang="fi-FI" sz="2400" dirty="0">
                <a:cs typeface="Calibri Light"/>
              </a:rPr>
              <a:t>Monella suomalaisella työkaverillani oli monikulttuurinen perhe  </a:t>
            </a:r>
            <a:br>
              <a:rPr lang="fi-FI" sz="2400" dirty="0">
                <a:cs typeface="Calibri Light"/>
              </a:rPr>
            </a:br>
            <a:endParaRPr lang="fi-FI" sz="2400" dirty="0">
              <a:cs typeface="Calibri Light"/>
            </a:endParaRPr>
          </a:p>
        </p:txBody>
      </p:sp>
    </p:spTree>
    <p:extLst>
      <p:ext uri="{BB962C8B-B14F-4D97-AF65-F5344CB8AC3E}">
        <p14:creationId xmlns:p14="http://schemas.microsoft.com/office/powerpoint/2010/main" val="2283642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F3C19A-BCAB-CA83-3BD6-FA27B8BFAAD6}"/>
              </a:ext>
            </a:extLst>
          </p:cNvPr>
          <p:cNvSpPr>
            <a:spLocks noGrp="1"/>
          </p:cNvSpPr>
          <p:nvPr>
            <p:ph type="title"/>
          </p:nvPr>
        </p:nvSpPr>
        <p:spPr>
          <a:xfrm>
            <a:off x="838200" y="2977696"/>
            <a:ext cx="10515600" cy="1325563"/>
          </a:xfrm>
        </p:spPr>
        <p:txBody>
          <a:bodyPr>
            <a:noAutofit/>
          </a:bodyPr>
          <a:lstStyle/>
          <a:p>
            <a:r>
              <a:rPr lang="fi-FI" sz="2800" dirty="0">
                <a:cs typeface="Calibri Light"/>
              </a:rPr>
              <a:t>Asuntotilanne </a:t>
            </a:r>
            <a:r>
              <a:rPr lang="fi-FI" sz="2800" dirty="0" err="1">
                <a:cs typeface="Calibri Light"/>
              </a:rPr>
              <a:t>tukholman</a:t>
            </a:r>
            <a:r>
              <a:rPr lang="fi-FI" sz="2800" dirty="0">
                <a:cs typeface="Calibri Light"/>
              </a:rPr>
              <a:t> läänissä</a:t>
            </a:r>
            <a:br>
              <a:rPr lang="fi-FI" sz="2800" dirty="0">
                <a:cs typeface="Calibri Light"/>
              </a:rPr>
            </a:br>
            <a:r>
              <a:rPr lang="fi-FI" sz="2800" dirty="0">
                <a:cs typeface="Calibri Light"/>
              </a:rPr>
              <a:t>asunnon saaminen ja vuokrat ovat hyvin suuri ongelma </a:t>
            </a:r>
            <a:r>
              <a:rPr lang="fi-FI" sz="2800" dirty="0" err="1">
                <a:cs typeface="Calibri Light"/>
              </a:rPr>
              <a:t>tukholmassa,jossa</a:t>
            </a:r>
            <a:r>
              <a:rPr lang="fi-FI" sz="2800" dirty="0">
                <a:cs typeface="Calibri Light"/>
              </a:rPr>
              <a:t> asuntotilanne on huono.</a:t>
            </a:r>
            <a:br>
              <a:rPr lang="fi-FI" sz="2800" dirty="0">
                <a:cs typeface="Calibri Light"/>
              </a:rPr>
            </a:br>
            <a:r>
              <a:rPr lang="fi-FI" sz="2800" dirty="0">
                <a:cs typeface="Calibri Light"/>
              </a:rPr>
              <a:t>Usein tarjolla on asuntoja välikäden kautta ja joudut joko jonottamaan ikuisesti kunnan asuntoa tai maksamaan korkeaa vuokraa välikädelle.</a:t>
            </a:r>
            <a:br>
              <a:rPr lang="fi-FI" sz="2800" dirty="0">
                <a:cs typeface="Calibri Light"/>
              </a:rPr>
            </a:br>
            <a:r>
              <a:rPr lang="fi-FI" sz="2800" dirty="0">
                <a:cs typeface="Calibri Light"/>
              </a:rPr>
              <a:t>Vuokra voi olla huonostakin asunnosta 1100 euroa</a:t>
            </a:r>
            <a:br>
              <a:rPr lang="fi-FI" sz="2800" dirty="0">
                <a:cs typeface="Calibri Light"/>
              </a:rPr>
            </a:br>
            <a:r>
              <a:rPr lang="fi-FI" sz="2800" dirty="0">
                <a:cs typeface="Calibri Light"/>
              </a:rPr>
              <a:t>tarjolla on yhtä huonetta omakotitalosta 500 eurolla. Paras ilmoitus oli ulkohuussilla ja ilman mukavuuksia olevasta kesämökistä 20 kilometriä keskustan ulkopuolella pyydettiin 800 euroa.</a:t>
            </a:r>
            <a:br>
              <a:rPr lang="fi-FI" sz="2800" dirty="0">
                <a:cs typeface="Calibri Light"/>
              </a:rPr>
            </a:br>
            <a:r>
              <a:rPr lang="fi-FI" sz="2800" dirty="0">
                <a:cs typeface="Calibri Light"/>
              </a:rPr>
              <a:t>Keskustelin somalialaissyntyisen suomesta ruotsiin muuttaneen kollegan kanssa asuntotilanteesta lapsiperheen kannalta.</a:t>
            </a:r>
            <a:br>
              <a:rPr lang="fi-FI" sz="2800" dirty="0">
                <a:cs typeface="Calibri Light"/>
              </a:rPr>
            </a:br>
            <a:r>
              <a:rPr lang="fi-FI" sz="2800" dirty="0">
                <a:cs typeface="Calibri Light"/>
              </a:rPr>
              <a:t>Hänen mielestään suomessa on parempi tilanne niin asumisen kuin lasten koulun kannalta.</a:t>
            </a:r>
            <a:br>
              <a:rPr lang="fi-FI" sz="2800" dirty="0">
                <a:cs typeface="Calibri Light"/>
              </a:rPr>
            </a:br>
            <a:r>
              <a:rPr lang="fi-FI" sz="2800" dirty="0">
                <a:cs typeface="Calibri Light"/>
              </a:rPr>
              <a:t>Hän itse asui eräässä suuressa tukholmalaisessa lähiössä jossa ei oikein viihtynyt.</a:t>
            </a:r>
            <a:br>
              <a:rPr lang="fi-FI" sz="2800" dirty="0">
                <a:cs typeface="Calibri Light"/>
              </a:rPr>
            </a:br>
            <a:endParaRPr lang="fi-FI" sz="2800" dirty="0"/>
          </a:p>
        </p:txBody>
      </p:sp>
    </p:spTree>
    <p:extLst>
      <p:ext uri="{BB962C8B-B14F-4D97-AF65-F5344CB8AC3E}">
        <p14:creationId xmlns:p14="http://schemas.microsoft.com/office/powerpoint/2010/main" val="363341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DFB83C7-A095-89ED-14EA-4B290D8A602B}"/>
              </a:ext>
            </a:extLst>
          </p:cNvPr>
          <p:cNvSpPr>
            <a:spLocks noGrp="1"/>
          </p:cNvSpPr>
          <p:nvPr>
            <p:ph type="title"/>
          </p:nvPr>
        </p:nvSpPr>
        <p:spPr>
          <a:xfrm>
            <a:off x="838200" y="3162754"/>
            <a:ext cx="10515600" cy="1325563"/>
          </a:xfrm>
        </p:spPr>
        <p:txBody>
          <a:bodyPr>
            <a:noAutofit/>
          </a:bodyPr>
          <a:lstStyle/>
          <a:p>
            <a:r>
              <a:rPr lang="fi-FI" sz="2400" dirty="0">
                <a:cs typeface="Calibri Light"/>
              </a:rPr>
              <a:t>Liikkuminen </a:t>
            </a:r>
            <a:r>
              <a:rPr lang="fi-FI" sz="2400" dirty="0" err="1">
                <a:cs typeface="Calibri Light"/>
              </a:rPr>
              <a:t>tukholmassa</a:t>
            </a:r>
            <a:br>
              <a:rPr lang="fi-FI" sz="2400" dirty="0">
                <a:cs typeface="Calibri Light"/>
              </a:rPr>
            </a:br>
            <a:r>
              <a:rPr lang="fi-FI" sz="2400" dirty="0">
                <a:cs typeface="Calibri Light"/>
              </a:rPr>
              <a:t>julkinen liikenne toimii hyvin </a:t>
            </a:r>
            <a:br>
              <a:rPr lang="fi-FI" sz="2400" dirty="0">
                <a:cs typeface="Calibri Light"/>
              </a:rPr>
            </a:br>
            <a:r>
              <a:rPr lang="fi-FI" sz="2400" dirty="0">
                <a:cs typeface="Calibri Light"/>
              </a:rPr>
              <a:t>kuukausilipun voi ladata meikäläistä r-kioskia vastaavasta </a:t>
            </a:r>
            <a:r>
              <a:rPr lang="fi-FI" sz="2400" dirty="0" err="1">
                <a:cs typeface="Calibri Light"/>
              </a:rPr>
              <a:t>pressbyrå</a:t>
            </a:r>
            <a:r>
              <a:rPr lang="fi-FI" sz="2400" dirty="0">
                <a:cs typeface="Calibri Light"/>
              </a:rPr>
              <a:t>-kioskilta joita on joka asemalla.</a:t>
            </a:r>
            <a:br>
              <a:rPr lang="fi-FI" sz="2400" dirty="0">
                <a:cs typeface="Calibri Light"/>
              </a:rPr>
            </a:br>
            <a:r>
              <a:rPr lang="fi-FI" sz="2400" dirty="0">
                <a:cs typeface="Calibri Light"/>
              </a:rPr>
              <a:t>Lipulle ei voi enää ladata "</a:t>
            </a:r>
            <a:r>
              <a:rPr lang="fi-FI" sz="2400" dirty="0" err="1">
                <a:cs typeface="Calibri Light"/>
              </a:rPr>
              <a:t>arvoa"ja</a:t>
            </a:r>
            <a:r>
              <a:rPr lang="fi-FI" sz="2400" dirty="0">
                <a:cs typeface="Calibri Light"/>
              </a:rPr>
              <a:t> maksaa </a:t>
            </a:r>
            <a:r>
              <a:rPr lang="fi-FI" sz="2400" dirty="0" err="1">
                <a:cs typeface="Calibri Light"/>
              </a:rPr>
              <a:t>kertamaksuja.voit</a:t>
            </a:r>
            <a:r>
              <a:rPr lang="fi-FI" sz="2400" dirty="0">
                <a:cs typeface="Calibri Light"/>
              </a:rPr>
              <a:t> ostaa kuukausilipun tai kolmen päivän lipun tai ostaa lippuluukulta tai liikennelaitoksen  </a:t>
            </a:r>
            <a:r>
              <a:rPr lang="fi-FI" sz="2400" dirty="0" err="1">
                <a:cs typeface="Calibri Light"/>
              </a:rPr>
              <a:t>appsista</a:t>
            </a:r>
            <a:r>
              <a:rPr lang="fi-FI" sz="2400" dirty="0">
                <a:cs typeface="Calibri Light"/>
              </a:rPr>
              <a:t> kertalipun </a:t>
            </a:r>
            <a:br>
              <a:rPr lang="en-US" sz="2400" dirty="0"/>
            </a:br>
            <a:r>
              <a:rPr lang="fi-FI" sz="2400" dirty="0">
                <a:cs typeface="Calibri Light"/>
              </a:rPr>
              <a:t>kertalippu maksoi 39 kruunua ja 30 päivän lippu 970 kruunua</a:t>
            </a:r>
            <a:br>
              <a:rPr lang="fi-FI" sz="2400" dirty="0">
                <a:cs typeface="Calibri Light"/>
              </a:rPr>
            </a:br>
            <a:r>
              <a:rPr lang="fi-FI" sz="2400" dirty="0" err="1">
                <a:cs typeface="Calibri Light"/>
              </a:rPr>
              <a:t>tukholmassa</a:t>
            </a:r>
            <a:r>
              <a:rPr lang="fi-FI" sz="2400" dirty="0">
                <a:cs typeface="Calibri Light"/>
              </a:rPr>
              <a:t> liikennöi neljänlaisia julkisen liikenteen kulkuvälineitä</a:t>
            </a:r>
            <a:br>
              <a:rPr lang="fi-FI" sz="2400" dirty="0">
                <a:cs typeface="Calibri Light"/>
              </a:rPr>
            </a:br>
            <a:r>
              <a:rPr lang="fi-FI" sz="2400" dirty="0">
                <a:cs typeface="Calibri Light"/>
              </a:rPr>
              <a:t>1.metro eli </a:t>
            </a:r>
            <a:r>
              <a:rPr lang="fi-FI" sz="2400" dirty="0" err="1">
                <a:cs typeface="Calibri Light"/>
              </a:rPr>
              <a:t>tunnelbana</a:t>
            </a:r>
            <a:br>
              <a:rPr lang="fi-FI" sz="2400" dirty="0">
                <a:cs typeface="Calibri Light"/>
              </a:rPr>
            </a:br>
            <a:r>
              <a:rPr lang="fi-FI" sz="2400" dirty="0">
                <a:cs typeface="Calibri Light"/>
              </a:rPr>
              <a:t>2.paikallisjuna eli </a:t>
            </a:r>
            <a:r>
              <a:rPr lang="fi-FI" sz="2400" dirty="0" err="1">
                <a:cs typeface="Calibri Light"/>
              </a:rPr>
              <a:t>pendeltåg</a:t>
            </a:r>
            <a:br>
              <a:rPr lang="fi-FI" sz="2400" dirty="0">
                <a:cs typeface="Calibri Light"/>
              </a:rPr>
            </a:br>
            <a:r>
              <a:rPr lang="fi-FI" sz="2400" dirty="0">
                <a:cs typeface="Calibri Light"/>
              </a:rPr>
              <a:t>3.bussit</a:t>
            </a:r>
            <a:br>
              <a:rPr lang="fi-FI" sz="2400" dirty="0">
                <a:cs typeface="Calibri Light"/>
              </a:rPr>
            </a:br>
            <a:r>
              <a:rPr lang="fi-FI" sz="2400" dirty="0">
                <a:cs typeface="Calibri Light"/>
              </a:rPr>
              <a:t>4.raitiovaunu</a:t>
            </a:r>
            <a:br>
              <a:rPr lang="fi-FI" sz="2400" dirty="0">
                <a:cs typeface="Calibri Light"/>
              </a:rPr>
            </a:br>
            <a:r>
              <a:rPr lang="fi-FI" sz="2400" dirty="0">
                <a:cs typeface="Calibri Light"/>
              </a:rPr>
              <a:t>kaupungissa on muutama solmukohta jossa eri linjat kohtaa ja voit vaihtaa </a:t>
            </a:r>
            <a:r>
              <a:rPr lang="fi-FI" sz="2400" dirty="0" err="1">
                <a:cs typeface="Calibri Light"/>
              </a:rPr>
              <a:t>esim</a:t>
            </a:r>
            <a:r>
              <a:rPr lang="fi-FI" sz="2400" dirty="0">
                <a:cs typeface="Calibri Light"/>
              </a:rPr>
              <a:t> metrosta paikallisjunaan ja </a:t>
            </a:r>
            <a:r>
              <a:rPr lang="fi-FI" sz="2400" dirty="0" err="1">
                <a:cs typeface="Calibri Light"/>
              </a:rPr>
              <a:t>tukholman</a:t>
            </a:r>
            <a:r>
              <a:rPr lang="fi-FI" sz="2400" dirty="0">
                <a:cs typeface="Calibri Light"/>
              </a:rPr>
              <a:t> keskusasemalla voit vaihtaa mihin vaan.</a:t>
            </a:r>
            <a:br>
              <a:rPr lang="fi-FI" sz="2400" dirty="0">
                <a:cs typeface="Calibri Light"/>
              </a:rPr>
            </a:br>
            <a:r>
              <a:rPr lang="fi-FI" sz="2400" dirty="0">
                <a:cs typeface="Calibri Light"/>
              </a:rPr>
              <a:t>Oma asuntoni </a:t>
            </a:r>
            <a:r>
              <a:rPr lang="fi-FI" sz="2400" dirty="0" err="1">
                <a:cs typeface="Calibri Light"/>
              </a:rPr>
              <a:t>siaitsi</a:t>
            </a:r>
            <a:r>
              <a:rPr lang="fi-FI" sz="2400" dirty="0">
                <a:cs typeface="Calibri Light"/>
              </a:rPr>
              <a:t> </a:t>
            </a:r>
            <a:r>
              <a:rPr lang="fi-FI" sz="2400" dirty="0" err="1">
                <a:cs typeface="Calibri Light"/>
              </a:rPr>
              <a:t>älvsjön</a:t>
            </a:r>
            <a:r>
              <a:rPr lang="fi-FI" sz="2400" dirty="0">
                <a:cs typeface="Calibri Light"/>
              </a:rPr>
              <a:t> kaupunginosassa paikallisjunan ja bussien </a:t>
            </a:r>
            <a:r>
              <a:rPr lang="fi-FI" sz="2400" dirty="0" err="1">
                <a:cs typeface="Calibri Light"/>
              </a:rPr>
              <a:t>reitillä.sieltä</a:t>
            </a:r>
            <a:r>
              <a:rPr lang="fi-FI" sz="2400" dirty="0">
                <a:cs typeface="Calibri Light"/>
              </a:rPr>
              <a:t> liikkuminen oli nopeaa ja helppoa </a:t>
            </a:r>
            <a:br>
              <a:rPr lang="fi-FI" sz="2400" dirty="0">
                <a:cs typeface="Calibri Light"/>
              </a:rPr>
            </a:br>
            <a:br>
              <a:rPr lang="fi-FI" sz="2400" dirty="0">
                <a:cs typeface="Calibri Light"/>
              </a:rPr>
            </a:br>
            <a:endParaRPr lang="fi-FI" sz="2400" dirty="0">
              <a:cs typeface="Calibri Light"/>
            </a:endParaRPr>
          </a:p>
        </p:txBody>
      </p:sp>
    </p:spTree>
    <p:extLst>
      <p:ext uri="{BB962C8B-B14F-4D97-AF65-F5344CB8AC3E}">
        <p14:creationId xmlns:p14="http://schemas.microsoft.com/office/powerpoint/2010/main" val="2450203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FEB2F87-7249-BC90-1C5F-C51B28212D2C}"/>
              </a:ext>
            </a:extLst>
          </p:cNvPr>
          <p:cNvSpPr>
            <a:spLocks noGrp="1"/>
          </p:cNvSpPr>
          <p:nvPr>
            <p:ph type="title"/>
          </p:nvPr>
        </p:nvSpPr>
        <p:spPr>
          <a:xfrm>
            <a:off x="838200" y="2574925"/>
            <a:ext cx="10515600" cy="1325563"/>
          </a:xfrm>
        </p:spPr>
        <p:txBody>
          <a:bodyPr>
            <a:noAutofit/>
          </a:bodyPr>
          <a:lstStyle/>
          <a:p>
            <a:r>
              <a:rPr lang="fi-FI" sz="2400" dirty="0">
                <a:cs typeface="Calibri Light"/>
              </a:rPr>
              <a:t>Hinnat</a:t>
            </a:r>
            <a:br>
              <a:rPr lang="fi-FI" sz="2400" dirty="0">
                <a:cs typeface="Calibri Light"/>
              </a:rPr>
            </a:br>
            <a:r>
              <a:rPr lang="fi-FI" sz="2400" dirty="0">
                <a:cs typeface="Calibri Light"/>
              </a:rPr>
              <a:t>ruoka ja eläminen on kallista nykyään </a:t>
            </a:r>
            <a:r>
              <a:rPr lang="fi-FI" sz="2400" dirty="0" err="1">
                <a:cs typeface="Calibri Light"/>
              </a:rPr>
              <a:t>kaikkialla,ja</a:t>
            </a:r>
            <a:r>
              <a:rPr lang="fi-FI" sz="2400" dirty="0">
                <a:cs typeface="Calibri Light"/>
              </a:rPr>
              <a:t> niin se on myös ruotsissa.</a:t>
            </a:r>
            <a:br>
              <a:rPr lang="fi-FI" sz="2400" dirty="0">
                <a:cs typeface="Calibri Light"/>
              </a:rPr>
            </a:br>
            <a:r>
              <a:rPr lang="fi-FI" sz="2400" dirty="0">
                <a:cs typeface="Calibri Light"/>
              </a:rPr>
              <a:t>On hyvä varautua ylimääräiseen rahan menoon</a:t>
            </a:r>
            <a:br>
              <a:rPr lang="fi-FI" sz="2400" dirty="0">
                <a:cs typeface="Calibri Light"/>
              </a:rPr>
            </a:br>
            <a:r>
              <a:rPr lang="fi-FI" sz="2400" dirty="0">
                <a:cs typeface="Calibri Light"/>
              </a:rPr>
              <a:t>suosittelen ainakin 1000 euron varaamista olemiseen ja elämiseen kuukaudeksi vuokran lisäksi.</a:t>
            </a:r>
            <a:br>
              <a:rPr lang="fi-FI" sz="2400" dirty="0">
                <a:cs typeface="Calibri Light"/>
              </a:rPr>
            </a:br>
            <a:r>
              <a:rPr lang="fi-FI" sz="2400" dirty="0">
                <a:cs typeface="Calibri Light"/>
              </a:rPr>
              <a:t>Esimerkkejä hinnoista lähikaupassa</a:t>
            </a:r>
            <a:br>
              <a:rPr lang="fi-FI" sz="2400" dirty="0">
                <a:cs typeface="Calibri Light"/>
              </a:rPr>
            </a:br>
            <a:r>
              <a:rPr lang="fi-FI" sz="2400" dirty="0">
                <a:cs typeface="Calibri Light"/>
              </a:rPr>
              <a:t>litra </a:t>
            </a:r>
            <a:r>
              <a:rPr lang="fi-FI" sz="2400" dirty="0" err="1">
                <a:cs typeface="Calibri Light"/>
              </a:rPr>
              <a:t>laktoositona</a:t>
            </a:r>
            <a:r>
              <a:rPr lang="fi-FI" sz="2400" dirty="0">
                <a:cs typeface="Calibri Light"/>
              </a:rPr>
              <a:t> rasvatonta maitoa :1.90 eur</a:t>
            </a:r>
            <a:br>
              <a:rPr lang="fi-FI" sz="2400" dirty="0">
                <a:cs typeface="Calibri Light"/>
              </a:rPr>
            </a:br>
            <a:r>
              <a:rPr lang="fi-FI" sz="2400" dirty="0">
                <a:cs typeface="Calibri Light"/>
              </a:rPr>
              <a:t>litra laktoositonta jugurttia                :2.50 eur</a:t>
            </a:r>
            <a:br>
              <a:rPr lang="fi-FI" sz="2400" dirty="0">
                <a:cs typeface="Calibri Light"/>
              </a:rPr>
            </a:br>
            <a:r>
              <a:rPr lang="fi-FI" sz="2400" dirty="0">
                <a:cs typeface="Calibri Light"/>
              </a:rPr>
              <a:t> paketti kahvia                                      : 6 euroa</a:t>
            </a:r>
            <a:br>
              <a:rPr lang="fi-FI" sz="2400" dirty="0">
                <a:cs typeface="Calibri Light"/>
              </a:rPr>
            </a:br>
            <a:r>
              <a:rPr lang="fi-FI" sz="2400" dirty="0">
                <a:cs typeface="Calibri Light"/>
              </a:rPr>
              <a:t>juustoviipaleet                                      :6-9 euroa</a:t>
            </a:r>
            <a:br>
              <a:rPr lang="fi-FI" sz="2400" dirty="0">
                <a:cs typeface="Calibri Light"/>
              </a:rPr>
            </a:br>
            <a:r>
              <a:rPr lang="fi-FI" sz="2400" dirty="0">
                <a:cs typeface="Calibri Light"/>
              </a:rPr>
              <a:t>broilerin leikkeet                                   :7-9 euroa</a:t>
            </a:r>
            <a:br>
              <a:rPr lang="fi-FI" sz="2400" dirty="0">
                <a:cs typeface="Calibri Light"/>
              </a:rPr>
            </a:br>
            <a:r>
              <a:rPr lang="fi-FI" sz="2400" dirty="0">
                <a:cs typeface="Calibri Light"/>
              </a:rPr>
              <a:t>ruokaan menee helposti 60-80 euroa viikossa </a:t>
            </a:r>
            <a:br>
              <a:rPr lang="fi-FI" sz="2400" dirty="0">
                <a:cs typeface="Calibri Light"/>
              </a:rPr>
            </a:br>
            <a:r>
              <a:rPr lang="fi-FI" sz="2400" dirty="0">
                <a:cs typeface="Calibri Light"/>
              </a:rPr>
              <a:t>kebablautanen grillillä maksaa yleensä noin 9-10 euroa </a:t>
            </a:r>
          </a:p>
        </p:txBody>
      </p:sp>
    </p:spTree>
    <p:extLst>
      <p:ext uri="{BB962C8B-B14F-4D97-AF65-F5344CB8AC3E}">
        <p14:creationId xmlns:p14="http://schemas.microsoft.com/office/powerpoint/2010/main" val="208540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3BE974-DE28-A9BD-6467-D7B2BD4181AA}"/>
              </a:ext>
            </a:extLst>
          </p:cNvPr>
          <p:cNvSpPr>
            <a:spLocks noGrp="1"/>
          </p:cNvSpPr>
          <p:nvPr>
            <p:ph type="title"/>
          </p:nvPr>
        </p:nvSpPr>
        <p:spPr>
          <a:xfrm>
            <a:off x="740229" y="3032125"/>
            <a:ext cx="10515600" cy="1325563"/>
          </a:xfrm>
        </p:spPr>
        <p:txBody>
          <a:bodyPr>
            <a:noAutofit/>
          </a:bodyPr>
          <a:lstStyle/>
          <a:p>
            <a:r>
              <a:rPr lang="fi-FI" sz="2400" dirty="0">
                <a:cs typeface="Calibri Light"/>
              </a:rPr>
              <a:t>Vähän vielä </a:t>
            </a:r>
            <a:r>
              <a:rPr lang="fi-FI" sz="2400" dirty="0" err="1">
                <a:cs typeface="Calibri Light"/>
              </a:rPr>
              <a:t>lisääRuotsalaisesta</a:t>
            </a:r>
            <a:r>
              <a:rPr lang="fi-FI" sz="2400" dirty="0">
                <a:cs typeface="Calibri Light"/>
              </a:rPr>
              <a:t> työelämästä ja palkkauksesta</a:t>
            </a:r>
            <a:br>
              <a:rPr lang="fi-FI" sz="2400" dirty="0">
                <a:cs typeface="Calibri Light"/>
              </a:rPr>
            </a:br>
            <a:br>
              <a:rPr lang="fi-FI" sz="2400" dirty="0">
                <a:cs typeface="Calibri Light"/>
              </a:rPr>
            </a:br>
            <a:r>
              <a:rPr lang="fi-FI" sz="2400" dirty="0">
                <a:cs typeface="Calibri Light"/>
              </a:rPr>
              <a:t>Toisin kuin </a:t>
            </a:r>
            <a:r>
              <a:rPr lang="fi-FI" sz="2400" dirty="0" err="1">
                <a:cs typeface="Calibri Light"/>
              </a:rPr>
              <a:t>suomessa,ruotsissa</a:t>
            </a:r>
            <a:r>
              <a:rPr lang="fi-FI" sz="2400" dirty="0">
                <a:cs typeface="Calibri Light"/>
              </a:rPr>
              <a:t> ei liitto neuvottele sinulle palkkaa .käytössä on </a:t>
            </a:r>
            <a:r>
              <a:rPr lang="fi-FI" sz="2400" dirty="0" err="1">
                <a:cs typeface="Calibri Light"/>
              </a:rPr>
              <a:t>nk</a:t>
            </a:r>
            <a:r>
              <a:rPr lang="fi-FI" sz="2400" dirty="0">
                <a:cs typeface="Calibri Light"/>
              </a:rPr>
              <a:t> suoran sopimisen järjestelmä jossa työnantaja ja </a:t>
            </a:r>
            <a:r>
              <a:rPr lang="fi-FI" sz="2400" dirty="0" err="1">
                <a:cs typeface="Calibri Light"/>
              </a:rPr>
              <a:t>työntekiä</a:t>
            </a:r>
            <a:r>
              <a:rPr lang="fi-FI" sz="2400" dirty="0">
                <a:cs typeface="Calibri Light"/>
              </a:rPr>
              <a:t> neuvottelee keskenään palkasta.</a:t>
            </a:r>
            <a:br>
              <a:rPr lang="fi-FI" sz="2400" dirty="0">
                <a:cs typeface="Calibri Light"/>
              </a:rPr>
            </a:br>
            <a:r>
              <a:rPr lang="fi-FI" sz="2400" dirty="0">
                <a:cs typeface="Calibri Light"/>
              </a:rPr>
              <a:t>Jokaisella </a:t>
            </a:r>
            <a:r>
              <a:rPr lang="fi-FI" sz="2400" dirty="0" err="1">
                <a:cs typeface="Calibri Light"/>
              </a:rPr>
              <a:t>työntekiäällä</a:t>
            </a:r>
            <a:r>
              <a:rPr lang="fi-FI" sz="2400" dirty="0">
                <a:cs typeface="Calibri Light"/>
              </a:rPr>
              <a:t> on vuosittain kahdenkeskiset palkkaneuvottelut joiden aikana kartoitetaan </a:t>
            </a:r>
            <a:r>
              <a:rPr lang="fi-FI" sz="2400" dirty="0" err="1">
                <a:cs typeface="Calibri Light"/>
              </a:rPr>
              <a:t>työntekiän</a:t>
            </a:r>
            <a:r>
              <a:rPr lang="fi-FI" sz="2400" dirty="0">
                <a:cs typeface="Calibri Light"/>
              </a:rPr>
              <a:t> osaamista ja osaamisen tasoa. palkka on sinusta itsestä </a:t>
            </a:r>
            <a:r>
              <a:rPr lang="fi-FI" sz="2400" dirty="0" err="1">
                <a:cs typeface="Calibri Light"/>
              </a:rPr>
              <a:t>kiini</a:t>
            </a:r>
            <a:r>
              <a:rPr lang="fi-FI" sz="2400" dirty="0">
                <a:cs typeface="Calibri Light"/>
              </a:rPr>
              <a:t> ja </a:t>
            </a:r>
            <a:r>
              <a:rPr lang="fi-FI" sz="2400" dirty="0" err="1">
                <a:cs typeface="Calibri Light"/>
              </a:rPr>
              <a:t>siitä,kuinka</a:t>
            </a:r>
            <a:r>
              <a:rPr lang="fi-FI" sz="2400" dirty="0">
                <a:cs typeface="Calibri Light"/>
              </a:rPr>
              <a:t> osaat markkinoida itseäsi ja kuinka kehität osaamistasi.</a:t>
            </a:r>
            <a:br>
              <a:rPr lang="fi-FI" sz="2400" dirty="0">
                <a:cs typeface="Calibri Light"/>
              </a:rPr>
            </a:br>
            <a:r>
              <a:rPr lang="fi-FI" sz="2400" dirty="0">
                <a:cs typeface="Calibri Light"/>
              </a:rPr>
              <a:t>Kahdenkeskinen sopiminen voi aiheuttaa ja aiheuttaa palkkaeroja ja esimerkiksi pitkän työuran samalla työnantajalla tehnyt </a:t>
            </a:r>
            <a:r>
              <a:rPr lang="fi-FI" sz="2400" dirty="0" err="1">
                <a:cs typeface="Calibri Light"/>
              </a:rPr>
              <a:t>saatta</a:t>
            </a:r>
            <a:r>
              <a:rPr lang="fi-FI" sz="2400" dirty="0">
                <a:cs typeface="Calibri Light"/>
              </a:rPr>
              <a:t> huomata että joku </a:t>
            </a:r>
            <a:r>
              <a:rPr lang="fi-FI" sz="2400" dirty="0" err="1">
                <a:cs typeface="Calibri Light"/>
              </a:rPr>
              <a:t>nuorempa</a:t>
            </a:r>
            <a:r>
              <a:rPr lang="fi-FI" sz="2400" dirty="0">
                <a:cs typeface="Calibri Light"/>
              </a:rPr>
              <a:t> saa häntä parempaa palkkaa.</a:t>
            </a:r>
            <a:br>
              <a:rPr lang="fi-FI" sz="2400" dirty="0">
                <a:cs typeface="Calibri Light"/>
              </a:rPr>
            </a:br>
            <a:r>
              <a:rPr lang="fi-FI" sz="2400" dirty="0">
                <a:cs typeface="Calibri Light"/>
              </a:rPr>
              <a:t>Keskimäärin aloittelevalle lähihoitajalle jää käteen 2000 euron verran. </a:t>
            </a:r>
            <a:br>
              <a:rPr lang="fi-FI" sz="2400" dirty="0">
                <a:cs typeface="Calibri Light"/>
              </a:rPr>
            </a:br>
            <a:r>
              <a:rPr lang="fi-FI" sz="2400" dirty="0">
                <a:cs typeface="Calibri Light"/>
              </a:rPr>
              <a:t>keskustelin tästä järjestelmästä työkavereitteni kanssa. Moni kiitti </a:t>
            </a:r>
            <a:r>
              <a:rPr lang="fi-FI" sz="2400" dirty="0" err="1">
                <a:cs typeface="Calibri Light"/>
              </a:rPr>
              <a:t>sitä,että</a:t>
            </a:r>
            <a:r>
              <a:rPr lang="fi-FI" sz="2400" dirty="0">
                <a:cs typeface="Calibri Light"/>
              </a:rPr>
              <a:t> ruotsissa palkitaan osaamista ja itsensä kehittämistä. Huonona pidettiin juuri mahdollisia palkkaeroja.</a:t>
            </a:r>
            <a:br>
              <a:rPr lang="fi-FI" sz="2400" dirty="0">
                <a:cs typeface="Calibri Light"/>
              </a:rPr>
            </a:br>
            <a:r>
              <a:rPr lang="fi-FI" sz="2400" dirty="0">
                <a:cs typeface="Calibri Light"/>
              </a:rPr>
              <a:t>Kollegojen sanoja lainatakseni täytyy osata kehua </a:t>
            </a:r>
            <a:r>
              <a:rPr lang="fi-FI" sz="2400" dirty="0" err="1">
                <a:cs typeface="Calibri Light"/>
              </a:rPr>
              <a:t>itseään,tuotava</a:t>
            </a:r>
            <a:r>
              <a:rPr lang="fi-FI" sz="2400" dirty="0">
                <a:cs typeface="Calibri Light"/>
              </a:rPr>
              <a:t> osaamistaan esille ja on oltava rohkeutta pyytää palkkaa.</a:t>
            </a:r>
            <a:br>
              <a:rPr lang="fi-FI" sz="2400" dirty="0">
                <a:cs typeface="Calibri Light"/>
              </a:rPr>
            </a:br>
            <a:br>
              <a:rPr lang="fi-FI" sz="2400" dirty="0">
                <a:cs typeface="Calibri Light"/>
              </a:rPr>
            </a:br>
            <a:endParaRPr lang="fi-FI" sz="2400" dirty="0"/>
          </a:p>
        </p:txBody>
      </p:sp>
    </p:spTree>
    <p:extLst>
      <p:ext uri="{BB962C8B-B14F-4D97-AF65-F5344CB8AC3E}">
        <p14:creationId xmlns:p14="http://schemas.microsoft.com/office/powerpoint/2010/main" val="14500390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6" ma:contentTypeDescription="Create a new document." ma:contentTypeScope="" ma:versionID="0b26a2612e5e814b60500985a1d766e1">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5784ff4cf19e48d6fc37e7e52e2ad363"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a06f0db-dbf8-46f9-a525-66c6095d9d9f" xsi:nil="true"/>
    <MediaServiceKeyPoints xmlns="b94f0ea4-1378-4443-81c2-6750b6312211" xsi:nil="true"/>
    <lcf76f155ced4ddcb4097134ff3c332f xmlns="b94f0ea4-1378-4443-81c2-6750b631221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D2E0D3-A303-4222-B9AE-D436AC7022DA}"/>
</file>

<file path=customXml/itemProps2.xml><?xml version="1.0" encoding="utf-8"?>
<ds:datastoreItem xmlns:ds="http://schemas.openxmlformats.org/officeDocument/2006/customXml" ds:itemID="{3C239BB0-53B8-40A5-8BB9-15D2ED1AEBC9}">
  <ds:schemaRefs>
    <ds:schemaRef ds:uri="http://schemas.microsoft.com/office/2006/metadata/properties"/>
    <ds:schemaRef ds:uri="http://www.w3.org/2000/xmlns/"/>
    <ds:schemaRef ds:uri="http://schemas.microsoft.com/sharepoint/v3"/>
    <ds:schemaRef ds:uri="http://www.w3.org/2001/XMLSchema-instance"/>
    <ds:schemaRef ds:uri="71af3243-3dd4-4a8d-8c0d-dd76da1f02a5"/>
    <ds:schemaRef ds:uri="http://schemas.microsoft.com/office/infopath/2007/PartnerControls"/>
    <ds:schemaRef ds:uri="230e9df3-be65-4c73-a93b-d1236ebd677e"/>
    <ds:schemaRef ds:uri="2a06f0db-dbf8-46f9-a525-66c6095d9d9f"/>
    <ds:schemaRef ds:uri="b94f0ea4-1378-4443-81c2-6750b6312211"/>
  </ds:schemaRefs>
</ds:datastoreItem>
</file>

<file path=customXml/itemProps3.xml><?xml version="1.0" encoding="utf-8"?>
<ds:datastoreItem xmlns:ds="http://schemas.openxmlformats.org/officeDocument/2006/customXml" ds:itemID="{BA7C683C-DA35-4A0E-ADD0-CC297892D8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Atlas</Template>
  <TotalTime>0</TotalTime>
  <Words>1314</Words>
  <Application>Microsoft Office PowerPoint</Application>
  <PresentationFormat>Laajakuva</PresentationFormat>
  <Paragraphs>18</Paragraphs>
  <Slides>17</Slides>
  <Notes>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17</vt:i4>
      </vt:variant>
    </vt:vector>
  </HeadingPairs>
  <TitlesOfParts>
    <vt:vector size="22" baseType="lpstr">
      <vt:lpstr>Arial</vt:lpstr>
      <vt:lpstr>Avenir Next LT Pro</vt:lpstr>
      <vt:lpstr>Calibri</vt:lpstr>
      <vt:lpstr>Calibri Light</vt:lpstr>
      <vt:lpstr>Office Theme</vt:lpstr>
      <vt:lpstr>ALEKSIN KANSAINVÄLINEN HARJOITTELU  3.4-14.5 2023 Tukholmassa</vt:lpstr>
      <vt:lpstr>RAMVIKSVÄGEN 213 Enskede Tukholma</vt:lpstr>
      <vt:lpstr>Sairaanhoidon erikoistumisalan harjoittelu ja näyttö Ruotsissa suomenkielisessä palvelutalossa</vt:lpstr>
      <vt:lpstr>Lähtö ja lähtövalmistelut</vt:lpstr>
      <vt:lpstr>Lähtövalmistelut aloitiin lähdön valmistelut hyvissä ajoin.  Mielestäni Hyvin suuniteltu ja huolella organisoitu on puoliksi tehty. Hyvillä valmisteluilla vältin paljon turhaa selvittelyä. Aloitin lähdön valmistelut hyvissä ajoin viime vuoden puolella listaamalla tarvittavat asiat ja tehtävät. Otin huomioon aivan kaiken ja suoraan sanottuna välillä oli stressi. Huolimattomasti maailmalle ei kannata lähteä.Mitä itseen tulee minulla ei ole ollut elämässäni perään katsojaa ja perseen pyyhkiää joten olen aina kasvanut vastuuseen ja oppinut tekemään asioita vuorovaikutuksessa informoiden esimerkiksi opettajia . Lähtövalmistelujen lista oli näyttävä pitäen sisällään kaiken aina eurooppalaisesta sairausvakuutuskortista jatkojohtoon asti.</vt:lpstr>
      <vt:lpstr>Suomikodissa tukholmassa</vt:lpstr>
      <vt:lpstr>Matka lähdin matkaan keskiviikkona 29.3 iltalaivalla helsingistä tukholmaan. Valitsin strategisesti viikkolähdön välttääkseni ruuhkat.en lähtenyt viime tipassa vaan varasin hyvinkin neljä päivää aikaa asettua aloilleen. Siinä ajassa ehti vuokranantaja marianne,joka on mukava tamperelainen sekä harjoittelupaikka käydä tutuiksi. En hyppää koskaan kylmiltään tai viime tipassa mihinkään . Laivamatka oli varsin rauhallinen ja oli aikaa kierrellä tukholmassa nähtävyyksillä. </vt:lpstr>
      <vt:lpstr>Ruotsalainen palkkaus järjestelmä ruotsissa liittyo ei neuvottele sinulle palkkaa vaan sinun on osattava tehdä se itse vuosittain toteutuvassa kahdenkeskisessä palkkaneuvottelussa. Sinulla täytyy olla rohkeutta kehua itseäsi ja tuoda esille osaamistasi ja sinulla täytyy olla taitoja joihin perustat esim palkankorotustoiveesi. Ts Ole tarkkana ettet myy osaamistasi alihintaan ja pyydä rohkeasti reilusti palkkaa josta on vara tinkiä. Erityisen hyvä ja huomioon notettava taito on kielitaito.  </vt:lpstr>
      <vt:lpstr>Yleistä työskentelystä ruotsissa ja mitä tulee ottaa huomioon Ruotsissa lähihoitajan työ on enemmän suorittavaa ja voisi sanoa että suomalaisella koulutuksella ruotsiin meno on helppoa mutta ruotsalaisella koulutuksella suomeen tulo olisi enemmän haastavaa.suomalainen koulutus antaa valmiuksia enemmän.ruotsissa on selkeä jako perushoitajan töihin,sairaanhoitajan töihin jne. Sairaanhoitaja tekee paljon sellaista minkä suomessa tekee lähihoitaja.esimerkiksi lääkkeiden jaon lääkekaappeihin,lääketilaukset ja lääkärin kanssa työskentelyn. Esim tarvittaessa annettavia lääkkeitä antaessa täytyy soittaa sairaanhoitajalle.tämä koskee jopa allergialääkettä. Yksikössäni on kolme sairaanhoitajaa,fysioterapeutti,jalkahoitaja,ja lääkäri. Sairaanhoitajilla on omat työhuoneet tämä on valtavan hyvä asia verrattuna mitä suomessa olen nähnyt toimistokopin nurkassa omia töitä tekeviä sairaanhoitajaparkoja joita koko ajan häiritään ja välillä revitään lähihoitajan työhön.ruotsissa sairaanhoitaja ei paikkaa puutteita.yleensäkkin taukotilat on varsin hyvät. Pääsemme tauolla pois osastolta hienoihin tiloihin. Tauoista sen verran että ruotsissa meillä on puoli tuntia taukoa jonka voimme käyttää miten haluamme se on tosin palkatonta. Monet ottaa pienet nokoset tai oikaisevat taukotilan sohvalle. Itse syön "rastin"aikana. Työaika alkaa suomalaisittain kello 7 aamuraportilla ja työajan pituus on yleensä 8 tuntia   </vt:lpstr>
      <vt:lpstr>Käytössä ollut tekniikka Yksikössäni oli käytössä työpuhelimessa oleva järjestelmä jota käytettiin vuoron aikana. Sitä voisi verrata suomessa kotihoidossa käytössä olevaan järjestelmään. Kun tulet vuoroon otat puhelimen ja kirjaat itsesi järjestelmään ja osastolle.  järjestelmällä pääset tekemään lääkehoitoa,pääset kirjaamaan tarvittaessa ja kuittaat asukkaiden hälytykset. Kirjaat puhelimella itsesi sisään ja ulos asukkaan huoneeseen. Jokaisella asukkaalla on huoneessaan lääkekaappi sähkölukolla joka aukeaa ja joka suljetaan  työpuhelimella jokaisessa huoneessa oli asennettu kattoon nostin jota käytettiin joka päivä. </vt:lpstr>
      <vt:lpstr>Kirjaaminen minusta tuntui,että suomessa kirjaaminen on tärkeämmässä roolissa kuin ruotsissa ja kirjaamiskäytäntö poikkeaa ratkaisevasti. Suomessa kirjataan paljon ja joka vuorossa yksityiskohtaisesti ruotsissa ntehdään kirjauksia jos tapahtuu jotain poikkeavaa kuten esimerkiksi asukas kieltäytyy ottamasta lääkkeet tai tapahtuu jotain muuta poikkeavaa. Kirjausjärjestelmässä on myös mahdollisuus lähettää viestejä sairaanhoitajalle ja lukea hänen viestejään. Yksikössäni  erityisesti viestin kulkemisen tärkeyttä  sekä raportointia pidettiin hyvin tärkeänä.  saimme työsähköpostiin esimiehen viikkokirjeen (ruotsiksi)</vt:lpstr>
      <vt:lpstr>RUOTSIN KIELEN TÄRKEYDESTÄ Jos aiot tehdä töitä ruotsissa sinulla täytyy olla halua oppia ruotsin kielen perustaidot.mitään täydellistä kielitaitoa ei vaadita tai odoteta,mutta et voi jäädä pelkän suomen tai englannin varaan jos aiot työskennellä  ruotsissa. Tilanne käänten :mitä ajattelet jos suomessa työntekiä pitäisi suomen kieltä niin vastenmielisenä oppia,ettei ole halukas edes yrittämään,vaan haluaa käyttää englantia niin asukkaiden kuin työkaverteitten kanssa? Vaikka työskentelin suomenkielisten asukkaiden kanssa ja työkielenä oli suomi,oli potilastietojärjestelmä,lomakkeet ja koko järjestelmä ruotsinkielinen. Itse käytin ruotsinkieltä aina kun mahdollista sillä englannin ja  suomenkieliseen kuplaan jääminen olisi ollut tylsää   kärjistetysti sanoen ruotsin kielen vähättelyssä kyseessä voi olla sinulle usean sadan euron tulonmenetys sillä kielitaidolla saat neuvoteltua itsellesi paremman palkan.  ja jos aiot lähteä norjaan töihin,on norjan kieli helppo oppia kouluruotsin pohjalta.</vt:lpstr>
      <vt:lpstr>Monikulttuurisuus työyhteisöni oli monikulttuurinen. Jos osaat suomea ja ruotsia sen verran että ymmärrät perusasiat ja pystyt tekemään potilastyötä niin pärjäät suomikodissa. Minulla oli mm suomen somali ja romani työkavereina eikä heillä ollut mitään vaikeuksia  tukholma muutenkin on monikulttuurinen suurkaupunki jossa monikulttuurisuus on hyvin arkipäiväinen asia. Monella suomalaisella työkaverillani oli monikulttuurinen perhe   </vt:lpstr>
      <vt:lpstr>Asuntotilanne tukholman läänissä asunnon saaminen ja vuokrat ovat hyvin suuri ongelma tukholmassa,jossa asuntotilanne on huono. Usein tarjolla on asuntoja välikäden kautta ja joudut joko jonottamaan ikuisesti kunnan asuntoa tai maksamaan korkeaa vuokraa välikädelle. Vuokra voi olla huonostakin asunnosta 1100 euroa tarjolla on yhtä huonetta omakotitalosta 500 eurolla. Paras ilmoitus oli ulkohuussilla ja ilman mukavuuksia olevasta kesämökistä 20 kilometriä keskustan ulkopuolella pyydettiin 800 euroa. Keskustelin somalialaissyntyisen suomesta ruotsiin muuttaneen kollegan kanssa asuntotilanteesta lapsiperheen kannalta. Hänen mielestään suomessa on parempi tilanne niin asumisen kuin lasten koulun kannalta. Hän itse asui eräässä suuressa tukholmalaisessa lähiössä jossa ei oikein viihtynyt. </vt:lpstr>
      <vt:lpstr>Liikkuminen tukholmassa julkinen liikenne toimii hyvin  kuukausilipun voi ladata meikäläistä r-kioskia vastaavasta pressbyrå-kioskilta joita on joka asemalla. Lipulle ei voi enää ladata "arvoa"ja maksaa kertamaksuja.voit ostaa kuukausilipun tai kolmen päivän lipun tai ostaa lippuluukulta tai liikennelaitoksen  appsista kertalipun  kertalippu maksoi 39 kruunua ja 30 päivän lippu 970 kruunua tukholmassa liikennöi neljänlaisia julkisen liikenteen kulkuvälineitä 1.metro eli tunnelbana 2.paikallisjuna eli pendeltåg 3.bussit 4.raitiovaunu kaupungissa on muutama solmukohta jossa eri linjat kohtaa ja voit vaihtaa esim metrosta paikallisjunaan ja tukholman keskusasemalla voit vaihtaa mihin vaan. Oma asuntoni siaitsi älvsjön kaupunginosassa paikallisjunan ja bussien reitillä.sieltä liikkuminen oli nopeaa ja helppoa   </vt:lpstr>
      <vt:lpstr>Hinnat ruoka ja eläminen on kallista nykyään kaikkialla,ja niin se on myös ruotsissa. On hyvä varautua ylimääräiseen rahan menoon suosittelen ainakin 1000 euron varaamista olemiseen ja elämiseen kuukaudeksi vuokran lisäksi. Esimerkkejä hinnoista lähikaupassa litra laktoositona rasvatonta maitoa :1.90 eur litra laktoositonta jugurttia                :2.50 eur  paketti kahvia                                      : 6 euroa juustoviipaleet                                      :6-9 euroa broilerin leikkeet                                   :7-9 euroa ruokaan menee helposti 60-80 euroa viikossa  kebablautanen grillillä maksaa yleensä noin 9-10 euroa </vt:lpstr>
      <vt:lpstr>Vähän vielä lisääRuotsalaisesta työelämästä ja palkkauksesta  Toisin kuin suomessa,ruotsissa ei liitto neuvottele sinulle palkkaa .käytössä on nk suoran sopimisen järjestelmä jossa työnantaja ja työntekiä neuvottelee keskenään palkasta. Jokaisella työntekiäällä on vuosittain kahdenkeskiset palkkaneuvottelut joiden aikana kartoitetaan työntekiän osaamista ja osaamisen tasoa. palkka on sinusta itsestä kiini ja siitä,kuinka osaat markkinoida itseäsi ja kuinka kehität osaamistasi. Kahdenkeskinen sopiminen voi aiheuttaa ja aiheuttaa palkkaeroja ja esimerkiksi pitkän työuran samalla työnantajalla tehnyt saatta huomata että joku nuorempa saa häntä parempaa palkkaa. Keskimäärin aloittelevalle lähihoitajalle jää käteen 2000 euron verran.  keskustelin tästä järjestelmästä työkavereitteni kanssa. Moni kiitti sitä,että ruotsissa palkitaan osaamista ja itsensä kehittämistä. Huonona pidettiin juuri mahdollisia palkkaeroja. Kollegojen sanoja lainatakseni täytyy osata kehua itseään,tuotava osaamistaan esille ja on oltava rohkeutta pyytää palkkaa.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
  <cp:lastModifiedBy>Iina Siren</cp:lastModifiedBy>
  <cp:revision>836</cp:revision>
  <dcterms:created xsi:type="dcterms:W3CDTF">2023-03-24T11:07:15Z</dcterms:created>
  <dcterms:modified xsi:type="dcterms:W3CDTF">2023-05-23T12:03:55Z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y fmtid="{D5CDD505-2E9C-101B-9397-08002B2CF9AE}" pid="3" name="MediaServiceImageTags">
    <vt:lpwstr/>
  </property>
</Properties>
</file>