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 id="262" r:id="rId8"/>
    <p:sldId id="264" r:id="rId9"/>
    <p:sldId id="263" r:id="rId10"/>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15CF5C-69CD-9ACC-6FC1-514A73ABDED2}" v="25" dt="2022-10-24T07:34:25.291"/>
    <p1510:client id="{2CCADEE8-8451-AE21-9906-D01E8EA5C31C}" v="49" dt="2022-09-30T13:53:55.961"/>
    <p1510:client id="{4B3D21EC-4558-4A44-A34B-3F764AF3E4FC}" v="1202" dt="2022-09-18T15:12:03.462"/>
    <p1510:client id="{67D3472D-FC6C-D647-9F54-99B650AE835B}" v="617" dt="2022-10-13T15:12:46.009"/>
    <p1510:client id="{690F8D8B-AD27-2413-F94A-C211EF5E54BE}" v="128" dt="2022-10-09T16:53:41.055"/>
    <p1510:client id="{7524B14A-891E-4804-BB87-C389BF9B0921}" v="2101" dt="2022-09-26T19:27:52.713"/>
    <p1510:client id="{BED7E182-6FF0-A013-9743-8500B10196FC}" v="1168" dt="2022-09-28T17:09:21.520"/>
    <p1510:client id="{D6725C33-6383-609B-D4A6-EBB855688A71}" v="159" dt="2022-10-24T07:53:07.238"/>
    <p1510:client id="{F9AF9335-C8BF-6EFB-F93E-7A44B41A7293}" v="824" dt="2022-09-30T12:44:25.6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24.10.2022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24.10.2022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24.10.2022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24.10.2022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24.10.2022</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24.10.2022</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24.10.2022</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24.10.2022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24.10.2022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24.10.2022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24.10.2022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ABAE3-D89C-4001-9AEC-5083F82B749C}" type="datetimeFigureOut">
              <a:rPr lang="fi-FI" smtClean="0"/>
              <a:t>24.10.2022</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Kuva 4" descr="Kuva, joka sisältää kohteen ruoho, taivas, ulko, kenttä&#10;&#10;Kuvaus luotu automaattisesti">
            <a:extLst>
              <a:ext uri="{FF2B5EF4-FFF2-40B4-BE49-F238E27FC236}">
                <a16:creationId xmlns:a16="http://schemas.microsoft.com/office/drawing/2014/main" id="{EB795E83-DDEC-C85D-E5D1-847413106405}"/>
              </a:ext>
            </a:extLst>
          </p:cNvPr>
          <p:cNvPicPr>
            <a:picLocks noChangeAspect="1"/>
          </p:cNvPicPr>
          <p:nvPr/>
        </p:nvPicPr>
        <p:blipFill rotWithShape="1">
          <a:blip r:embed="rId2"/>
          <a:srcRect t="15341" b="9659"/>
          <a:stretch/>
        </p:blipFill>
        <p:spPr>
          <a:xfrm>
            <a:off x="20" y="10"/>
            <a:ext cx="12191980" cy="6857990"/>
          </a:xfrm>
          <a:prstGeom prst="rect">
            <a:avLst/>
          </a:prstGeom>
        </p:spPr>
      </p:pic>
      <p:sp>
        <p:nvSpPr>
          <p:cNvPr id="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Otsikko 1"/>
          <p:cNvSpPr>
            <a:spLocks noGrp="1"/>
          </p:cNvSpPr>
          <p:nvPr>
            <p:ph type="ctrTitle"/>
          </p:nvPr>
        </p:nvSpPr>
        <p:spPr>
          <a:xfrm>
            <a:off x="8022021" y="3231931"/>
            <a:ext cx="3852041" cy="1834056"/>
          </a:xfrm>
        </p:spPr>
        <p:txBody>
          <a:bodyPr>
            <a:normAutofit/>
          </a:bodyPr>
          <a:lstStyle/>
          <a:p>
            <a:r>
              <a:rPr lang="fi-FI" sz="4000" dirty="0">
                <a:cs typeface="Calibri Light"/>
              </a:rPr>
              <a:t>IRLANTI</a:t>
            </a:r>
            <a:br>
              <a:rPr lang="fi-FI" sz="4000">
                <a:cs typeface="Calibri Light"/>
              </a:rPr>
            </a:br>
            <a:r>
              <a:rPr lang="fi-FI" sz="4000" dirty="0">
                <a:cs typeface="Calibri Light"/>
              </a:rPr>
              <a:t>31.8 - 19.10.2022</a:t>
            </a:r>
          </a:p>
        </p:txBody>
      </p:sp>
      <p:sp>
        <p:nvSpPr>
          <p:cNvPr id="3" name="Alaotsikko 2"/>
          <p:cNvSpPr>
            <a:spLocks noGrp="1"/>
          </p:cNvSpPr>
          <p:nvPr>
            <p:ph type="subTitle" idx="1"/>
          </p:nvPr>
        </p:nvSpPr>
        <p:spPr>
          <a:xfrm>
            <a:off x="7782910" y="5242675"/>
            <a:ext cx="4330262" cy="683284"/>
          </a:xfrm>
        </p:spPr>
        <p:txBody>
          <a:bodyPr vert="horz" lIns="91440" tIns="45720" rIns="91440" bIns="45720" rtlCol="0">
            <a:normAutofit/>
          </a:bodyPr>
          <a:lstStyle/>
          <a:p>
            <a:r>
              <a:rPr lang="fi-FI" sz="1600" dirty="0">
                <a:cs typeface="Calibri"/>
              </a:rPr>
              <a:t>Martina Hyytiäinen</a:t>
            </a:r>
          </a:p>
          <a:p>
            <a:r>
              <a:rPr lang="fi-FI" sz="1600" dirty="0">
                <a:cs typeface="Calibri"/>
              </a:rPr>
              <a:t>msmae21b</a:t>
            </a:r>
          </a:p>
        </p:txBody>
      </p:sp>
      <p:cxnSp>
        <p:nvCxnSpPr>
          <p:cNvPr id="7"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238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6" descr="Kuva, joka sisältää kohteen ruoho, puu, ulko, lehmä&#10;&#10;Kuvaus luotu automaattisesti">
            <a:extLst>
              <a:ext uri="{FF2B5EF4-FFF2-40B4-BE49-F238E27FC236}">
                <a16:creationId xmlns:a16="http://schemas.microsoft.com/office/drawing/2014/main" id="{6F1B0E61-10A6-DE3C-1277-A87EC70DFC6C}"/>
              </a:ext>
            </a:extLst>
          </p:cNvPr>
          <p:cNvPicPr>
            <a:picLocks noChangeAspect="1"/>
          </p:cNvPicPr>
          <p:nvPr/>
        </p:nvPicPr>
        <p:blipFill rotWithShape="1">
          <a:blip r:embed="rId2"/>
          <a:srcRect b="5436"/>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D9445F26-9225-A794-A5F4-29F0694428E0}"/>
              </a:ext>
            </a:extLst>
          </p:cNvPr>
          <p:cNvSpPr>
            <a:spLocks noGrp="1"/>
          </p:cNvSpPr>
          <p:nvPr>
            <p:ph type="title"/>
          </p:nvPr>
        </p:nvSpPr>
        <p:spPr>
          <a:xfrm>
            <a:off x="7531610" y="365125"/>
            <a:ext cx="3822189" cy="1899912"/>
          </a:xfrm>
        </p:spPr>
        <p:txBody>
          <a:bodyPr>
            <a:normAutofit/>
          </a:bodyPr>
          <a:lstStyle/>
          <a:p>
            <a:r>
              <a:rPr lang="fi-FI" sz="4000" dirty="0">
                <a:cs typeface="Calibri Light"/>
              </a:rPr>
              <a:t>Työharjoittelu Irlannissa</a:t>
            </a:r>
            <a:endParaRPr lang="fi-FI" sz="4000" dirty="0"/>
          </a:p>
        </p:txBody>
      </p:sp>
      <p:sp>
        <p:nvSpPr>
          <p:cNvPr id="3" name="Sisällön paikkamerkki 2">
            <a:extLst>
              <a:ext uri="{FF2B5EF4-FFF2-40B4-BE49-F238E27FC236}">
                <a16:creationId xmlns:a16="http://schemas.microsoft.com/office/drawing/2014/main" id="{CAD0B0A1-B5FD-99C7-AB8A-5E38096C2AE5}"/>
              </a:ext>
            </a:extLst>
          </p:cNvPr>
          <p:cNvSpPr>
            <a:spLocks noGrp="1"/>
          </p:cNvSpPr>
          <p:nvPr>
            <p:ph idx="1"/>
          </p:nvPr>
        </p:nvSpPr>
        <p:spPr>
          <a:xfrm>
            <a:off x="7531610" y="2434201"/>
            <a:ext cx="3931046" cy="4226571"/>
          </a:xfrm>
        </p:spPr>
        <p:txBody>
          <a:bodyPr vert="horz" lIns="91440" tIns="45720" rIns="91440" bIns="45720" rtlCol="0" anchor="t">
            <a:normAutofit fontScale="92500" lnSpcReduction="10000"/>
          </a:bodyPr>
          <a:lstStyle/>
          <a:p>
            <a:pPr marL="0" indent="0">
              <a:buNone/>
            </a:pPr>
            <a:r>
              <a:rPr lang="fi-FI" sz="1900" dirty="0">
                <a:cs typeface="Calibri"/>
              </a:rPr>
              <a:t>Martina Hyytiäinen, msmae21b</a:t>
            </a:r>
          </a:p>
          <a:p>
            <a:pPr marL="0" indent="0">
              <a:buNone/>
            </a:pPr>
            <a:r>
              <a:rPr lang="fi-FI" sz="1900" dirty="0">
                <a:cs typeface="Calibri"/>
              </a:rPr>
              <a:t>Maatalousalan perustutkinto, eläintenhoidon osaamisala (tuotantoeläimet)</a:t>
            </a:r>
          </a:p>
          <a:p>
            <a:pPr marL="0" indent="0">
              <a:buNone/>
            </a:pPr>
            <a:r>
              <a:rPr lang="fi-FI" sz="1900" dirty="0">
                <a:cs typeface="Calibri"/>
              </a:rPr>
              <a:t>Kansainvälisissä työympäristöissä toimiminen</a:t>
            </a:r>
          </a:p>
          <a:p>
            <a:pPr marL="0" indent="0">
              <a:buNone/>
            </a:pPr>
            <a:r>
              <a:rPr lang="fi-FI" sz="1900" dirty="0">
                <a:cs typeface="Calibri"/>
              </a:rPr>
              <a:t>31.8 - 19.10.2022</a:t>
            </a:r>
            <a:endParaRPr lang="fi-FI" sz="1900" dirty="0"/>
          </a:p>
          <a:p>
            <a:pPr marL="0" indent="0">
              <a:buNone/>
            </a:pPr>
            <a:r>
              <a:rPr lang="fi-FI" sz="1900" dirty="0">
                <a:cs typeface="Calibri"/>
              </a:rPr>
              <a:t>Irlanti, </a:t>
            </a:r>
            <a:r>
              <a:rPr lang="fi-FI" sz="1900" dirty="0" err="1">
                <a:cs typeface="Calibri"/>
              </a:rPr>
              <a:t>Sligon</a:t>
            </a:r>
            <a:r>
              <a:rPr lang="fi-FI" sz="1900" dirty="0">
                <a:cs typeface="Calibri"/>
              </a:rPr>
              <a:t> kreivikunta, </a:t>
            </a:r>
            <a:r>
              <a:rPr lang="fi-FI" sz="1900" dirty="0" err="1">
                <a:cs typeface="Calibri"/>
              </a:rPr>
              <a:t>Collooney</a:t>
            </a:r>
            <a:endParaRPr lang="fi-FI" sz="1900">
              <a:cs typeface="Calibri"/>
            </a:endParaRPr>
          </a:p>
          <a:p>
            <a:pPr marL="0" indent="0">
              <a:buNone/>
            </a:pPr>
            <a:r>
              <a:rPr lang="fi-FI" sz="1900" dirty="0">
                <a:cs typeface="Calibri"/>
              </a:rPr>
              <a:t>Pieni maitofarmi, jossa myös lihakarjaa</a:t>
            </a:r>
          </a:p>
          <a:p>
            <a:pPr marL="0" indent="0">
              <a:buNone/>
            </a:pPr>
            <a:r>
              <a:rPr lang="fi-FI" sz="1900" dirty="0">
                <a:cs typeface="Calibri"/>
              </a:rPr>
              <a:t>Vaihto järjestettiin Irlannissa toimivan </a:t>
            </a:r>
            <a:r>
              <a:rPr lang="fi-FI" sz="1900" dirty="0" err="1">
                <a:cs typeface="Calibri"/>
              </a:rPr>
              <a:t>Equipeople</a:t>
            </a:r>
            <a:r>
              <a:rPr lang="fi-FI" sz="1900" dirty="0">
                <a:cs typeface="Calibri"/>
              </a:rPr>
              <a:t> järjestön kautta.</a:t>
            </a:r>
          </a:p>
          <a:p>
            <a:pPr marL="0" indent="0">
              <a:buNone/>
            </a:pPr>
            <a:endParaRPr lang="fi-FI" sz="1900" dirty="0">
              <a:ea typeface="+mn-lt"/>
              <a:cs typeface="+mn-lt"/>
            </a:endParaRPr>
          </a:p>
          <a:p>
            <a:pPr marL="0" indent="0">
              <a:buNone/>
            </a:pPr>
            <a:r>
              <a:rPr lang="fi-FI" sz="1400" dirty="0">
                <a:ea typeface="+mn-lt"/>
                <a:cs typeface="+mn-lt"/>
              </a:rPr>
              <a:t>http://www.equipeopleworkexperience.com/</a:t>
            </a:r>
            <a:endParaRPr lang="fi-FI" sz="1400">
              <a:cs typeface="Calibri"/>
            </a:endParaRPr>
          </a:p>
          <a:p>
            <a:pPr marL="0" indent="0">
              <a:buNone/>
            </a:pPr>
            <a:endParaRPr lang="fi-FI" sz="1900">
              <a:cs typeface="Calibri"/>
            </a:endParaRPr>
          </a:p>
        </p:txBody>
      </p:sp>
    </p:spTree>
    <p:extLst>
      <p:ext uri="{BB962C8B-B14F-4D97-AF65-F5344CB8AC3E}">
        <p14:creationId xmlns:p14="http://schemas.microsoft.com/office/powerpoint/2010/main" val="2123368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1F3819-4351-4730-8E02-40BF286E0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DAE5130-F148-4C5A-A6CB-48165DC76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6"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97BE35F-51EA-03A2-A956-E6FEAB363B84}"/>
              </a:ext>
            </a:extLst>
          </p:cNvPr>
          <p:cNvSpPr>
            <a:spLocks noGrp="1"/>
          </p:cNvSpPr>
          <p:nvPr>
            <p:ph type="title"/>
          </p:nvPr>
        </p:nvSpPr>
        <p:spPr>
          <a:xfrm>
            <a:off x="4653887" y="609600"/>
            <a:ext cx="6564574" cy="1330518"/>
          </a:xfrm>
        </p:spPr>
        <p:txBody>
          <a:bodyPr>
            <a:normAutofit/>
          </a:bodyPr>
          <a:lstStyle/>
          <a:p>
            <a:r>
              <a:rPr lang="fi-FI">
                <a:cs typeface="Calibri Light"/>
              </a:rPr>
              <a:t>HAKEUTUMINEN KV - JAKSOLLE</a:t>
            </a:r>
            <a:endParaRPr lang="fi-FI"/>
          </a:p>
        </p:txBody>
      </p:sp>
      <p:pic>
        <p:nvPicPr>
          <p:cNvPr id="6" name="Kuva 6">
            <a:extLst>
              <a:ext uri="{FF2B5EF4-FFF2-40B4-BE49-F238E27FC236}">
                <a16:creationId xmlns:a16="http://schemas.microsoft.com/office/drawing/2014/main" id="{98303E86-11B9-CE8E-4572-84368D96AD0F}"/>
              </a:ext>
            </a:extLst>
          </p:cNvPr>
          <p:cNvPicPr>
            <a:picLocks noChangeAspect="1"/>
          </p:cNvPicPr>
          <p:nvPr/>
        </p:nvPicPr>
        <p:blipFill rotWithShape="1">
          <a:blip r:embed="rId2"/>
          <a:srcRect r="1" b="766"/>
          <a:stretch/>
        </p:blipFill>
        <p:spPr>
          <a:xfrm>
            <a:off x="-8" y="3429008"/>
            <a:ext cx="4038600" cy="3428999"/>
          </a:xfrm>
          <a:custGeom>
            <a:avLst/>
            <a:gdLst/>
            <a:ahLst/>
            <a:cxnLst/>
            <a:rect l="l" t="t" r="r" b="b"/>
            <a:pathLst>
              <a:path w="4038600" h="3428999">
                <a:moveTo>
                  <a:pt x="0" y="0"/>
                </a:moveTo>
                <a:lnTo>
                  <a:pt x="3832764" y="0"/>
                </a:lnTo>
                <a:lnTo>
                  <a:pt x="3833410" y="4411"/>
                </a:lnTo>
                <a:cubicBezTo>
                  <a:pt x="3834310" y="12542"/>
                  <a:pt x="3834933" y="20617"/>
                  <a:pt x="3835321" y="28434"/>
                </a:cubicBezTo>
                <a:cubicBezTo>
                  <a:pt x="3843020" y="30350"/>
                  <a:pt x="3840588" y="61692"/>
                  <a:pt x="3852266" y="50998"/>
                </a:cubicBezTo>
                <a:cubicBezTo>
                  <a:pt x="3853153" y="61314"/>
                  <a:pt x="3849223" y="70391"/>
                  <a:pt x="3856614" y="62023"/>
                </a:cubicBezTo>
                <a:cubicBezTo>
                  <a:pt x="3857136" y="65272"/>
                  <a:pt x="3858208" y="66796"/>
                  <a:pt x="3859557" y="67517"/>
                </a:cubicBezTo>
                <a:lnTo>
                  <a:pt x="3860141" y="67604"/>
                </a:lnTo>
                <a:lnTo>
                  <a:pt x="3861913" y="90672"/>
                </a:lnTo>
                <a:lnTo>
                  <a:pt x="3863084" y="93141"/>
                </a:lnTo>
                <a:cubicBezTo>
                  <a:pt x="3863070" y="98407"/>
                  <a:pt x="3863057" y="103672"/>
                  <a:pt x="3863043" y="108938"/>
                </a:cubicBezTo>
                <a:lnTo>
                  <a:pt x="3863660" y="116693"/>
                </a:lnTo>
                <a:lnTo>
                  <a:pt x="3862518" y="119721"/>
                </a:lnTo>
                <a:cubicBezTo>
                  <a:pt x="3862017" y="122528"/>
                  <a:pt x="3862239" y="125949"/>
                  <a:pt x="3864097" y="130743"/>
                </a:cubicBezTo>
                <a:lnTo>
                  <a:pt x="3864775" y="131693"/>
                </a:lnTo>
                <a:lnTo>
                  <a:pt x="3864231" y="141960"/>
                </a:lnTo>
                <a:cubicBezTo>
                  <a:pt x="3863734" y="145469"/>
                  <a:pt x="3862886" y="148837"/>
                  <a:pt x="3861543" y="151981"/>
                </a:cubicBezTo>
                <a:cubicBezTo>
                  <a:pt x="3876816" y="176028"/>
                  <a:pt x="3873891" y="209754"/>
                  <a:pt x="3881956" y="241275"/>
                </a:cubicBezTo>
                <a:cubicBezTo>
                  <a:pt x="3880805" y="282291"/>
                  <a:pt x="3871108" y="290637"/>
                  <a:pt x="3883245" y="317540"/>
                </a:cubicBezTo>
                <a:cubicBezTo>
                  <a:pt x="3887431" y="330343"/>
                  <a:pt x="3884915" y="349601"/>
                  <a:pt x="3894824" y="382132"/>
                </a:cubicBezTo>
                <a:cubicBezTo>
                  <a:pt x="3902184" y="412768"/>
                  <a:pt x="3905028" y="440981"/>
                  <a:pt x="3912029" y="468465"/>
                </a:cubicBezTo>
                <a:cubicBezTo>
                  <a:pt x="3918870" y="501219"/>
                  <a:pt x="3919171" y="493504"/>
                  <a:pt x="3923563" y="512872"/>
                </a:cubicBezTo>
                <a:cubicBezTo>
                  <a:pt x="3925161" y="516259"/>
                  <a:pt x="3933257" y="548851"/>
                  <a:pt x="3935302" y="551780"/>
                </a:cubicBezTo>
                <a:cubicBezTo>
                  <a:pt x="3940193" y="569420"/>
                  <a:pt x="3948108" y="591435"/>
                  <a:pt x="3952908" y="618713"/>
                </a:cubicBezTo>
                <a:cubicBezTo>
                  <a:pt x="3949597" y="640336"/>
                  <a:pt x="3968857" y="662091"/>
                  <a:pt x="3964097" y="689135"/>
                </a:cubicBezTo>
                <a:cubicBezTo>
                  <a:pt x="3963409" y="698730"/>
                  <a:pt x="3967777" y="726290"/>
                  <a:pt x="3972561" y="730194"/>
                </a:cubicBezTo>
                <a:cubicBezTo>
                  <a:pt x="3974287" y="735671"/>
                  <a:pt x="3973869" y="742863"/>
                  <a:pt x="3978553" y="744105"/>
                </a:cubicBezTo>
                <a:cubicBezTo>
                  <a:pt x="3984369" y="746793"/>
                  <a:pt x="3979392" y="769550"/>
                  <a:pt x="3985056" y="764665"/>
                </a:cubicBezTo>
                <a:cubicBezTo>
                  <a:pt x="3981721" y="780759"/>
                  <a:pt x="3994221" y="788526"/>
                  <a:pt x="3998681" y="799644"/>
                </a:cubicBezTo>
                <a:cubicBezTo>
                  <a:pt x="3996807" y="806167"/>
                  <a:pt x="3999133" y="812044"/>
                  <a:pt x="4002586" y="819512"/>
                </a:cubicBezTo>
                <a:lnTo>
                  <a:pt x="4007152" y="829775"/>
                </a:lnTo>
                <a:cubicBezTo>
                  <a:pt x="4007290" y="831346"/>
                  <a:pt x="4007429" y="832918"/>
                  <a:pt x="4007568" y="834489"/>
                </a:cubicBezTo>
                <a:cubicBezTo>
                  <a:pt x="4008582" y="842878"/>
                  <a:pt x="4012501" y="870527"/>
                  <a:pt x="4013238" y="880111"/>
                </a:cubicBezTo>
                <a:lnTo>
                  <a:pt x="4011990" y="891990"/>
                </a:lnTo>
                <a:cubicBezTo>
                  <a:pt x="4012878" y="895711"/>
                  <a:pt x="4017741" y="899277"/>
                  <a:pt x="4018561" y="902435"/>
                </a:cubicBezTo>
                <a:lnTo>
                  <a:pt x="4016914" y="910937"/>
                </a:lnTo>
                <a:cubicBezTo>
                  <a:pt x="4021666" y="910045"/>
                  <a:pt x="4017754" y="920062"/>
                  <a:pt x="4017630" y="927631"/>
                </a:cubicBezTo>
                <a:cubicBezTo>
                  <a:pt x="4017765" y="943134"/>
                  <a:pt x="4017899" y="958638"/>
                  <a:pt x="4018033" y="974141"/>
                </a:cubicBezTo>
                <a:lnTo>
                  <a:pt x="4020844" y="1002853"/>
                </a:lnTo>
                <a:lnTo>
                  <a:pt x="4019159" y="1011649"/>
                </a:lnTo>
                <a:cubicBezTo>
                  <a:pt x="4018755" y="1030805"/>
                  <a:pt x="4025427" y="1051984"/>
                  <a:pt x="4019983" y="1065586"/>
                </a:cubicBezTo>
                <a:cubicBezTo>
                  <a:pt x="4019342" y="1071115"/>
                  <a:pt x="4019489" y="1076118"/>
                  <a:pt x="4020124" y="1080768"/>
                </a:cubicBezTo>
                <a:lnTo>
                  <a:pt x="4023046" y="1093182"/>
                </a:lnTo>
                <a:lnTo>
                  <a:pt x="4030993" y="1117768"/>
                </a:lnTo>
                <a:cubicBezTo>
                  <a:pt x="4017255" y="1119010"/>
                  <a:pt x="4036257" y="1175819"/>
                  <a:pt x="4024084" y="1169607"/>
                </a:cubicBezTo>
                <a:cubicBezTo>
                  <a:pt x="4026558" y="1192318"/>
                  <a:pt x="4002019" y="1213340"/>
                  <a:pt x="4015242" y="1235237"/>
                </a:cubicBezTo>
                <a:cubicBezTo>
                  <a:pt x="4014162" y="1269305"/>
                  <a:pt x="4018570" y="1317827"/>
                  <a:pt x="4017602" y="1350990"/>
                </a:cubicBezTo>
                <a:cubicBezTo>
                  <a:pt x="4023169" y="1344874"/>
                  <a:pt x="4021893" y="1374627"/>
                  <a:pt x="4021736" y="1378298"/>
                </a:cubicBezTo>
                <a:cubicBezTo>
                  <a:pt x="4018952" y="1400570"/>
                  <a:pt x="4019832" y="1419813"/>
                  <a:pt x="4016278" y="1458310"/>
                </a:cubicBezTo>
                <a:cubicBezTo>
                  <a:pt x="4018014" y="1492373"/>
                  <a:pt x="4008830" y="1521984"/>
                  <a:pt x="4018868" y="1553366"/>
                </a:cubicBezTo>
                <a:cubicBezTo>
                  <a:pt x="4016990" y="1555494"/>
                  <a:pt x="4015540" y="1558122"/>
                  <a:pt x="4014402" y="1561090"/>
                </a:cubicBezTo>
                <a:lnTo>
                  <a:pt x="4011936" y="1570307"/>
                </a:lnTo>
                <a:lnTo>
                  <a:pt x="4012405" y="1571592"/>
                </a:lnTo>
                <a:cubicBezTo>
                  <a:pt x="4013272" y="1577147"/>
                  <a:pt x="4012836" y="1580457"/>
                  <a:pt x="4011825" y="1582767"/>
                </a:cubicBezTo>
                <a:lnTo>
                  <a:pt x="4010160" y="1584906"/>
                </a:lnTo>
                <a:lnTo>
                  <a:pt x="4009282" y="1592480"/>
                </a:lnTo>
                <a:lnTo>
                  <a:pt x="4004224" y="1632608"/>
                </a:lnTo>
                <a:lnTo>
                  <a:pt x="4004766" y="1633033"/>
                </a:lnTo>
                <a:cubicBezTo>
                  <a:pt x="4005917" y="1634501"/>
                  <a:pt x="4006652" y="1636551"/>
                  <a:pt x="4006536" y="1639879"/>
                </a:cubicBezTo>
                <a:cubicBezTo>
                  <a:pt x="4015184" y="1636475"/>
                  <a:pt x="4009709" y="1642588"/>
                  <a:pt x="4008603" y="1652696"/>
                </a:cubicBezTo>
                <a:cubicBezTo>
                  <a:pt x="4021787" y="1649666"/>
                  <a:pt x="4013526" y="1677353"/>
                  <a:pt x="4020520" y="1683689"/>
                </a:cubicBezTo>
                <a:cubicBezTo>
                  <a:pt x="4019410" y="1691182"/>
                  <a:pt x="4018476" y="1699055"/>
                  <a:pt x="4017793" y="1707144"/>
                </a:cubicBezTo>
                <a:cubicBezTo>
                  <a:pt x="4017716" y="1708742"/>
                  <a:pt x="4017637" y="1710339"/>
                  <a:pt x="4017559" y="1711937"/>
                </a:cubicBezTo>
                <a:lnTo>
                  <a:pt x="4017686" y="1712065"/>
                </a:lnTo>
                <a:cubicBezTo>
                  <a:pt x="4017911" y="1713173"/>
                  <a:pt x="4017938" y="1714774"/>
                  <a:pt x="4017696" y="1717183"/>
                </a:cubicBezTo>
                <a:lnTo>
                  <a:pt x="4017133" y="1720681"/>
                </a:lnTo>
                <a:lnTo>
                  <a:pt x="4016678" y="1729981"/>
                </a:lnTo>
                <a:lnTo>
                  <a:pt x="4017384" y="1733388"/>
                </a:lnTo>
                <a:lnTo>
                  <a:pt x="4018907" y="1735034"/>
                </a:lnTo>
                <a:cubicBezTo>
                  <a:pt x="4018834" y="1735303"/>
                  <a:pt x="4018762" y="1735573"/>
                  <a:pt x="4018689" y="1735842"/>
                </a:cubicBezTo>
                <a:cubicBezTo>
                  <a:pt x="4015637" y="1741502"/>
                  <a:pt x="4011570" y="1742214"/>
                  <a:pt x="4022227" y="1754258"/>
                </a:cubicBezTo>
                <a:cubicBezTo>
                  <a:pt x="4017088" y="1767842"/>
                  <a:pt x="4023675" y="1773031"/>
                  <a:pt x="4025215" y="1794468"/>
                </a:cubicBezTo>
                <a:cubicBezTo>
                  <a:pt x="4020602" y="1801685"/>
                  <a:pt x="4021846" y="1809129"/>
                  <a:pt x="4024929" y="1817026"/>
                </a:cubicBezTo>
                <a:cubicBezTo>
                  <a:pt x="4022135" y="1836468"/>
                  <a:pt x="4026097" y="1856359"/>
                  <a:pt x="4026330" y="1879330"/>
                </a:cubicBezTo>
                <a:lnTo>
                  <a:pt x="4036998" y="1941432"/>
                </a:lnTo>
                <a:lnTo>
                  <a:pt x="4036084" y="2000732"/>
                </a:lnTo>
                <a:cubicBezTo>
                  <a:pt x="4034263" y="2008113"/>
                  <a:pt x="4032229" y="2015157"/>
                  <a:pt x="4030076" y="2021755"/>
                </a:cubicBezTo>
                <a:cubicBezTo>
                  <a:pt x="4035967" y="2031320"/>
                  <a:pt x="4023973" y="2053600"/>
                  <a:pt x="4037221" y="2057342"/>
                </a:cubicBezTo>
                <a:cubicBezTo>
                  <a:pt x="4034697" y="2066435"/>
                  <a:pt x="4028501" y="2069516"/>
                  <a:pt x="4037394" y="2070619"/>
                </a:cubicBezTo>
                <a:cubicBezTo>
                  <a:pt x="4036804" y="2073734"/>
                  <a:pt x="4037226" y="2076065"/>
                  <a:pt x="4038135" y="2078045"/>
                </a:cubicBezTo>
                <a:lnTo>
                  <a:pt x="4038600" y="2078724"/>
                </a:lnTo>
                <a:lnTo>
                  <a:pt x="4032779" y="2098845"/>
                </a:lnTo>
                <a:lnTo>
                  <a:pt x="4032983" y="2102024"/>
                </a:lnTo>
                <a:lnTo>
                  <a:pt x="4027939" y="2114492"/>
                </a:lnTo>
                <a:lnTo>
                  <a:pt x="4018466" y="2141885"/>
                </a:lnTo>
                <a:cubicBezTo>
                  <a:pt x="4016935" y="2144144"/>
                  <a:pt x="4008999" y="2172239"/>
                  <a:pt x="4006867" y="2173326"/>
                </a:cubicBezTo>
                <a:cubicBezTo>
                  <a:pt x="4012131" y="2208338"/>
                  <a:pt x="3995887" y="2179358"/>
                  <a:pt x="3992697" y="2212754"/>
                </a:cubicBezTo>
                <a:cubicBezTo>
                  <a:pt x="4005768" y="2234675"/>
                  <a:pt x="3987982" y="2231911"/>
                  <a:pt x="3984358" y="2281700"/>
                </a:cubicBezTo>
                <a:cubicBezTo>
                  <a:pt x="3976909" y="2307292"/>
                  <a:pt x="3981397" y="2321058"/>
                  <a:pt x="3966554" y="2358247"/>
                </a:cubicBezTo>
                <a:cubicBezTo>
                  <a:pt x="3960999" y="2394590"/>
                  <a:pt x="3953833" y="2470676"/>
                  <a:pt x="3951025" y="2499761"/>
                </a:cubicBezTo>
                <a:cubicBezTo>
                  <a:pt x="3960739" y="2527319"/>
                  <a:pt x="3950548" y="2509832"/>
                  <a:pt x="3949702" y="2532758"/>
                </a:cubicBezTo>
                <a:cubicBezTo>
                  <a:pt x="3938760" y="2520705"/>
                  <a:pt x="3952389" y="2562520"/>
                  <a:pt x="3938861" y="2556795"/>
                </a:cubicBezTo>
                <a:cubicBezTo>
                  <a:pt x="3939134" y="2561148"/>
                  <a:pt x="3939827" y="2565547"/>
                  <a:pt x="3940623" y="2570003"/>
                </a:cubicBezTo>
                <a:cubicBezTo>
                  <a:pt x="3940759" y="2570781"/>
                  <a:pt x="3940897" y="2571558"/>
                  <a:pt x="3941033" y="2572336"/>
                </a:cubicBezTo>
                <a:lnTo>
                  <a:pt x="3940366" y="2580478"/>
                </a:lnTo>
                <a:lnTo>
                  <a:pt x="3943063" y="2584265"/>
                </a:lnTo>
                <a:lnTo>
                  <a:pt x="3944125" y="2597587"/>
                </a:lnTo>
                <a:cubicBezTo>
                  <a:pt x="3944077" y="2602348"/>
                  <a:pt x="3943504" y="2607198"/>
                  <a:pt x="3942089" y="2612155"/>
                </a:cubicBezTo>
                <a:cubicBezTo>
                  <a:pt x="3932438" y="2625816"/>
                  <a:pt x="3941792" y="2663179"/>
                  <a:pt x="3929196" y="2679622"/>
                </a:cubicBezTo>
                <a:cubicBezTo>
                  <a:pt x="3925571" y="2686502"/>
                  <a:pt x="3920517" y="2712894"/>
                  <a:pt x="3923315" y="2720986"/>
                </a:cubicBezTo>
                <a:cubicBezTo>
                  <a:pt x="3923036" y="2727128"/>
                  <a:pt x="3920401" y="2732389"/>
                  <a:pt x="3923961" y="2738269"/>
                </a:cubicBezTo>
                <a:cubicBezTo>
                  <a:pt x="3928018" y="2746479"/>
                  <a:pt x="3916599" y="2759296"/>
                  <a:pt x="3922927" y="2761348"/>
                </a:cubicBezTo>
                <a:cubicBezTo>
                  <a:pt x="3919813" y="2786694"/>
                  <a:pt x="3907933" y="2868089"/>
                  <a:pt x="3905273" y="2890343"/>
                </a:cubicBezTo>
                <a:cubicBezTo>
                  <a:pt x="3905945" y="2891698"/>
                  <a:pt x="3906516" y="2893225"/>
                  <a:pt x="3906968" y="2894872"/>
                </a:cubicBezTo>
                <a:cubicBezTo>
                  <a:pt x="3909594" y="2904456"/>
                  <a:pt x="3907729" y="2916058"/>
                  <a:pt x="3902804" y="2920783"/>
                </a:cubicBezTo>
                <a:cubicBezTo>
                  <a:pt x="3885416" y="2946524"/>
                  <a:pt x="3880691" y="2976695"/>
                  <a:pt x="3873409" y="3003309"/>
                </a:cubicBezTo>
                <a:cubicBezTo>
                  <a:pt x="3866483" y="3034202"/>
                  <a:pt x="3883685" y="3021162"/>
                  <a:pt x="3865677" y="3054172"/>
                </a:cubicBezTo>
                <a:cubicBezTo>
                  <a:pt x="3869656" y="3061216"/>
                  <a:pt x="3869021" y="3066386"/>
                  <a:pt x="3865322" y="3073552"/>
                </a:cubicBezTo>
                <a:cubicBezTo>
                  <a:pt x="3862309" y="3088769"/>
                  <a:pt x="3874353" y="3094511"/>
                  <a:pt x="3864576" y="3105939"/>
                </a:cubicBezTo>
                <a:cubicBezTo>
                  <a:pt x="3871414" y="3106866"/>
                  <a:pt x="3862070" y="3136685"/>
                  <a:pt x="3869897" y="3133416"/>
                </a:cubicBezTo>
                <a:cubicBezTo>
                  <a:pt x="3873987" y="3146871"/>
                  <a:pt x="3863598" y="3146263"/>
                  <a:pt x="3866944" y="3159200"/>
                </a:cubicBezTo>
                <a:cubicBezTo>
                  <a:pt x="3866209" y="3171160"/>
                  <a:pt x="3861238" y="3148758"/>
                  <a:pt x="3858655" y="3160960"/>
                </a:cubicBezTo>
                <a:cubicBezTo>
                  <a:pt x="3856672" y="3176428"/>
                  <a:pt x="3845007" y="3169580"/>
                  <a:pt x="3857964" y="3189916"/>
                </a:cubicBezTo>
                <a:cubicBezTo>
                  <a:pt x="3851730" y="3203678"/>
                  <a:pt x="3857918" y="3210651"/>
                  <a:pt x="3857749" y="3234304"/>
                </a:cubicBezTo>
                <a:lnTo>
                  <a:pt x="3855596" y="3240571"/>
                </a:lnTo>
                <a:lnTo>
                  <a:pt x="3861634" y="3248569"/>
                </a:lnTo>
                <a:cubicBezTo>
                  <a:pt x="3864052" y="3253014"/>
                  <a:pt x="3865516" y="3258342"/>
                  <a:pt x="3864663" y="3265444"/>
                </a:cubicBezTo>
                <a:cubicBezTo>
                  <a:pt x="3848300" y="3307894"/>
                  <a:pt x="3875588" y="3268090"/>
                  <a:pt x="3865146" y="3338829"/>
                </a:cubicBezTo>
                <a:cubicBezTo>
                  <a:pt x="3862730" y="3342195"/>
                  <a:pt x="3864130" y="3351680"/>
                  <a:pt x="3867052" y="3351725"/>
                </a:cubicBezTo>
                <a:cubicBezTo>
                  <a:pt x="3865794" y="3356006"/>
                  <a:pt x="3859439" y="3365106"/>
                  <a:pt x="3863912" y="3367707"/>
                </a:cubicBezTo>
                <a:cubicBezTo>
                  <a:pt x="3863241" y="3379301"/>
                  <a:pt x="3861774" y="3390600"/>
                  <a:pt x="3859561" y="3401335"/>
                </a:cubicBezTo>
                <a:lnTo>
                  <a:pt x="3853212" y="3423129"/>
                </a:lnTo>
                <a:lnTo>
                  <a:pt x="3856572" y="3428759"/>
                </a:lnTo>
                <a:lnTo>
                  <a:pt x="3856601" y="3428999"/>
                </a:lnTo>
                <a:lnTo>
                  <a:pt x="0" y="3428999"/>
                </a:lnTo>
                <a:close/>
              </a:path>
            </a:pathLst>
          </a:custGeom>
        </p:spPr>
      </p:pic>
      <p:pic>
        <p:nvPicPr>
          <p:cNvPr id="4" name="Kuva 4" descr="Kuva, joka sisältää kohteen sisä, vaate, vuodevaatteet&#10;&#10;Kuvaus luotu automaattisesti">
            <a:extLst>
              <a:ext uri="{FF2B5EF4-FFF2-40B4-BE49-F238E27FC236}">
                <a16:creationId xmlns:a16="http://schemas.microsoft.com/office/drawing/2014/main" id="{005F3AD3-F71F-E745-0315-86D4E1D890DF}"/>
              </a:ext>
            </a:extLst>
          </p:cNvPr>
          <p:cNvPicPr>
            <a:picLocks noChangeAspect="1"/>
          </p:cNvPicPr>
          <p:nvPr/>
        </p:nvPicPr>
        <p:blipFill rotWithShape="1">
          <a:blip r:embed="rId3"/>
          <a:srcRect t="16181" r="1" b="15452"/>
          <a:stretch/>
        </p:blipFill>
        <p:spPr>
          <a:xfrm>
            <a:off x="9" y="-7"/>
            <a:ext cx="3832765" cy="3493830"/>
          </a:xfrm>
          <a:custGeom>
            <a:avLst/>
            <a:gdLst/>
            <a:ahLst/>
            <a:cxnLst/>
            <a:rect l="l" t="t" r="r" b="b"/>
            <a:pathLst>
              <a:path w="3832765" h="3429000">
                <a:moveTo>
                  <a:pt x="0" y="0"/>
                </a:moveTo>
                <a:lnTo>
                  <a:pt x="3647227" y="0"/>
                </a:lnTo>
                <a:lnTo>
                  <a:pt x="3639550" y="38855"/>
                </a:lnTo>
                <a:cubicBezTo>
                  <a:pt x="3636650" y="54773"/>
                  <a:pt x="3634345" y="68219"/>
                  <a:pt x="3632595" y="77266"/>
                </a:cubicBezTo>
                <a:cubicBezTo>
                  <a:pt x="3626536" y="79781"/>
                  <a:pt x="3626501" y="84794"/>
                  <a:pt x="3629067" y="94172"/>
                </a:cubicBezTo>
                <a:cubicBezTo>
                  <a:pt x="3627578" y="163765"/>
                  <a:pt x="3557526" y="242917"/>
                  <a:pt x="3584106" y="259179"/>
                </a:cubicBezTo>
                <a:cubicBezTo>
                  <a:pt x="3583700" y="275569"/>
                  <a:pt x="3606846" y="331307"/>
                  <a:pt x="3599938" y="369872"/>
                </a:cubicBezTo>
                <a:cubicBezTo>
                  <a:pt x="3585388" y="383902"/>
                  <a:pt x="3596928" y="466732"/>
                  <a:pt x="3595032" y="485807"/>
                </a:cubicBezTo>
                <a:cubicBezTo>
                  <a:pt x="3585943" y="488250"/>
                  <a:pt x="3592517" y="521115"/>
                  <a:pt x="3579338" y="516547"/>
                </a:cubicBezTo>
                <a:cubicBezTo>
                  <a:pt x="3573622" y="519766"/>
                  <a:pt x="3573367" y="529229"/>
                  <a:pt x="3578241" y="534293"/>
                </a:cubicBezTo>
                <a:cubicBezTo>
                  <a:pt x="3576722" y="545474"/>
                  <a:pt x="3569890" y="551581"/>
                  <a:pt x="3577790" y="563888"/>
                </a:cubicBezTo>
                <a:cubicBezTo>
                  <a:pt x="3576008" y="579306"/>
                  <a:pt x="3555937" y="592508"/>
                  <a:pt x="3568362" y="606614"/>
                </a:cubicBezTo>
                <a:cubicBezTo>
                  <a:pt x="3548060" y="617296"/>
                  <a:pt x="3566748" y="665721"/>
                  <a:pt x="3562360" y="696544"/>
                </a:cubicBezTo>
                <a:cubicBezTo>
                  <a:pt x="3540870" y="749643"/>
                  <a:pt x="3563552" y="814684"/>
                  <a:pt x="3525923" y="839698"/>
                </a:cubicBezTo>
                <a:cubicBezTo>
                  <a:pt x="3535181" y="895191"/>
                  <a:pt x="3521523" y="937628"/>
                  <a:pt x="3518879" y="980382"/>
                </a:cubicBezTo>
                <a:cubicBezTo>
                  <a:pt x="3513995" y="999599"/>
                  <a:pt x="3527321" y="1012505"/>
                  <a:pt x="3515302" y="1028426"/>
                </a:cubicBezTo>
                <a:cubicBezTo>
                  <a:pt x="3518279" y="1066840"/>
                  <a:pt x="3496325" y="1148092"/>
                  <a:pt x="3536738" y="1210870"/>
                </a:cubicBezTo>
                <a:lnTo>
                  <a:pt x="3591526" y="1380154"/>
                </a:lnTo>
                <a:cubicBezTo>
                  <a:pt x="3610626" y="1430030"/>
                  <a:pt x="3618402" y="1446676"/>
                  <a:pt x="3627364" y="1475232"/>
                </a:cubicBezTo>
                <a:cubicBezTo>
                  <a:pt x="3630584" y="1500131"/>
                  <a:pt x="3621205" y="1517302"/>
                  <a:pt x="3629315" y="1551492"/>
                </a:cubicBezTo>
                <a:cubicBezTo>
                  <a:pt x="3627771" y="1569255"/>
                  <a:pt x="3642142" y="1604305"/>
                  <a:pt x="3642065" y="1616703"/>
                </a:cubicBezTo>
                <a:cubicBezTo>
                  <a:pt x="3644190" y="1615867"/>
                  <a:pt x="3646228" y="1622618"/>
                  <a:pt x="3644837" y="1625880"/>
                </a:cubicBezTo>
                <a:cubicBezTo>
                  <a:pt x="3644873" y="1682450"/>
                  <a:pt x="3660396" y="1644242"/>
                  <a:pt x="3653089" y="1681195"/>
                </a:cubicBezTo>
                <a:cubicBezTo>
                  <a:pt x="3653672" y="1703685"/>
                  <a:pt x="3678100" y="1693642"/>
                  <a:pt x="3669268" y="1720463"/>
                </a:cubicBezTo>
                <a:cubicBezTo>
                  <a:pt x="3672709" y="1747068"/>
                  <a:pt x="3683894" y="1760489"/>
                  <a:pt x="3680555" y="1787683"/>
                </a:cubicBezTo>
                <a:cubicBezTo>
                  <a:pt x="3683815" y="1812577"/>
                  <a:pt x="3690283" y="1832624"/>
                  <a:pt x="3690144" y="1854892"/>
                </a:cubicBezTo>
                <a:cubicBezTo>
                  <a:pt x="3694176" y="1862246"/>
                  <a:pt x="3696364" y="1869845"/>
                  <a:pt x="3692847" y="1879545"/>
                </a:cubicBezTo>
                <a:lnTo>
                  <a:pt x="3705899" y="1950159"/>
                </a:lnTo>
                <a:cubicBezTo>
                  <a:pt x="3705811" y="1963349"/>
                  <a:pt x="3696947" y="1944883"/>
                  <a:pt x="3698529" y="1956744"/>
                </a:cubicBezTo>
                <a:cubicBezTo>
                  <a:pt x="3704089" y="1967128"/>
                  <a:pt x="3694319" y="1972691"/>
                  <a:pt x="3700670" y="1983128"/>
                </a:cubicBezTo>
                <a:cubicBezTo>
                  <a:pt x="3707325" y="1975376"/>
                  <a:pt x="3704290" y="2019261"/>
                  <a:pt x="3710819" y="2016104"/>
                </a:cubicBezTo>
                <a:cubicBezTo>
                  <a:pt x="3703899" y="2032806"/>
                  <a:pt x="3716180" y="2041037"/>
                  <a:pt x="3716263" y="2057358"/>
                </a:cubicBezTo>
                <a:cubicBezTo>
                  <a:pt x="3714181" y="2066395"/>
                  <a:pt x="3708419" y="2088153"/>
                  <a:pt x="3713451" y="2092532"/>
                </a:cubicBezTo>
                <a:cubicBezTo>
                  <a:pt x="3702969" y="2134723"/>
                  <a:pt x="3713408" y="2112089"/>
                  <a:pt x="3712825" y="2145702"/>
                </a:cubicBezTo>
                <a:cubicBezTo>
                  <a:pt x="3711099" y="2175441"/>
                  <a:pt x="3721651" y="2170882"/>
                  <a:pt x="3710370" y="2205762"/>
                </a:cubicBezTo>
                <a:cubicBezTo>
                  <a:pt x="3706686" y="2213193"/>
                  <a:pt x="3707151" y="2225380"/>
                  <a:pt x="3711407" y="2232983"/>
                </a:cubicBezTo>
                <a:cubicBezTo>
                  <a:pt x="3712139" y="2234292"/>
                  <a:pt x="3712959" y="2235411"/>
                  <a:pt x="3713840" y="2236309"/>
                </a:cubicBezTo>
                <a:cubicBezTo>
                  <a:pt x="3705311" y="2258197"/>
                  <a:pt x="3712810" y="2264929"/>
                  <a:pt x="3706371" y="2276362"/>
                </a:cubicBezTo>
                <a:cubicBezTo>
                  <a:pt x="3707813" y="2303313"/>
                  <a:pt x="3719116" y="2319717"/>
                  <a:pt x="3713548" y="2330164"/>
                </a:cubicBezTo>
                <a:cubicBezTo>
                  <a:pt x="3716700" y="2349548"/>
                  <a:pt x="3722681" y="2379563"/>
                  <a:pt x="3725281" y="2392669"/>
                </a:cubicBezTo>
                <a:cubicBezTo>
                  <a:pt x="3729704" y="2396182"/>
                  <a:pt x="3728251" y="2402767"/>
                  <a:pt x="3729156" y="2408800"/>
                </a:cubicBezTo>
                <a:cubicBezTo>
                  <a:pt x="3733288" y="2414878"/>
                  <a:pt x="3733591" y="2443086"/>
                  <a:pt x="3731527" y="2451803"/>
                </a:cubicBezTo>
                <a:lnTo>
                  <a:pt x="3736702" y="2478754"/>
                </a:lnTo>
                <a:cubicBezTo>
                  <a:pt x="3728550" y="2525478"/>
                  <a:pt x="3760386" y="2545889"/>
                  <a:pt x="3730701" y="2582746"/>
                </a:cubicBezTo>
                <a:cubicBezTo>
                  <a:pt x="3730821" y="2599785"/>
                  <a:pt x="3740171" y="2587220"/>
                  <a:pt x="3740291" y="2604259"/>
                </a:cubicBezTo>
                <a:cubicBezTo>
                  <a:pt x="3743848" y="2626667"/>
                  <a:pt x="3731064" y="2615985"/>
                  <a:pt x="3745312" y="2636571"/>
                </a:cubicBezTo>
                <a:cubicBezTo>
                  <a:pt x="3741774" y="2677126"/>
                  <a:pt x="3756230" y="2698390"/>
                  <a:pt x="3745913" y="2734956"/>
                </a:cubicBezTo>
                <a:cubicBezTo>
                  <a:pt x="3751211" y="2727858"/>
                  <a:pt x="3750682" y="2814031"/>
                  <a:pt x="3749695" y="2825841"/>
                </a:cubicBezTo>
                <a:cubicBezTo>
                  <a:pt x="3749942" y="2850991"/>
                  <a:pt x="3747920" y="2877551"/>
                  <a:pt x="3747393" y="2915771"/>
                </a:cubicBezTo>
                <a:cubicBezTo>
                  <a:pt x="3750755" y="2949567"/>
                  <a:pt x="3739923" y="2933903"/>
                  <a:pt x="3751447" y="2964244"/>
                </a:cubicBezTo>
                <a:cubicBezTo>
                  <a:pt x="3751616" y="2982921"/>
                  <a:pt x="3749341" y="3024704"/>
                  <a:pt x="3748411" y="3027834"/>
                </a:cubicBezTo>
                <a:lnTo>
                  <a:pt x="3748938" y="3029071"/>
                </a:lnTo>
                <a:cubicBezTo>
                  <a:pt x="3750070" y="3034527"/>
                  <a:pt x="3749794" y="3037871"/>
                  <a:pt x="3748894" y="3040270"/>
                </a:cubicBezTo>
                <a:lnTo>
                  <a:pt x="3747334" y="3042558"/>
                </a:lnTo>
                <a:cubicBezTo>
                  <a:pt x="3747162" y="3045102"/>
                  <a:pt x="3746989" y="3047646"/>
                  <a:pt x="3746817" y="3050190"/>
                </a:cubicBezTo>
                <a:lnTo>
                  <a:pt x="3744491" y="3065086"/>
                </a:lnTo>
                <a:lnTo>
                  <a:pt x="3745283" y="3068003"/>
                </a:lnTo>
                <a:lnTo>
                  <a:pt x="3743686" y="3090671"/>
                </a:lnTo>
                <a:lnTo>
                  <a:pt x="3744246" y="3091046"/>
                </a:lnTo>
                <a:cubicBezTo>
                  <a:pt x="3745467" y="3092400"/>
                  <a:pt x="3746300" y="3094375"/>
                  <a:pt x="3746343" y="3097703"/>
                </a:cubicBezTo>
                <a:cubicBezTo>
                  <a:pt x="3754816" y="3093496"/>
                  <a:pt x="3749641" y="3100105"/>
                  <a:pt x="3749018" y="3110287"/>
                </a:cubicBezTo>
                <a:cubicBezTo>
                  <a:pt x="3762039" y="3106026"/>
                  <a:pt x="3755113" y="3134407"/>
                  <a:pt x="3762400" y="3140063"/>
                </a:cubicBezTo>
                <a:cubicBezTo>
                  <a:pt x="3761648" y="3147641"/>
                  <a:pt x="3761093" y="3155576"/>
                  <a:pt x="3760798" y="3163705"/>
                </a:cubicBezTo>
                <a:cubicBezTo>
                  <a:pt x="3760796" y="3165306"/>
                  <a:pt x="3760795" y="3166906"/>
                  <a:pt x="3760793" y="3168507"/>
                </a:cubicBezTo>
                <a:lnTo>
                  <a:pt x="3760925" y="3168621"/>
                </a:lnTo>
                <a:cubicBezTo>
                  <a:pt x="3761203" y="3169703"/>
                  <a:pt x="3761307" y="3171298"/>
                  <a:pt x="3761180" y="3173722"/>
                </a:cubicBezTo>
                <a:lnTo>
                  <a:pt x="3760784" y="3177263"/>
                </a:lnTo>
                <a:lnTo>
                  <a:pt x="3760776" y="3186578"/>
                </a:lnTo>
                <a:lnTo>
                  <a:pt x="3761644" y="3189908"/>
                </a:lnTo>
                <a:cubicBezTo>
                  <a:pt x="3767239" y="3200999"/>
                  <a:pt x="3784386" y="3192521"/>
                  <a:pt x="3778090" y="3215620"/>
                </a:cubicBezTo>
                <a:cubicBezTo>
                  <a:pt x="3782929" y="3238942"/>
                  <a:pt x="3794645" y="3248487"/>
                  <a:pt x="3792860" y="3273934"/>
                </a:cubicBezTo>
                <a:cubicBezTo>
                  <a:pt x="3797428" y="3295746"/>
                  <a:pt x="3804878" y="3312408"/>
                  <a:pt x="3805965" y="3332638"/>
                </a:cubicBezTo>
                <a:cubicBezTo>
                  <a:pt x="3810325" y="3338359"/>
                  <a:pt x="3812891" y="3344736"/>
                  <a:pt x="3809972" y="3354360"/>
                </a:cubicBezTo>
                <a:cubicBezTo>
                  <a:pt x="3815463" y="3373933"/>
                  <a:pt x="3822569" y="3374995"/>
                  <a:pt x="3820366" y="3391014"/>
                </a:cubicBezTo>
                <a:cubicBezTo>
                  <a:pt x="3832550" y="3396219"/>
                  <a:pt x="3828906" y="3399305"/>
                  <a:pt x="3827143" y="3406519"/>
                </a:cubicBezTo>
                <a:cubicBezTo>
                  <a:pt x="3827126" y="3406819"/>
                  <a:pt x="3827110" y="3407118"/>
                  <a:pt x="3827093" y="3407418"/>
                </a:cubicBezTo>
                <a:lnTo>
                  <a:pt x="3828820" y="3408091"/>
                </a:lnTo>
                <a:lnTo>
                  <a:pt x="3830121" y="3410929"/>
                </a:lnTo>
                <a:lnTo>
                  <a:pt x="3831461" y="3420084"/>
                </a:lnTo>
                <a:cubicBezTo>
                  <a:pt x="3831507" y="3421309"/>
                  <a:pt x="3831554" y="3422534"/>
                  <a:pt x="3831600" y="3423759"/>
                </a:cubicBezTo>
                <a:cubicBezTo>
                  <a:pt x="3831831" y="3426205"/>
                  <a:pt x="3832160" y="3427719"/>
                  <a:pt x="3832580" y="3428642"/>
                </a:cubicBezTo>
                <a:cubicBezTo>
                  <a:pt x="3832626" y="3428658"/>
                  <a:pt x="3832672" y="3428675"/>
                  <a:pt x="3832719" y="3428690"/>
                </a:cubicBezTo>
                <a:lnTo>
                  <a:pt x="3832765" y="3429000"/>
                </a:lnTo>
                <a:lnTo>
                  <a:pt x="0" y="3429000"/>
                </a:lnTo>
                <a:close/>
              </a:path>
            </a:pathLst>
          </a:custGeom>
        </p:spPr>
      </p:pic>
      <p:sp>
        <p:nvSpPr>
          <p:cNvPr id="3" name="Sisällön paikkamerkki 2">
            <a:extLst>
              <a:ext uri="{FF2B5EF4-FFF2-40B4-BE49-F238E27FC236}">
                <a16:creationId xmlns:a16="http://schemas.microsoft.com/office/drawing/2014/main" id="{1286B586-C214-F3FD-9893-A3EAB856A75F}"/>
              </a:ext>
            </a:extLst>
          </p:cNvPr>
          <p:cNvSpPr>
            <a:spLocks noGrp="1"/>
          </p:cNvSpPr>
          <p:nvPr>
            <p:ph idx="1"/>
          </p:nvPr>
        </p:nvSpPr>
        <p:spPr>
          <a:xfrm>
            <a:off x="4653887" y="2193779"/>
            <a:ext cx="6564573" cy="3908909"/>
          </a:xfrm>
        </p:spPr>
        <p:txBody>
          <a:bodyPr vert="horz" lIns="91440" tIns="45720" rIns="91440" bIns="45720" rtlCol="0" anchor="t">
            <a:normAutofit/>
          </a:bodyPr>
          <a:lstStyle/>
          <a:p>
            <a:pPr marL="0" indent="0">
              <a:buNone/>
            </a:pPr>
            <a:r>
              <a:rPr lang="fi-FI" sz="1900" dirty="0">
                <a:cs typeface="Calibri" panose="020F0502020204030204"/>
              </a:rPr>
              <a:t>Opiskelusuunnitelmiini ei kuulunut </a:t>
            </a:r>
            <a:r>
              <a:rPr lang="fi-FI" sz="1900" dirty="0" err="1">
                <a:cs typeface="Calibri" panose="020F0502020204030204"/>
              </a:rPr>
              <a:t>kv</a:t>
            </a:r>
            <a:r>
              <a:rPr lang="fi-FI" sz="1900" dirty="0">
                <a:cs typeface="Calibri" panose="020F0502020204030204"/>
              </a:rPr>
              <a:t>- jaksolle hakeutuminen. Koulussa kuitenkin esiteltiin tällainenkin vaihtoehto, joten aloin miettimään että tällainen mahdollisuus olisi hienoa käyttää hyväksi. Olisin voinut ennen jaksoa hankkia hieman enemmän tietoa Irlannista ja miettiä, missä haluan käydä jne.</a:t>
            </a:r>
          </a:p>
          <a:p>
            <a:pPr marL="0" indent="0">
              <a:buNone/>
            </a:pPr>
            <a:r>
              <a:rPr lang="fi-FI" sz="1900" dirty="0" err="1">
                <a:cs typeface="Calibri" panose="020F0502020204030204"/>
              </a:rPr>
              <a:t>Keudalta</a:t>
            </a:r>
            <a:r>
              <a:rPr lang="fi-FI" sz="1900" dirty="0">
                <a:cs typeface="Calibri" panose="020F0502020204030204"/>
              </a:rPr>
              <a:t> neuvottiin ja valmennettiin lähtöön hyvin. Lähtöni ajoittui kesän lopulle, jolloin en käynyt koulussa. Muutama asia jäi "tsekkaamatta" ennen lähtöä, kenties ne olisi voinut käydä vielä opettajan kanssa läpi, että kaikki on kunnossa. Nämä asiat sai toki kuitenkin hoidettua myös Irlannissa. </a:t>
            </a:r>
          </a:p>
          <a:p>
            <a:pPr marL="0" indent="0">
              <a:buNone/>
            </a:pPr>
            <a:r>
              <a:rPr lang="fi-FI" sz="1900" dirty="0">
                <a:cs typeface="Calibri" panose="020F0502020204030204"/>
              </a:rPr>
              <a:t>Irlannista yhteistyöjärjestö </a:t>
            </a:r>
            <a:r>
              <a:rPr lang="fi-FI" sz="1900" dirty="0" err="1">
                <a:cs typeface="Calibri" panose="020F0502020204030204"/>
              </a:rPr>
              <a:t>Equipeople</a:t>
            </a:r>
            <a:r>
              <a:rPr lang="fi-FI" sz="1900" dirty="0">
                <a:cs typeface="Calibri" panose="020F0502020204030204"/>
              </a:rPr>
              <a:t> lähetti myös papereita (sopimuksia, ohjeita, </a:t>
            </a:r>
            <a:r>
              <a:rPr lang="fi-FI" sz="1900" dirty="0" err="1">
                <a:cs typeface="Calibri" panose="020F0502020204030204"/>
              </a:rPr>
              <a:t>jne</a:t>
            </a:r>
            <a:r>
              <a:rPr lang="fi-FI" sz="1900" dirty="0">
                <a:cs typeface="Calibri" panose="020F0502020204030204"/>
              </a:rPr>
              <a:t>) luettavaksi ja allekirjoitettavaksi ennen lähtöä.</a:t>
            </a:r>
          </a:p>
        </p:txBody>
      </p:sp>
    </p:spTree>
    <p:extLst>
      <p:ext uri="{BB962C8B-B14F-4D97-AF65-F5344CB8AC3E}">
        <p14:creationId xmlns:p14="http://schemas.microsoft.com/office/powerpoint/2010/main" val="289258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Kuva 8" descr="Kuva, joka sisältää kohteen taivas, ulko, ruoho, talo&#10;&#10;Kuvaus luotu automaattisesti">
            <a:extLst>
              <a:ext uri="{FF2B5EF4-FFF2-40B4-BE49-F238E27FC236}">
                <a16:creationId xmlns:a16="http://schemas.microsoft.com/office/drawing/2014/main" id="{1F298E77-8F87-068E-1341-FB39F305735B}"/>
              </a:ext>
            </a:extLst>
          </p:cNvPr>
          <p:cNvPicPr>
            <a:picLocks noChangeAspect="1"/>
          </p:cNvPicPr>
          <p:nvPr/>
        </p:nvPicPr>
        <p:blipFill rotWithShape="1">
          <a:blip r:embed="rId2">
            <a:alphaModFix amt="35000"/>
          </a:blip>
          <a:srcRect t="35330" b="22495"/>
          <a:stretch/>
        </p:blipFill>
        <p:spPr>
          <a:xfrm>
            <a:off x="20" y="1021"/>
            <a:ext cx="12191980" cy="6855958"/>
          </a:xfrm>
          <a:prstGeom prst="rect">
            <a:avLst/>
          </a:prstGeom>
        </p:spPr>
      </p:pic>
      <p:sp>
        <p:nvSpPr>
          <p:cNvPr id="2" name="Otsikko 1">
            <a:extLst>
              <a:ext uri="{FF2B5EF4-FFF2-40B4-BE49-F238E27FC236}">
                <a16:creationId xmlns:a16="http://schemas.microsoft.com/office/drawing/2014/main" id="{40F783E5-8FD1-CAAE-9EF9-E333220E3C89}"/>
              </a:ext>
            </a:extLst>
          </p:cNvPr>
          <p:cNvSpPr>
            <a:spLocks noGrp="1"/>
          </p:cNvSpPr>
          <p:nvPr>
            <p:ph type="title"/>
          </p:nvPr>
        </p:nvSpPr>
        <p:spPr>
          <a:xfrm>
            <a:off x="801098" y="1396289"/>
            <a:ext cx="4624342" cy="1325563"/>
          </a:xfrm>
        </p:spPr>
        <p:txBody>
          <a:bodyPr>
            <a:normAutofit/>
          </a:bodyPr>
          <a:lstStyle/>
          <a:p>
            <a:r>
              <a:rPr lang="fi-FI" sz="4100">
                <a:cs typeface="Calibri Light"/>
              </a:rPr>
              <a:t>Lähtö ja saapuminen Irlantiin</a:t>
            </a:r>
            <a:endParaRPr lang="fi-FI" sz="4100"/>
          </a:p>
        </p:txBody>
      </p:sp>
      <p:sp>
        <p:nvSpPr>
          <p:cNvPr id="24" name="Oval 23">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Kuva 4" descr="Kuva, joka sisältää kohteen teksti, sisä, punainen, kohteet&#10;&#10;Kuvaus luotu automaattisesti">
            <a:extLst>
              <a:ext uri="{FF2B5EF4-FFF2-40B4-BE49-F238E27FC236}">
                <a16:creationId xmlns:a16="http://schemas.microsoft.com/office/drawing/2014/main" id="{1C44C9CD-4710-61E9-87DA-AFF92005B591}"/>
              </a:ext>
            </a:extLst>
          </p:cNvPr>
          <p:cNvPicPr>
            <a:picLocks noChangeAspect="1"/>
          </p:cNvPicPr>
          <p:nvPr/>
        </p:nvPicPr>
        <p:blipFill rotWithShape="1">
          <a:blip r:embed="rId3"/>
          <a:srcRect t="24999" r="4" b="4"/>
          <a:stretch/>
        </p:blipFill>
        <p:spPr>
          <a:xfrm>
            <a:off x="568008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3" name="Sisällön paikkamerkki 2">
            <a:extLst>
              <a:ext uri="{FF2B5EF4-FFF2-40B4-BE49-F238E27FC236}">
                <a16:creationId xmlns:a16="http://schemas.microsoft.com/office/drawing/2014/main" id="{EFB45696-546A-64B7-6A37-D63F2B5C00BA}"/>
              </a:ext>
            </a:extLst>
          </p:cNvPr>
          <p:cNvSpPr>
            <a:spLocks noGrp="1"/>
          </p:cNvSpPr>
          <p:nvPr>
            <p:ph idx="1"/>
          </p:nvPr>
        </p:nvSpPr>
        <p:spPr>
          <a:xfrm>
            <a:off x="805543" y="2871982"/>
            <a:ext cx="4532479" cy="3749955"/>
          </a:xfrm>
        </p:spPr>
        <p:txBody>
          <a:bodyPr vert="horz" lIns="91440" tIns="45720" rIns="91440" bIns="45720" rtlCol="0" anchor="t">
            <a:normAutofit/>
          </a:bodyPr>
          <a:lstStyle/>
          <a:p>
            <a:pPr marL="0" indent="0">
              <a:buNone/>
            </a:pPr>
            <a:r>
              <a:rPr lang="fi-FI" sz="1600" dirty="0">
                <a:cs typeface="Calibri"/>
              </a:rPr>
              <a:t>Koko prosessi meni aika nopealla aikataululla, joten konkreettinen lähtö tuli niin nopeasti, ettei sitä oikeastaan kerennyt jännittämään. Erilaisia matkajärjestelyjä tuli tehtyä muutama viikko ennen lähtöä pikkuhiljaa. Eniten päänvaivaa tuotti se, että mitä pakata mukaan. Loppu viimein sekin suttaantui. Lento Irlantiin sujui hyvin, kun koneesta löytyi sattumalta tuttuja. Bussimatka </a:t>
            </a:r>
            <a:r>
              <a:rPr lang="fi-FI" sz="1600" dirty="0" err="1">
                <a:cs typeface="Calibri"/>
              </a:rPr>
              <a:t>Sligoon</a:t>
            </a:r>
            <a:r>
              <a:rPr lang="fi-FI" sz="1600" dirty="0">
                <a:cs typeface="Calibri"/>
              </a:rPr>
              <a:t> jännitti, mutta meni sekin lopulta mallikkaasti. </a:t>
            </a:r>
            <a:r>
              <a:rPr lang="fi-FI" sz="1600" dirty="0" err="1">
                <a:cs typeface="Calibri"/>
              </a:rPr>
              <a:t>Hostisäntä</a:t>
            </a:r>
            <a:r>
              <a:rPr lang="fi-FI" sz="1600" dirty="0">
                <a:cs typeface="Calibri"/>
              </a:rPr>
              <a:t> haki minut </a:t>
            </a:r>
            <a:r>
              <a:rPr lang="fi-FI" sz="1600" dirty="0" err="1">
                <a:cs typeface="Calibri"/>
              </a:rPr>
              <a:t>Sligon</a:t>
            </a:r>
            <a:r>
              <a:rPr lang="fi-FI" sz="1600" dirty="0">
                <a:cs typeface="Calibri"/>
              </a:rPr>
              <a:t> bussiasemalta ja pitkän matkan päätteeksi olin saapunut farmille </a:t>
            </a:r>
            <a:r>
              <a:rPr lang="fi-FI" sz="1600" dirty="0" err="1">
                <a:cs typeface="Calibri"/>
              </a:rPr>
              <a:t>Collooneyhin</a:t>
            </a:r>
            <a:r>
              <a:rPr lang="fi-FI" sz="1600" dirty="0">
                <a:cs typeface="Calibri"/>
              </a:rPr>
              <a:t>.</a:t>
            </a:r>
          </a:p>
          <a:p>
            <a:pPr marL="0" indent="0">
              <a:buNone/>
            </a:pPr>
            <a:r>
              <a:rPr lang="fi-FI" sz="1600" dirty="0">
                <a:cs typeface="Calibri"/>
              </a:rPr>
              <a:t>Covid-19 – tilanne ei vaikuttanut omaan matkustamiseeni. Ennen matkaa olin saanut kolme rokotusta, mutta koronatodistuksia ei katsottu missään vaiheessa.</a:t>
            </a:r>
          </a:p>
        </p:txBody>
      </p:sp>
      <p:sp>
        <p:nvSpPr>
          <p:cNvPr id="26" name="Freeform: Shape 25">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Kuva 8" descr="Kuva, joka sisältää kohteen teksti, sisä&#10;&#10;Kuvaus luotu automaattisesti">
            <a:extLst>
              <a:ext uri="{FF2B5EF4-FFF2-40B4-BE49-F238E27FC236}">
                <a16:creationId xmlns:a16="http://schemas.microsoft.com/office/drawing/2014/main" id="{F694EAA3-4976-AD8E-2F70-3C73F4946D32}"/>
              </a:ext>
            </a:extLst>
          </p:cNvPr>
          <p:cNvPicPr>
            <a:picLocks noChangeAspect="1"/>
          </p:cNvPicPr>
          <p:nvPr/>
        </p:nvPicPr>
        <p:blipFill rotWithShape="1">
          <a:blip r:embed="rId4"/>
          <a:srcRect t="9638" b="15362"/>
          <a:stretch/>
        </p:blipFill>
        <p:spPr>
          <a:xfrm>
            <a:off x="5838252" y="2722161"/>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7" name="Kuva 7" descr="Kuva, joka sisältää kohteen sisä, seinä, vuode, huone&#10;&#10;Kuvaus luotu automaattisesti">
            <a:extLst>
              <a:ext uri="{FF2B5EF4-FFF2-40B4-BE49-F238E27FC236}">
                <a16:creationId xmlns:a16="http://schemas.microsoft.com/office/drawing/2014/main" id="{FFD8CC3A-C0E1-8A76-44D1-6A9871A1DA16}"/>
              </a:ext>
            </a:extLst>
          </p:cNvPr>
          <p:cNvPicPr>
            <a:picLocks noChangeAspect="1"/>
          </p:cNvPicPr>
          <p:nvPr/>
        </p:nvPicPr>
        <p:blipFill rotWithShape="1">
          <a:blip r:embed="rId5"/>
          <a:srcRect r="10564" b="4"/>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30" name="Freeform: Shape 29">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Kuva 5" descr="Kuva, joka sisältää kohteen sisä, laukku, kohteet, vaatteet&#10;&#10;Kuvaus luotu automaattisesti">
            <a:extLst>
              <a:ext uri="{FF2B5EF4-FFF2-40B4-BE49-F238E27FC236}">
                <a16:creationId xmlns:a16="http://schemas.microsoft.com/office/drawing/2014/main" id="{E5A631D3-CA57-FD9F-C62B-1553197AD26B}"/>
              </a:ext>
            </a:extLst>
          </p:cNvPr>
          <p:cNvPicPr>
            <a:picLocks noChangeAspect="1"/>
          </p:cNvPicPr>
          <p:nvPr/>
        </p:nvPicPr>
        <p:blipFill rotWithShape="1">
          <a:blip r:embed="rId6"/>
          <a:srcRect l="25645" r="8772" b="4"/>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214822546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E300BB-2323-5F05-1879-D94C3C4E4460}"/>
              </a:ext>
            </a:extLst>
          </p:cNvPr>
          <p:cNvSpPr>
            <a:spLocks noGrp="1"/>
          </p:cNvSpPr>
          <p:nvPr>
            <p:ph type="title"/>
          </p:nvPr>
        </p:nvSpPr>
        <p:spPr>
          <a:xfrm>
            <a:off x="5558594" y="98834"/>
            <a:ext cx="5314536" cy="1002682"/>
          </a:xfrm>
        </p:spPr>
        <p:txBody>
          <a:bodyPr>
            <a:normAutofit/>
          </a:bodyPr>
          <a:lstStyle/>
          <a:p>
            <a:r>
              <a:rPr lang="fi-FI" sz="2800" dirty="0">
                <a:cs typeface="Calibri Light"/>
              </a:rPr>
              <a:t>Oppiminen ja ongelmanratkaisu</a:t>
            </a:r>
            <a:endParaRPr lang="fi-FI" sz="2800" dirty="0" err="1"/>
          </a:p>
        </p:txBody>
      </p:sp>
      <p:sp>
        <p:nvSpPr>
          <p:cNvPr id="14" name="Freeform: Shape 1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Kuva 4" descr="Kuva, joka sisältää kohteen henkilö, ulko, aurinkolasit, päällä pitäminen&#10;&#10;Kuvaus luotu automaattisesti">
            <a:extLst>
              <a:ext uri="{FF2B5EF4-FFF2-40B4-BE49-F238E27FC236}">
                <a16:creationId xmlns:a16="http://schemas.microsoft.com/office/drawing/2014/main" id="{148DF27D-5F91-B748-E64E-E384583351F4}"/>
              </a:ext>
            </a:extLst>
          </p:cNvPr>
          <p:cNvPicPr>
            <a:picLocks noChangeAspect="1"/>
          </p:cNvPicPr>
          <p:nvPr/>
        </p:nvPicPr>
        <p:blipFill rotWithShape="1">
          <a:blip r:embed="rId2"/>
          <a:srcRect t="17495" r="3" b="4570"/>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Sisällön paikkamerkki 2">
            <a:extLst>
              <a:ext uri="{FF2B5EF4-FFF2-40B4-BE49-F238E27FC236}">
                <a16:creationId xmlns:a16="http://schemas.microsoft.com/office/drawing/2014/main" id="{856DEE26-9C79-9C8D-EFED-7BA45487313D}"/>
              </a:ext>
            </a:extLst>
          </p:cNvPr>
          <p:cNvSpPr>
            <a:spLocks noGrp="1"/>
          </p:cNvSpPr>
          <p:nvPr>
            <p:ph idx="1"/>
          </p:nvPr>
        </p:nvSpPr>
        <p:spPr>
          <a:xfrm>
            <a:off x="5716745" y="1416377"/>
            <a:ext cx="6220315" cy="5115579"/>
          </a:xfrm>
        </p:spPr>
        <p:txBody>
          <a:bodyPr vert="horz" lIns="91440" tIns="45720" rIns="91440" bIns="45720" rtlCol="0" anchor="t">
            <a:normAutofit lnSpcReduction="10000"/>
          </a:bodyPr>
          <a:lstStyle/>
          <a:p>
            <a:pPr marL="0" indent="0">
              <a:buNone/>
            </a:pPr>
            <a:r>
              <a:rPr lang="fi-FI" sz="1600" i="1" dirty="0">
                <a:cs typeface="Calibri" panose="020F0502020204030204"/>
              </a:rPr>
              <a:t>E</a:t>
            </a:r>
            <a:r>
              <a:rPr lang="fi-FI" sz="1400" i="1" dirty="0">
                <a:cs typeface="Calibri" panose="020F0502020204030204"/>
              </a:rPr>
              <a:t>n kokenut kohtaavani mitään suurempia ongelmia </a:t>
            </a:r>
            <a:r>
              <a:rPr lang="fi-FI" sz="1400" i="1" dirty="0" err="1">
                <a:cs typeface="Calibri" panose="020F0502020204030204"/>
              </a:rPr>
              <a:t>kv</a:t>
            </a:r>
            <a:r>
              <a:rPr lang="fi-FI" sz="1400" i="1" dirty="0">
                <a:cs typeface="Calibri" panose="020F0502020204030204"/>
              </a:rPr>
              <a:t>- jaksollani, jollain tasolla olin varautunut ajatuksissani kaikkeen mitä vastaan tuli. </a:t>
            </a:r>
            <a:r>
              <a:rPr lang="fi-FI" sz="1400" i="1" dirty="0">
                <a:ea typeface="+mn-lt"/>
                <a:cs typeface="+mn-lt"/>
              </a:rPr>
              <a:t>Joskus kulttuurierot arjessa ja työnteossa stressasi, mutta ei liikaa, sillä kyse oli niin lyhyestä ajasta. </a:t>
            </a:r>
            <a:endParaRPr lang="fi-FI" sz="1400">
              <a:ea typeface="+mn-lt"/>
              <a:cs typeface="+mn-lt"/>
            </a:endParaRPr>
          </a:p>
          <a:p>
            <a:pPr marL="0" indent="0">
              <a:buNone/>
            </a:pPr>
            <a:r>
              <a:rPr lang="fi-FI" sz="1400" b="1" i="1" dirty="0">
                <a:cs typeface="Calibri" panose="020F0502020204030204"/>
              </a:rPr>
              <a:t>Tärkeää on kysyä rohkeasti jos ei ymmärrä jotain ja varmistaa, että on ymmärtänyt asiat oikein. </a:t>
            </a:r>
            <a:endParaRPr lang="fi-FI" sz="1400" b="1">
              <a:cs typeface="Calibri" panose="020F0502020204030204"/>
            </a:endParaRPr>
          </a:p>
          <a:p>
            <a:pPr marL="0" indent="0">
              <a:buNone/>
            </a:pPr>
            <a:r>
              <a:rPr lang="fi-FI" sz="1400" i="1" dirty="0">
                <a:cs typeface="Calibri" panose="020F0502020204030204"/>
              </a:rPr>
              <a:t> Irlannissa jutellaan paljon ihmisten kanssa, kaikkia moikataan ja aina jäädään juttusille. Ihmiset ovat ystävällisiä ja kiinnostuneita kuulemaan toisista maista ja niiden kulttuureista. Lisäksi voi rohkeasti kysyä ihmisiltä apua, jos on vaikka vaikeuksia julkisen liikenteen kanssa.</a:t>
            </a:r>
            <a:endParaRPr lang="fi-FI" sz="1400">
              <a:cs typeface="Calibri" panose="020F0502020204030204"/>
            </a:endParaRPr>
          </a:p>
          <a:p>
            <a:pPr marL="0" indent="0">
              <a:buNone/>
            </a:pPr>
            <a:r>
              <a:rPr lang="fi-FI" sz="1400" i="1" dirty="0">
                <a:cs typeface="Calibri" panose="020F0502020204030204"/>
              </a:rPr>
              <a:t>Irlannissa liikenne on melko erilaista muutenkin kuin puolensa puolesta. Liikenne ei aina ollut kovin jalankulkijaystävällistä. Irlannin sää on usein kolea ja sateinen, omalle kohdalleni sattui harvinaisen hyvä sää vuodenaikaan nähden. Talot ovat Irlannissa kylmempiä kuin Suomessa, joten kannattaa varautua lämpimillä vaatteilla.</a:t>
            </a:r>
          </a:p>
          <a:p>
            <a:pPr marL="0" indent="0">
              <a:buNone/>
            </a:pPr>
            <a:r>
              <a:rPr lang="fi-FI" sz="1400" i="1" dirty="0">
                <a:cs typeface="Calibri" panose="020F0502020204030204"/>
              </a:rPr>
              <a:t>Omalla jaksollani olin yllättänyt siitä, kuinka hyvin tulin omalla englanninkielentaidollani toimeen. Opin myös tärkeimmät ammattisanat melko nopeasti. Olen varmasti jatkossa rohkeampi käyttämään englannin kieltäni. Aluksi arastin julkisen liikenteen käyttöä vieraassa maassa, mutta kun ensimmäiset kerrat vaan rohkeasti lähti liikenteeseen, niin meno helpottui. Ja lisäksi hienot paikat, joissa kävin palkitsi aina sen, että olin lähtenyt "seikkailemaan". </a:t>
            </a:r>
          </a:p>
          <a:p>
            <a:pPr marL="0" indent="0">
              <a:buNone/>
            </a:pPr>
            <a:r>
              <a:rPr lang="fi-FI" sz="1400" i="1" dirty="0">
                <a:cs typeface="Calibri" panose="020F0502020204030204"/>
              </a:rPr>
              <a:t>Asuin farmilla perheen luona, joten oli mukava päästä välillä tekemään asioita yksikseen ja viettämään yö </a:t>
            </a:r>
            <a:r>
              <a:rPr lang="fi-FI" sz="1400" i="1" dirty="0" err="1">
                <a:cs typeface="Calibri" panose="020F0502020204030204"/>
              </a:rPr>
              <a:t>B&amp;Bssä</a:t>
            </a:r>
            <a:r>
              <a:rPr lang="fi-FI" sz="1400" i="1" dirty="0">
                <a:cs typeface="Calibri" panose="020F0502020204030204"/>
              </a:rPr>
              <a:t> tai hotellissa. Olen iloinen, että uskalsin lähteä jaksolle ja uskon, että se toi rohkeutta kokeilla uusia asioita jatkossakin.</a:t>
            </a:r>
            <a:endParaRPr lang="fi-FI" sz="1400" dirty="0"/>
          </a:p>
          <a:p>
            <a:pPr marL="0" indent="0">
              <a:buNone/>
            </a:pPr>
            <a:endParaRPr lang="fi-FI" sz="1000">
              <a:cs typeface="Calibri" panose="020F0502020204030204"/>
            </a:endParaRPr>
          </a:p>
          <a:p>
            <a:pPr marL="0" indent="0">
              <a:buNone/>
            </a:pPr>
            <a:endParaRPr lang="fi-FI" sz="1000">
              <a:cs typeface="Calibri" panose="020F0502020204030204"/>
            </a:endParaRPr>
          </a:p>
          <a:p>
            <a:pPr marL="0" indent="0">
              <a:buNone/>
            </a:pPr>
            <a:endParaRPr lang="fi-FI" sz="1000">
              <a:cs typeface="Calibri" panose="020F0502020204030204"/>
            </a:endParaRPr>
          </a:p>
        </p:txBody>
      </p:sp>
    </p:spTree>
    <p:extLst>
      <p:ext uri="{BB962C8B-B14F-4D97-AF65-F5344CB8AC3E}">
        <p14:creationId xmlns:p14="http://schemas.microsoft.com/office/powerpoint/2010/main" val="98116622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521DD34-C6F2-4402-9A01-962807DB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600AFCAA-3EB1-270D-D43E-479183AB0753}"/>
              </a:ext>
            </a:extLst>
          </p:cNvPr>
          <p:cNvSpPr>
            <a:spLocks noGrp="1"/>
          </p:cNvSpPr>
          <p:nvPr>
            <p:ph type="title"/>
          </p:nvPr>
        </p:nvSpPr>
        <p:spPr>
          <a:xfrm>
            <a:off x="219387" y="118609"/>
            <a:ext cx="5154508" cy="621436"/>
          </a:xfrm>
        </p:spPr>
        <p:txBody>
          <a:bodyPr>
            <a:normAutofit fontScale="90000"/>
          </a:bodyPr>
          <a:lstStyle/>
          <a:p>
            <a:r>
              <a:rPr lang="fi-FI" sz="4000">
                <a:cs typeface="Calibri Light"/>
              </a:rPr>
              <a:t>Vapaa-aika ja majoitus</a:t>
            </a:r>
            <a:endParaRPr lang="fi-FI" sz="4000"/>
          </a:p>
        </p:txBody>
      </p:sp>
      <p:sp>
        <p:nvSpPr>
          <p:cNvPr id="3" name="Sisällön paikkamerkki 2">
            <a:extLst>
              <a:ext uri="{FF2B5EF4-FFF2-40B4-BE49-F238E27FC236}">
                <a16:creationId xmlns:a16="http://schemas.microsoft.com/office/drawing/2014/main" id="{146F6186-3D94-23EA-1E4D-83ED36E04A23}"/>
              </a:ext>
            </a:extLst>
          </p:cNvPr>
          <p:cNvSpPr>
            <a:spLocks noGrp="1"/>
          </p:cNvSpPr>
          <p:nvPr>
            <p:ph idx="1"/>
          </p:nvPr>
        </p:nvSpPr>
        <p:spPr>
          <a:xfrm>
            <a:off x="219388" y="670560"/>
            <a:ext cx="5774438" cy="5522294"/>
          </a:xfrm>
        </p:spPr>
        <p:txBody>
          <a:bodyPr vert="horz" lIns="91440" tIns="45720" rIns="91440" bIns="45720" rtlCol="0" anchor="t">
            <a:noAutofit/>
          </a:bodyPr>
          <a:lstStyle/>
          <a:p>
            <a:pPr marL="0" indent="0">
              <a:buNone/>
            </a:pPr>
            <a:r>
              <a:rPr lang="fi-FI" sz="1400" dirty="0">
                <a:cs typeface="Calibri" panose="020F0502020204030204"/>
              </a:rPr>
              <a:t>Kannattaa varata matkabudjettiin rahaa myös maan sisällä matkustamiseen, mikäli vapaapäivinään haluaa matkustella. Julkisella liikenteellä kulkeminen hieman rajoittaa vaihtoehtoja, mutta matkustelu on näinkin mahdollista. Monista kaupungeista löytyy turisti-infot, joita kannattaa hyödyntää! Itse sain näistä monta vinkkiä mitä tehdä ja minne mennä. Mikäli budjetissa on varaa, niin kannattaa myös käyttää valmiita turistiretkipaketteja, näin nähtävyyksien näkeminen on asteen verran stressittömämpää.</a:t>
            </a:r>
          </a:p>
          <a:p>
            <a:pPr marL="0" indent="0">
              <a:buNone/>
            </a:pPr>
            <a:r>
              <a:rPr lang="fi-FI" sz="1400" dirty="0">
                <a:cs typeface="Calibri" panose="020F0502020204030204"/>
              </a:rPr>
              <a:t>Itse tein myös yönyli reissuja, joissa kävin katselemassa nähtävyyksiä ja joskus vain vietin aikaa itsekseni leväten. Vapaa-ajalla farmilla vietin aikaa välillä itsekseni omassa huoneessani, joskus kävin kävelyllä, välillä katselin </a:t>
            </a:r>
            <a:r>
              <a:rPr lang="fi-FI" sz="1400" dirty="0" err="1">
                <a:cs typeface="Calibri" panose="020F0502020204030204"/>
              </a:rPr>
              <a:t>tvtä</a:t>
            </a:r>
            <a:r>
              <a:rPr lang="fi-FI" sz="1400" dirty="0">
                <a:cs typeface="Calibri" panose="020F0502020204030204"/>
              </a:rPr>
              <a:t> olohuoneessa..</a:t>
            </a:r>
          </a:p>
          <a:p>
            <a:pPr marL="0" indent="0">
              <a:buNone/>
            </a:pPr>
            <a:r>
              <a:rPr lang="fi-FI" sz="1400" dirty="0">
                <a:cs typeface="Calibri" panose="020F0502020204030204"/>
              </a:rPr>
              <a:t>Arki omalla farmillani oli aktiivista. Arjessa oli kuitenkin vakioita, kuten yhteinen aamupala aamulypsyn jälkeen ja arkipäivinä päivällinen noin puoli seitsemän kaikki yhdessä. Päivällisellä vaihdettiin päivän kuulumisia. Iltaisin istuttiin vielä </a:t>
            </a:r>
            <a:r>
              <a:rPr lang="fi-FI" sz="1400" dirty="0" err="1">
                <a:cs typeface="Calibri" panose="020F0502020204030204"/>
              </a:rPr>
              <a:t>tvn</a:t>
            </a:r>
            <a:r>
              <a:rPr lang="fi-FI" sz="1400" dirty="0">
                <a:cs typeface="Calibri" panose="020F0502020204030204"/>
              </a:rPr>
              <a:t> ääressä teekuppien kanssa ennen nukkumaanmenoa. Yleensä olin itse ensimmäisenä sängyssä. Eroja esim. ruoanlaitossa oli jonkin verran. Kaikki tarjottu ruoka farmilla oli hyvää ja ravitsevaa. Lounas oli useimmiten leipää, lämmin ruoka oli kerran päivässä.</a:t>
            </a:r>
          </a:p>
          <a:p>
            <a:pPr marL="0" indent="0">
              <a:buNone/>
            </a:pPr>
            <a:r>
              <a:rPr lang="fi-FI" sz="1400" dirty="0">
                <a:cs typeface="Calibri" panose="020F0502020204030204"/>
              </a:rPr>
              <a:t>Itselleni suurin huomattava ero tavassa asua oli se, että talot ovat melko kylmiä Irlannissa ja ikkunoita pidetään yleensä auki joka päivä. Ovenkahvat ja lukot ovat erilaisia kuin Suomessa, eikä koskaan voi olla varma miten ne tällä kertaa toimii. Ovet myös usein aukeavat "väärään" suuntaan. Myös vesihanat ovat erilaisia, joissakin suurimmissa turistikohteissa on samanlaiset hanat kuin Suomessa. Näidenkin kanssa sama juttu kuin lukkojen kanssa, välillä piti miettiä miten tämä toimiikaan. Usein oli myös eri hana kylmälle ja lämpimälle vedelle. Tehdessäni yön yli reissuja, osui kohdalle myös erilaisia (ja pieniä) suihkuja, jotka eivät aina oikein ajaneet asiaansa.</a:t>
            </a:r>
          </a:p>
          <a:p>
            <a:pPr marL="0" indent="0">
              <a:buNone/>
            </a:pPr>
            <a:endParaRPr lang="fi-FI" sz="1000">
              <a:cs typeface="Calibri" panose="020F0502020204030204"/>
            </a:endParaRPr>
          </a:p>
          <a:p>
            <a:pPr marL="0" indent="0">
              <a:buNone/>
            </a:pPr>
            <a:endParaRPr lang="fi-FI" sz="1000">
              <a:cs typeface="Calibri" panose="020F0502020204030204"/>
            </a:endParaRPr>
          </a:p>
          <a:p>
            <a:pPr marL="0" indent="0">
              <a:buNone/>
            </a:pPr>
            <a:endParaRPr lang="fi-FI" sz="1000">
              <a:cs typeface="Calibri" panose="020F0502020204030204"/>
            </a:endParaRPr>
          </a:p>
        </p:txBody>
      </p:sp>
      <p:pic>
        <p:nvPicPr>
          <p:cNvPr id="4" name="Kuva 4" descr="Kuva, joka sisältää kohteen pöytä, lautanen, ruoka, kuppi&#10;&#10;Kuvaus luotu automaattisesti">
            <a:extLst>
              <a:ext uri="{FF2B5EF4-FFF2-40B4-BE49-F238E27FC236}">
                <a16:creationId xmlns:a16="http://schemas.microsoft.com/office/drawing/2014/main" id="{9732BC95-A156-18DE-A3FE-146B5A0B58D0}"/>
              </a:ext>
            </a:extLst>
          </p:cNvPr>
          <p:cNvPicPr>
            <a:picLocks noChangeAspect="1"/>
          </p:cNvPicPr>
          <p:nvPr/>
        </p:nvPicPr>
        <p:blipFill rotWithShape="1">
          <a:blip r:embed="rId2"/>
          <a:srcRect t="9787" r="4" b="4"/>
          <a:stretch/>
        </p:blipFill>
        <p:spPr>
          <a:xfrm>
            <a:off x="6417733" y="10"/>
            <a:ext cx="3270176" cy="3933487"/>
          </a:xfrm>
          <a:prstGeom prst="rect">
            <a:avLst/>
          </a:prstGeom>
        </p:spPr>
      </p:pic>
      <p:pic>
        <p:nvPicPr>
          <p:cNvPr id="8" name="Kuva 8">
            <a:extLst>
              <a:ext uri="{FF2B5EF4-FFF2-40B4-BE49-F238E27FC236}">
                <a16:creationId xmlns:a16="http://schemas.microsoft.com/office/drawing/2014/main" id="{29793C27-7CC2-62F2-F6B3-8663D3F6C246}"/>
              </a:ext>
            </a:extLst>
          </p:cNvPr>
          <p:cNvPicPr>
            <a:picLocks noChangeAspect="1"/>
          </p:cNvPicPr>
          <p:nvPr/>
        </p:nvPicPr>
        <p:blipFill rotWithShape="1">
          <a:blip r:embed="rId3"/>
          <a:srcRect t="9114" r="3" b="9202"/>
          <a:stretch/>
        </p:blipFill>
        <p:spPr>
          <a:xfrm rot="5400000">
            <a:off x="9020339" y="761835"/>
            <a:ext cx="3933496" cy="2409826"/>
          </a:xfrm>
          <a:prstGeom prst="rect">
            <a:avLst/>
          </a:prstGeom>
        </p:spPr>
      </p:pic>
      <p:pic>
        <p:nvPicPr>
          <p:cNvPr id="7" name="Kuva 7">
            <a:extLst>
              <a:ext uri="{FF2B5EF4-FFF2-40B4-BE49-F238E27FC236}">
                <a16:creationId xmlns:a16="http://schemas.microsoft.com/office/drawing/2014/main" id="{A95FAE1F-5A15-27BB-309E-AF9D55A2ABB5}"/>
              </a:ext>
            </a:extLst>
          </p:cNvPr>
          <p:cNvPicPr>
            <a:picLocks noChangeAspect="1"/>
          </p:cNvPicPr>
          <p:nvPr/>
        </p:nvPicPr>
        <p:blipFill rotWithShape="1">
          <a:blip r:embed="rId4"/>
          <a:srcRect t="25157" r="2" b="9306"/>
          <a:stretch/>
        </p:blipFill>
        <p:spPr>
          <a:xfrm>
            <a:off x="6417734" y="4019724"/>
            <a:ext cx="5774266" cy="2838276"/>
          </a:xfrm>
          <a:prstGeom prst="rect">
            <a:avLst/>
          </a:prstGeom>
        </p:spPr>
      </p:pic>
    </p:spTree>
    <p:extLst>
      <p:ext uri="{BB962C8B-B14F-4D97-AF65-F5344CB8AC3E}">
        <p14:creationId xmlns:p14="http://schemas.microsoft.com/office/powerpoint/2010/main" val="50268469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2448324-BF72-42C3-97F5-DACB81BE8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79C7591-1FE0-4F56-9939-37007F8BF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8FE6A24-4C76-0689-6B4F-8306AA8822C5}"/>
              </a:ext>
            </a:extLst>
          </p:cNvPr>
          <p:cNvSpPr>
            <a:spLocks noGrp="1"/>
          </p:cNvSpPr>
          <p:nvPr>
            <p:ph type="title"/>
          </p:nvPr>
        </p:nvSpPr>
        <p:spPr>
          <a:xfrm>
            <a:off x="258795" y="247972"/>
            <a:ext cx="5417939" cy="723825"/>
          </a:xfrm>
        </p:spPr>
        <p:txBody>
          <a:bodyPr>
            <a:normAutofit/>
          </a:bodyPr>
          <a:lstStyle/>
          <a:p>
            <a:r>
              <a:rPr lang="fi-FI" dirty="0">
                <a:cs typeface="Calibri Light"/>
              </a:rPr>
              <a:t>Työnteko farmilla</a:t>
            </a:r>
            <a:endParaRPr lang="fi-FI" dirty="0"/>
          </a:p>
        </p:txBody>
      </p:sp>
      <p:sp>
        <p:nvSpPr>
          <p:cNvPr id="3" name="Sisällön paikkamerkki 2">
            <a:extLst>
              <a:ext uri="{FF2B5EF4-FFF2-40B4-BE49-F238E27FC236}">
                <a16:creationId xmlns:a16="http://schemas.microsoft.com/office/drawing/2014/main" id="{4879823C-9846-4DB9-058A-0B15B0763597}"/>
              </a:ext>
            </a:extLst>
          </p:cNvPr>
          <p:cNvSpPr>
            <a:spLocks noGrp="1"/>
          </p:cNvSpPr>
          <p:nvPr>
            <p:ph idx="1"/>
          </p:nvPr>
        </p:nvSpPr>
        <p:spPr>
          <a:xfrm>
            <a:off x="65067" y="967155"/>
            <a:ext cx="6263407" cy="5884617"/>
          </a:xfrm>
        </p:spPr>
        <p:txBody>
          <a:bodyPr vert="horz" lIns="91440" tIns="45720" rIns="91440" bIns="45720" rtlCol="0" anchor="t">
            <a:noAutofit/>
          </a:bodyPr>
          <a:lstStyle/>
          <a:p>
            <a:pPr marL="0" indent="0">
              <a:buNone/>
            </a:pPr>
            <a:r>
              <a:rPr lang="fi-FI" sz="1400" dirty="0">
                <a:cs typeface="Calibri" panose="020F0502020204030204"/>
              </a:rPr>
              <a:t>Farmin vakiotöihin kuului aamulypsy alkaen klo 6.30 ja iltalypsy, joka useimmiten oli klo 17.00. Joskus iltalypsyn aika saattoi hieman muuttua. Aamulypsyn jälkeen syötiin aamupala, jonka jälkeen yhdeksän aikoihin lähdettiin tsekkaamaan lihakarjat laitumille. Vasikoille vietiin myös aamuisin rehua. Laitumilla laskettiin, että koko karja on tallella ja tehtiin silmämääräinen tsekkaus.</a:t>
            </a:r>
          </a:p>
          <a:p>
            <a:pPr marL="0" indent="0">
              <a:buNone/>
            </a:pPr>
            <a:r>
              <a:rPr lang="fi-FI" sz="1400" dirty="0">
                <a:cs typeface="Calibri" panose="020F0502020204030204"/>
              </a:rPr>
              <a:t>Tämän jälkeen päivä jatkui erinäisillä töillä; siivouksella, maalaamisella, polttopuiden kasaamisella.. Sillä mikä milloinkin oli ajankohtaista. Päivän aikana juotiin kahvit yhdentoista aikaan ja lounas oli yhden- kahden aikaan.  Joskus päivät olivat täynnä tekemistä ja välillä taas oli rauhallisia päiviä, jolloin lypsyn lisäksi ei välttämättä ollut paljoa tekemistä. Muutamaan otteeseen pääsin myös tekemään töitä traktorilla (kun ensin oli tarkastettu, että hallitsin traktorin tarpeeksi hyvin).</a:t>
            </a:r>
          </a:p>
          <a:p>
            <a:pPr marL="0" indent="0">
              <a:buNone/>
            </a:pPr>
            <a:r>
              <a:rPr lang="fi-FI" sz="1400" dirty="0">
                <a:cs typeface="Calibri" panose="020F0502020204030204"/>
              </a:rPr>
              <a:t>Maitotilan työt ovat erilaiset verrattuna suomalaiseen maitotilan töihin. Lehmät ovat paljon laitumilla tuohon aikaan vuodesta, johon työharjoitteluni ajoittui. Näin ollen päivittäisiä siivoustöitä ei ollut niin paljon  kuin mihin olen tottunut. Talviaikaan lehmien ollessa sisällä, olisi työ varmasti ollut täälläkin erilaista. Myös lypsy on hieman erilainen tapahtuma kuin esim. miten itse olen koulussa lypsystä oppinut. Maitoauto kävi neljän päivän välein ja jätti maitokuitin. Sikäli kun lehmät laiduntavat suurimman osan ja pääravinto siis tulee laitumilta, on laitumet lohkottu melko tarkasti ja melkein päivittäin vaihdellaan aitojen paikkoja, jotta saadaan uutta syötävää lehmille. Laitumia myös vaihdellaan aktiivisesti. </a:t>
            </a:r>
          </a:p>
          <a:p>
            <a:pPr marL="0" indent="0">
              <a:buNone/>
            </a:pPr>
            <a:r>
              <a:rPr lang="fi-FI" sz="1400" dirty="0">
                <a:cs typeface="Calibri" panose="020F0502020204030204"/>
              </a:rPr>
              <a:t>Myös lihakarjan kanssa melkein joka päiväinen työ on aitojen paikkojen vaihtaminen, jotta karjalle saadaan uutta syötävää. Ainakin omalla työharjoittelufarmillani lihakarja myös siirtyi laitumelta toiselle.  Joskus tehtiin muitakin eläintenhoitotöitä, esim. madotusta.</a:t>
            </a:r>
          </a:p>
          <a:p>
            <a:pPr marL="0" indent="0">
              <a:buNone/>
            </a:pPr>
            <a:endParaRPr lang="fi-FI" sz="1400" dirty="0">
              <a:cs typeface="Calibri" panose="020F0502020204030204"/>
            </a:endParaRPr>
          </a:p>
        </p:txBody>
      </p:sp>
      <p:pic>
        <p:nvPicPr>
          <p:cNvPr id="6" name="Kuva 6" descr="Kuva, joka sisältää kohteen ulko, ruoho, työkalu&#10;&#10;Kuvaus luotu automaattisesti">
            <a:extLst>
              <a:ext uri="{FF2B5EF4-FFF2-40B4-BE49-F238E27FC236}">
                <a16:creationId xmlns:a16="http://schemas.microsoft.com/office/drawing/2014/main" id="{0EFA59CC-DF9F-CFEA-DC66-DB4446F6C7CE}"/>
              </a:ext>
            </a:extLst>
          </p:cNvPr>
          <p:cNvPicPr>
            <a:picLocks noChangeAspect="1"/>
          </p:cNvPicPr>
          <p:nvPr/>
        </p:nvPicPr>
        <p:blipFill rotWithShape="1">
          <a:blip r:embed="rId2"/>
          <a:srcRect t="5030" r="-5" b="2194"/>
          <a:stretch/>
        </p:blipFill>
        <p:spPr>
          <a:xfrm>
            <a:off x="6728043" y="10"/>
            <a:ext cx="2772145" cy="3428990"/>
          </a:xfrm>
          <a:custGeom>
            <a:avLst/>
            <a:gdLst/>
            <a:ahLst/>
            <a:cxnLst/>
            <a:rect l="l" t="t" r="r" b="b"/>
            <a:pathLst>
              <a:path w="2772145" h="3429000">
                <a:moveTo>
                  <a:pt x="156004" y="0"/>
                </a:moveTo>
                <a:lnTo>
                  <a:pt x="2034238" y="0"/>
                </a:lnTo>
                <a:lnTo>
                  <a:pt x="2772145" y="0"/>
                </a:lnTo>
                <a:lnTo>
                  <a:pt x="2772145" y="3429000"/>
                </a:lnTo>
                <a:lnTo>
                  <a:pt x="0" y="3429000"/>
                </a:lnTo>
                <a:lnTo>
                  <a:pt x="38" y="3428691"/>
                </a:lnTo>
                <a:cubicBezTo>
                  <a:pt x="78" y="3428676"/>
                  <a:pt x="117" y="3428659"/>
                  <a:pt x="155" y="3428643"/>
                </a:cubicBezTo>
                <a:cubicBezTo>
                  <a:pt x="508" y="3427720"/>
                  <a:pt x="785" y="3426206"/>
                  <a:pt x="979" y="3423760"/>
                </a:cubicBezTo>
                <a:cubicBezTo>
                  <a:pt x="1018" y="3422535"/>
                  <a:pt x="1057" y="3421310"/>
                  <a:pt x="1096" y="3420085"/>
                </a:cubicBezTo>
                <a:lnTo>
                  <a:pt x="2223" y="3410930"/>
                </a:lnTo>
                <a:lnTo>
                  <a:pt x="3316" y="3408092"/>
                </a:lnTo>
                <a:lnTo>
                  <a:pt x="4768" y="3407419"/>
                </a:lnTo>
                <a:cubicBezTo>
                  <a:pt x="4755" y="3407119"/>
                  <a:pt x="4741" y="3406820"/>
                  <a:pt x="4727" y="3406520"/>
                </a:cubicBezTo>
                <a:cubicBezTo>
                  <a:pt x="3245" y="3399306"/>
                  <a:pt x="180" y="3396220"/>
                  <a:pt x="10424" y="3391015"/>
                </a:cubicBezTo>
                <a:cubicBezTo>
                  <a:pt x="8572" y="3374996"/>
                  <a:pt x="14548" y="3373934"/>
                  <a:pt x="19165" y="3354361"/>
                </a:cubicBezTo>
                <a:cubicBezTo>
                  <a:pt x="16710" y="3344737"/>
                  <a:pt x="18867" y="3338360"/>
                  <a:pt x="22533" y="3332639"/>
                </a:cubicBezTo>
                <a:cubicBezTo>
                  <a:pt x="23448" y="3312409"/>
                  <a:pt x="29712" y="3295747"/>
                  <a:pt x="33553" y="3273935"/>
                </a:cubicBezTo>
                <a:cubicBezTo>
                  <a:pt x="32052" y="3248488"/>
                  <a:pt x="41904" y="3238943"/>
                  <a:pt x="45972" y="3215621"/>
                </a:cubicBezTo>
                <a:cubicBezTo>
                  <a:pt x="40678" y="3192522"/>
                  <a:pt x="55095" y="3201000"/>
                  <a:pt x="59800" y="3189909"/>
                </a:cubicBezTo>
                <a:lnTo>
                  <a:pt x="60530" y="3186579"/>
                </a:lnTo>
                <a:lnTo>
                  <a:pt x="60522" y="3177264"/>
                </a:lnTo>
                <a:lnTo>
                  <a:pt x="60190" y="3173723"/>
                </a:lnTo>
                <a:cubicBezTo>
                  <a:pt x="60083" y="3171299"/>
                  <a:pt x="60171" y="3169704"/>
                  <a:pt x="60404" y="3168622"/>
                </a:cubicBezTo>
                <a:lnTo>
                  <a:pt x="60515" y="3168508"/>
                </a:lnTo>
                <a:cubicBezTo>
                  <a:pt x="60514" y="3166907"/>
                  <a:pt x="60513" y="3165307"/>
                  <a:pt x="60511" y="3163706"/>
                </a:cubicBezTo>
                <a:cubicBezTo>
                  <a:pt x="60263" y="3155577"/>
                  <a:pt x="59796" y="3147642"/>
                  <a:pt x="59164" y="3140064"/>
                </a:cubicBezTo>
                <a:cubicBezTo>
                  <a:pt x="65291" y="3134408"/>
                  <a:pt x="59468" y="3106027"/>
                  <a:pt x="70416" y="3110288"/>
                </a:cubicBezTo>
                <a:cubicBezTo>
                  <a:pt x="69892" y="3100106"/>
                  <a:pt x="65541" y="3093497"/>
                  <a:pt x="72666" y="3097704"/>
                </a:cubicBezTo>
                <a:cubicBezTo>
                  <a:pt x="72701" y="3094376"/>
                  <a:pt x="73401" y="3092401"/>
                  <a:pt x="74428" y="3091047"/>
                </a:cubicBezTo>
                <a:lnTo>
                  <a:pt x="74900" y="3090672"/>
                </a:lnTo>
                <a:lnTo>
                  <a:pt x="73556" y="3068004"/>
                </a:lnTo>
                <a:lnTo>
                  <a:pt x="74222" y="3065087"/>
                </a:lnTo>
                <a:lnTo>
                  <a:pt x="72266" y="3050191"/>
                </a:lnTo>
                <a:cubicBezTo>
                  <a:pt x="72122" y="3047647"/>
                  <a:pt x="71977" y="3045103"/>
                  <a:pt x="71833" y="3042559"/>
                </a:cubicBezTo>
                <a:lnTo>
                  <a:pt x="70521" y="3040271"/>
                </a:lnTo>
                <a:cubicBezTo>
                  <a:pt x="69764" y="3037872"/>
                  <a:pt x="69532" y="3034528"/>
                  <a:pt x="70484" y="3029072"/>
                </a:cubicBezTo>
                <a:lnTo>
                  <a:pt x="70927" y="3027835"/>
                </a:lnTo>
                <a:cubicBezTo>
                  <a:pt x="70144" y="3024705"/>
                  <a:pt x="68232" y="2982922"/>
                  <a:pt x="68374" y="2964245"/>
                </a:cubicBezTo>
                <a:cubicBezTo>
                  <a:pt x="78064" y="2933904"/>
                  <a:pt x="68955" y="2949568"/>
                  <a:pt x="71783" y="2915772"/>
                </a:cubicBezTo>
                <a:cubicBezTo>
                  <a:pt x="71339" y="2877552"/>
                  <a:pt x="69639" y="2850992"/>
                  <a:pt x="69846" y="2825842"/>
                </a:cubicBezTo>
                <a:cubicBezTo>
                  <a:pt x="69017" y="2814032"/>
                  <a:pt x="68572" y="2727859"/>
                  <a:pt x="73028" y="2734957"/>
                </a:cubicBezTo>
                <a:cubicBezTo>
                  <a:pt x="64353" y="2698391"/>
                  <a:pt x="76506" y="2677127"/>
                  <a:pt x="73532" y="2636572"/>
                </a:cubicBezTo>
                <a:cubicBezTo>
                  <a:pt x="85512" y="2615986"/>
                  <a:pt x="74763" y="2626668"/>
                  <a:pt x="77754" y="2604260"/>
                </a:cubicBezTo>
                <a:cubicBezTo>
                  <a:pt x="77855" y="2587221"/>
                  <a:pt x="85716" y="2599786"/>
                  <a:pt x="85818" y="2582747"/>
                </a:cubicBezTo>
                <a:cubicBezTo>
                  <a:pt x="60857" y="2545890"/>
                  <a:pt x="87626" y="2525479"/>
                  <a:pt x="80772" y="2478755"/>
                </a:cubicBezTo>
                <a:lnTo>
                  <a:pt x="85123" y="2451804"/>
                </a:lnTo>
                <a:cubicBezTo>
                  <a:pt x="83387" y="2443087"/>
                  <a:pt x="83642" y="2414879"/>
                  <a:pt x="87117" y="2408801"/>
                </a:cubicBezTo>
                <a:cubicBezTo>
                  <a:pt x="87877" y="2402768"/>
                  <a:pt x="86656" y="2396183"/>
                  <a:pt x="90374" y="2392670"/>
                </a:cubicBezTo>
                <a:cubicBezTo>
                  <a:pt x="92561" y="2379564"/>
                  <a:pt x="97590" y="2349549"/>
                  <a:pt x="100239" y="2330165"/>
                </a:cubicBezTo>
                <a:cubicBezTo>
                  <a:pt x="95559" y="2319718"/>
                  <a:pt x="105063" y="2303314"/>
                  <a:pt x="106274" y="2276363"/>
                </a:cubicBezTo>
                <a:cubicBezTo>
                  <a:pt x="100861" y="2264930"/>
                  <a:pt x="107165" y="2258198"/>
                  <a:pt x="99995" y="2236310"/>
                </a:cubicBezTo>
                <a:cubicBezTo>
                  <a:pt x="100735" y="2235412"/>
                  <a:pt x="101425" y="2234293"/>
                  <a:pt x="102040" y="2232984"/>
                </a:cubicBezTo>
                <a:cubicBezTo>
                  <a:pt x="105619" y="2225381"/>
                  <a:pt x="106010" y="2213194"/>
                  <a:pt x="102912" y="2205763"/>
                </a:cubicBezTo>
                <a:cubicBezTo>
                  <a:pt x="93427" y="2170883"/>
                  <a:pt x="102299" y="2175442"/>
                  <a:pt x="100848" y="2145703"/>
                </a:cubicBezTo>
                <a:cubicBezTo>
                  <a:pt x="100358" y="2112090"/>
                  <a:pt x="109136" y="2134724"/>
                  <a:pt x="100322" y="2092533"/>
                </a:cubicBezTo>
                <a:cubicBezTo>
                  <a:pt x="104553" y="2088154"/>
                  <a:pt x="99707" y="2066396"/>
                  <a:pt x="97957" y="2057359"/>
                </a:cubicBezTo>
                <a:cubicBezTo>
                  <a:pt x="98027" y="2041038"/>
                  <a:pt x="108353" y="2032807"/>
                  <a:pt x="102534" y="2016105"/>
                </a:cubicBezTo>
                <a:cubicBezTo>
                  <a:pt x="108025" y="2019262"/>
                  <a:pt x="105473" y="1975377"/>
                  <a:pt x="111068" y="1983129"/>
                </a:cubicBezTo>
                <a:cubicBezTo>
                  <a:pt x="116409" y="1972692"/>
                  <a:pt x="108194" y="1967129"/>
                  <a:pt x="112868" y="1956745"/>
                </a:cubicBezTo>
                <a:cubicBezTo>
                  <a:pt x="114198" y="1944884"/>
                  <a:pt x="106746" y="1963350"/>
                  <a:pt x="106671" y="1950160"/>
                </a:cubicBezTo>
                <a:lnTo>
                  <a:pt x="117647" y="1879546"/>
                </a:lnTo>
                <a:cubicBezTo>
                  <a:pt x="114689" y="1869846"/>
                  <a:pt x="116529" y="1862247"/>
                  <a:pt x="119918" y="1854893"/>
                </a:cubicBezTo>
                <a:cubicBezTo>
                  <a:pt x="119802" y="1832625"/>
                  <a:pt x="125241" y="1812578"/>
                  <a:pt x="127982" y="1787684"/>
                </a:cubicBezTo>
                <a:cubicBezTo>
                  <a:pt x="125174" y="1760490"/>
                  <a:pt x="134579" y="1747069"/>
                  <a:pt x="137472" y="1720464"/>
                </a:cubicBezTo>
                <a:cubicBezTo>
                  <a:pt x="130045" y="1693643"/>
                  <a:pt x="150585" y="1703686"/>
                  <a:pt x="151076" y="1681196"/>
                </a:cubicBezTo>
                <a:cubicBezTo>
                  <a:pt x="144932" y="1644243"/>
                  <a:pt x="157983" y="1682451"/>
                  <a:pt x="158014" y="1625881"/>
                </a:cubicBezTo>
                <a:cubicBezTo>
                  <a:pt x="156845" y="1622619"/>
                  <a:pt x="158559" y="1615868"/>
                  <a:pt x="160345" y="1616704"/>
                </a:cubicBezTo>
                <a:cubicBezTo>
                  <a:pt x="160280" y="1604306"/>
                  <a:pt x="172364" y="1569256"/>
                  <a:pt x="171065" y="1551493"/>
                </a:cubicBezTo>
                <a:cubicBezTo>
                  <a:pt x="177885" y="1517303"/>
                  <a:pt x="169999" y="1500132"/>
                  <a:pt x="172706" y="1475233"/>
                </a:cubicBezTo>
                <a:cubicBezTo>
                  <a:pt x="180242" y="1446677"/>
                  <a:pt x="186780" y="1430031"/>
                  <a:pt x="202839" y="1380155"/>
                </a:cubicBezTo>
                <a:lnTo>
                  <a:pt x="248907" y="1210871"/>
                </a:lnTo>
                <a:cubicBezTo>
                  <a:pt x="282887" y="1148093"/>
                  <a:pt x="264428" y="1066841"/>
                  <a:pt x="266931" y="1028427"/>
                </a:cubicBezTo>
                <a:cubicBezTo>
                  <a:pt x="256824" y="1012506"/>
                  <a:pt x="268030" y="999600"/>
                  <a:pt x="263922" y="980383"/>
                </a:cubicBezTo>
                <a:cubicBezTo>
                  <a:pt x="261699" y="937629"/>
                  <a:pt x="250216" y="895192"/>
                  <a:pt x="258000" y="839699"/>
                </a:cubicBezTo>
                <a:cubicBezTo>
                  <a:pt x="226361" y="814685"/>
                  <a:pt x="245433" y="749644"/>
                  <a:pt x="227362" y="696545"/>
                </a:cubicBezTo>
                <a:cubicBezTo>
                  <a:pt x="223674" y="665722"/>
                  <a:pt x="239386" y="617297"/>
                  <a:pt x="222316" y="606615"/>
                </a:cubicBezTo>
                <a:cubicBezTo>
                  <a:pt x="232763" y="592509"/>
                  <a:pt x="215887" y="579307"/>
                  <a:pt x="214389" y="563889"/>
                </a:cubicBezTo>
                <a:cubicBezTo>
                  <a:pt x="221032" y="551582"/>
                  <a:pt x="215287" y="545475"/>
                  <a:pt x="214009" y="534294"/>
                </a:cubicBezTo>
                <a:cubicBezTo>
                  <a:pt x="218107" y="529230"/>
                  <a:pt x="217894" y="519767"/>
                  <a:pt x="213088" y="516548"/>
                </a:cubicBezTo>
                <a:cubicBezTo>
                  <a:pt x="202005" y="521116"/>
                  <a:pt x="207534" y="488251"/>
                  <a:pt x="199891" y="485808"/>
                </a:cubicBezTo>
                <a:cubicBezTo>
                  <a:pt x="198298" y="466733"/>
                  <a:pt x="208000" y="383903"/>
                  <a:pt x="195766" y="369873"/>
                </a:cubicBezTo>
                <a:cubicBezTo>
                  <a:pt x="189957" y="331308"/>
                  <a:pt x="209420" y="275570"/>
                  <a:pt x="209077" y="259180"/>
                </a:cubicBezTo>
                <a:cubicBezTo>
                  <a:pt x="231427" y="242918"/>
                  <a:pt x="172526" y="163766"/>
                  <a:pt x="171274" y="94173"/>
                </a:cubicBezTo>
                <a:cubicBezTo>
                  <a:pt x="173431" y="84795"/>
                  <a:pt x="173402" y="79782"/>
                  <a:pt x="168308" y="77267"/>
                </a:cubicBezTo>
                <a:cubicBezTo>
                  <a:pt x="166836" y="68220"/>
                  <a:pt x="164898" y="54774"/>
                  <a:pt x="162459" y="38856"/>
                </a:cubicBezTo>
                <a:close/>
              </a:path>
            </a:pathLst>
          </a:custGeom>
        </p:spPr>
      </p:pic>
      <p:pic>
        <p:nvPicPr>
          <p:cNvPr id="4" name="Kuva 4" descr="Kuva, joka sisältää kohteen ruoho, ulko, nisäkäs, nauta&#10;&#10;Kuvaus luotu automaattisesti">
            <a:extLst>
              <a:ext uri="{FF2B5EF4-FFF2-40B4-BE49-F238E27FC236}">
                <a16:creationId xmlns:a16="http://schemas.microsoft.com/office/drawing/2014/main" id="{985E83AB-D456-1DB1-62A6-19C79A2C3E07}"/>
              </a:ext>
            </a:extLst>
          </p:cNvPr>
          <p:cNvPicPr>
            <a:picLocks noChangeAspect="1"/>
          </p:cNvPicPr>
          <p:nvPr/>
        </p:nvPicPr>
        <p:blipFill rotWithShape="1">
          <a:blip r:embed="rId3"/>
          <a:srcRect r="3" b="4463"/>
          <a:stretch/>
        </p:blipFill>
        <p:spPr>
          <a:xfrm>
            <a:off x="9500189" y="1"/>
            <a:ext cx="2691812" cy="3429000"/>
          </a:xfrm>
          <a:prstGeom prst="rect">
            <a:avLst/>
          </a:prstGeom>
        </p:spPr>
      </p:pic>
      <p:pic>
        <p:nvPicPr>
          <p:cNvPr id="8" name="Kuva 8" descr="Kuva, joka sisältää kohteen ruoho, taivas, ulko, kenttä&#10;&#10;Kuvaus luotu automaattisesti">
            <a:extLst>
              <a:ext uri="{FF2B5EF4-FFF2-40B4-BE49-F238E27FC236}">
                <a16:creationId xmlns:a16="http://schemas.microsoft.com/office/drawing/2014/main" id="{75E70053-D866-4ED5-28D1-0E0BD81597AA}"/>
              </a:ext>
            </a:extLst>
          </p:cNvPr>
          <p:cNvPicPr>
            <a:picLocks noChangeAspect="1"/>
          </p:cNvPicPr>
          <p:nvPr/>
        </p:nvPicPr>
        <p:blipFill rotWithShape="1">
          <a:blip r:embed="rId4"/>
          <a:srcRect l="19875" r="15784" b="2"/>
          <a:stretch/>
        </p:blipFill>
        <p:spPr>
          <a:xfrm>
            <a:off x="6554972" y="3429000"/>
            <a:ext cx="2945217" cy="3429000"/>
          </a:xfrm>
          <a:custGeom>
            <a:avLst/>
            <a:gdLst/>
            <a:ahLst/>
            <a:cxnLst/>
            <a:rect l="l" t="t" r="r" b="b"/>
            <a:pathLst>
              <a:path w="2945217" h="3429000">
                <a:moveTo>
                  <a:pt x="173072" y="0"/>
                </a:moveTo>
                <a:lnTo>
                  <a:pt x="2945217" y="0"/>
                </a:lnTo>
                <a:lnTo>
                  <a:pt x="2945217" y="3429000"/>
                </a:lnTo>
                <a:lnTo>
                  <a:pt x="153029" y="3429000"/>
                </a:lnTo>
                <a:cubicBezTo>
                  <a:pt x="153037" y="3428920"/>
                  <a:pt x="153046" y="3428839"/>
                  <a:pt x="153053" y="3428759"/>
                </a:cubicBezTo>
                <a:lnTo>
                  <a:pt x="155879" y="3423129"/>
                </a:lnTo>
                <a:lnTo>
                  <a:pt x="150541" y="3401335"/>
                </a:lnTo>
                <a:cubicBezTo>
                  <a:pt x="148679" y="3390600"/>
                  <a:pt x="147445" y="3379301"/>
                  <a:pt x="146882" y="3367707"/>
                </a:cubicBezTo>
                <a:cubicBezTo>
                  <a:pt x="150643" y="3365106"/>
                  <a:pt x="145299" y="3356006"/>
                  <a:pt x="144241" y="3351725"/>
                </a:cubicBezTo>
                <a:cubicBezTo>
                  <a:pt x="146698" y="3351680"/>
                  <a:pt x="147875" y="3342195"/>
                  <a:pt x="145844" y="3338829"/>
                </a:cubicBezTo>
                <a:cubicBezTo>
                  <a:pt x="137064" y="3268090"/>
                  <a:pt x="160009" y="3307894"/>
                  <a:pt x="146250" y="3265444"/>
                </a:cubicBezTo>
                <a:cubicBezTo>
                  <a:pt x="145533" y="3258342"/>
                  <a:pt x="146764" y="3253014"/>
                  <a:pt x="148798" y="3248569"/>
                </a:cubicBezTo>
                <a:lnTo>
                  <a:pt x="153875" y="3240571"/>
                </a:lnTo>
                <a:lnTo>
                  <a:pt x="152064" y="3234304"/>
                </a:lnTo>
                <a:cubicBezTo>
                  <a:pt x="151921" y="3210651"/>
                  <a:pt x="157125" y="3203678"/>
                  <a:pt x="151883" y="3189916"/>
                </a:cubicBezTo>
                <a:cubicBezTo>
                  <a:pt x="162778" y="3169580"/>
                  <a:pt x="152970" y="3176428"/>
                  <a:pt x="151303" y="3160960"/>
                </a:cubicBezTo>
                <a:cubicBezTo>
                  <a:pt x="149130" y="3148758"/>
                  <a:pt x="144950" y="3171160"/>
                  <a:pt x="144333" y="3159200"/>
                </a:cubicBezTo>
                <a:cubicBezTo>
                  <a:pt x="147146" y="3146263"/>
                  <a:pt x="138411" y="3146871"/>
                  <a:pt x="141850" y="3133416"/>
                </a:cubicBezTo>
                <a:cubicBezTo>
                  <a:pt x="148430" y="3136685"/>
                  <a:pt x="140574" y="3106866"/>
                  <a:pt x="146325" y="3105939"/>
                </a:cubicBezTo>
                <a:cubicBezTo>
                  <a:pt x="138103" y="3094511"/>
                  <a:pt x="148230" y="3088769"/>
                  <a:pt x="145697" y="3073552"/>
                </a:cubicBezTo>
                <a:cubicBezTo>
                  <a:pt x="142587" y="3066386"/>
                  <a:pt x="142053" y="3061216"/>
                  <a:pt x="145398" y="3054172"/>
                </a:cubicBezTo>
                <a:cubicBezTo>
                  <a:pt x="130256" y="3021162"/>
                  <a:pt x="144720" y="3034202"/>
                  <a:pt x="138898" y="3003309"/>
                </a:cubicBezTo>
                <a:cubicBezTo>
                  <a:pt x="132774" y="2976695"/>
                  <a:pt x="128800" y="2946524"/>
                  <a:pt x="114181" y="2920783"/>
                </a:cubicBezTo>
                <a:cubicBezTo>
                  <a:pt x="110039" y="2916058"/>
                  <a:pt x="108471" y="2904456"/>
                  <a:pt x="110679" y="2894872"/>
                </a:cubicBezTo>
                <a:cubicBezTo>
                  <a:pt x="111059" y="2893225"/>
                  <a:pt x="111540" y="2891698"/>
                  <a:pt x="112105" y="2890343"/>
                </a:cubicBezTo>
                <a:cubicBezTo>
                  <a:pt x="109867" y="2868089"/>
                  <a:pt x="99880" y="2786694"/>
                  <a:pt x="97261" y="2761348"/>
                </a:cubicBezTo>
                <a:cubicBezTo>
                  <a:pt x="102582" y="2759296"/>
                  <a:pt x="92979" y="2746479"/>
                  <a:pt x="96391" y="2738269"/>
                </a:cubicBezTo>
                <a:cubicBezTo>
                  <a:pt x="99385" y="2732389"/>
                  <a:pt x="97169" y="2727128"/>
                  <a:pt x="96935" y="2720986"/>
                </a:cubicBezTo>
                <a:cubicBezTo>
                  <a:pt x="99286" y="2712894"/>
                  <a:pt x="95038" y="2686502"/>
                  <a:pt x="91989" y="2679622"/>
                </a:cubicBezTo>
                <a:cubicBezTo>
                  <a:pt x="81399" y="2663179"/>
                  <a:pt x="89263" y="2625816"/>
                  <a:pt x="81148" y="2612155"/>
                </a:cubicBezTo>
                <a:cubicBezTo>
                  <a:pt x="79959" y="2607198"/>
                  <a:pt x="79477" y="2602348"/>
                  <a:pt x="79437" y="2597587"/>
                </a:cubicBezTo>
                <a:lnTo>
                  <a:pt x="80330" y="2584265"/>
                </a:lnTo>
                <a:lnTo>
                  <a:pt x="82598" y="2580478"/>
                </a:lnTo>
                <a:lnTo>
                  <a:pt x="82036" y="2572336"/>
                </a:lnTo>
                <a:cubicBezTo>
                  <a:pt x="82151" y="2571558"/>
                  <a:pt x="82268" y="2570781"/>
                  <a:pt x="82382" y="2570003"/>
                </a:cubicBezTo>
                <a:cubicBezTo>
                  <a:pt x="83051" y="2565547"/>
                  <a:pt x="83633" y="2561148"/>
                  <a:pt x="83863" y="2556795"/>
                </a:cubicBezTo>
                <a:cubicBezTo>
                  <a:pt x="72488" y="2562520"/>
                  <a:pt x="83948" y="2520705"/>
                  <a:pt x="74748" y="2532758"/>
                </a:cubicBezTo>
                <a:cubicBezTo>
                  <a:pt x="74036" y="2509832"/>
                  <a:pt x="65468" y="2527319"/>
                  <a:pt x="73635" y="2499761"/>
                </a:cubicBezTo>
                <a:cubicBezTo>
                  <a:pt x="71274" y="2470676"/>
                  <a:pt x="65249" y="2394590"/>
                  <a:pt x="60578" y="2358247"/>
                </a:cubicBezTo>
                <a:cubicBezTo>
                  <a:pt x="48098" y="2321058"/>
                  <a:pt x="51871" y="2307292"/>
                  <a:pt x="45608" y="2281700"/>
                </a:cubicBezTo>
                <a:cubicBezTo>
                  <a:pt x="42561" y="2231911"/>
                  <a:pt x="27606" y="2234675"/>
                  <a:pt x="38596" y="2212754"/>
                </a:cubicBezTo>
                <a:cubicBezTo>
                  <a:pt x="35914" y="2179358"/>
                  <a:pt x="22255" y="2208338"/>
                  <a:pt x="26682" y="2173326"/>
                </a:cubicBezTo>
                <a:cubicBezTo>
                  <a:pt x="24890" y="2172239"/>
                  <a:pt x="18217" y="2144144"/>
                  <a:pt x="16929" y="2141885"/>
                </a:cubicBezTo>
                <a:lnTo>
                  <a:pt x="8964" y="2114492"/>
                </a:lnTo>
                <a:lnTo>
                  <a:pt x="4722" y="2102024"/>
                </a:lnTo>
                <a:lnTo>
                  <a:pt x="4895" y="2098845"/>
                </a:lnTo>
                <a:lnTo>
                  <a:pt x="0" y="2078724"/>
                </a:lnTo>
                <a:lnTo>
                  <a:pt x="390" y="2078045"/>
                </a:lnTo>
                <a:cubicBezTo>
                  <a:pt x="1156" y="2076065"/>
                  <a:pt x="1510" y="2073734"/>
                  <a:pt x="1014" y="2070619"/>
                </a:cubicBezTo>
                <a:cubicBezTo>
                  <a:pt x="8491" y="2069516"/>
                  <a:pt x="3283" y="2066435"/>
                  <a:pt x="1159" y="2057342"/>
                </a:cubicBezTo>
                <a:cubicBezTo>
                  <a:pt x="12299" y="2053600"/>
                  <a:pt x="2214" y="2031320"/>
                  <a:pt x="7167" y="2021755"/>
                </a:cubicBezTo>
                <a:cubicBezTo>
                  <a:pt x="5357" y="2015157"/>
                  <a:pt x="3647" y="2008113"/>
                  <a:pt x="2116" y="2000732"/>
                </a:cubicBezTo>
                <a:lnTo>
                  <a:pt x="1347" y="1941432"/>
                </a:lnTo>
                <a:lnTo>
                  <a:pt x="10317" y="1879330"/>
                </a:lnTo>
                <a:cubicBezTo>
                  <a:pt x="10514" y="1856359"/>
                  <a:pt x="13844" y="1836468"/>
                  <a:pt x="11494" y="1817026"/>
                </a:cubicBezTo>
                <a:cubicBezTo>
                  <a:pt x="14087" y="1809129"/>
                  <a:pt x="15133" y="1801685"/>
                  <a:pt x="11255" y="1794468"/>
                </a:cubicBezTo>
                <a:cubicBezTo>
                  <a:pt x="12549" y="1773031"/>
                  <a:pt x="18087" y="1767842"/>
                  <a:pt x="13767" y="1754258"/>
                </a:cubicBezTo>
                <a:cubicBezTo>
                  <a:pt x="22727" y="1742214"/>
                  <a:pt x="19307" y="1741502"/>
                  <a:pt x="16741" y="1735842"/>
                </a:cubicBezTo>
                <a:cubicBezTo>
                  <a:pt x="16680" y="1735573"/>
                  <a:pt x="16620" y="1735303"/>
                  <a:pt x="16558" y="1735034"/>
                </a:cubicBezTo>
                <a:lnTo>
                  <a:pt x="17839" y="1733388"/>
                </a:lnTo>
                <a:lnTo>
                  <a:pt x="18432" y="1729981"/>
                </a:lnTo>
                <a:lnTo>
                  <a:pt x="18049" y="1720681"/>
                </a:lnTo>
                <a:lnTo>
                  <a:pt x="17577" y="1717183"/>
                </a:lnTo>
                <a:cubicBezTo>
                  <a:pt x="17372" y="1714774"/>
                  <a:pt x="17395" y="1713173"/>
                  <a:pt x="17585" y="1712065"/>
                </a:cubicBezTo>
                <a:lnTo>
                  <a:pt x="17691" y="1711937"/>
                </a:lnTo>
                <a:cubicBezTo>
                  <a:pt x="17627" y="1710339"/>
                  <a:pt x="17561" y="1708742"/>
                  <a:pt x="17495" y="1707144"/>
                </a:cubicBezTo>
                <a:cubicBezTo>
                  <a:pt x="16921" y="1699055"/>
                  <a:pt x="16135" y="1691182"/>
                  <a:pt x="15202" y="1683689"/>
                </a:cubicBezTo>
                <a:cubicBezTo>
                  <a:pt x="21083" y="1677353"/>
                  <a:pt x="14136" y="1649666"/>
                  <a:pt x="25222" y="1652696"/>
                </a:cubicBezTo>
                <a:cubicBezTo>
                  <a:pt x="24292" y="1642588"/>
                  <a:pt x="19689" y="1636475"/>
                  <a:pt x="26960" y="1639879"/>
                </a:cubicBezTo>
                <a:cubicBezTo>
                  <a:pt x="26863" y="1636551"/>
                  <a:pt x="27480" y="1634501"/>
                  <a:pt x="28448" y="1633033"/>
                </a:cubicBezTo>
                <a:lnTo>
                  <a:pt x="28903" y="1632608"/>
                </a:lnTo>
                <a:lnTo>
                  <a:pt x="24652" y="1592480"/>
                </a:lnTo>
                <a:lnTo>
                  <a:pt x="23913" y="1584906"/>
                </a:lnTo>
                <a:lnTo>
                  <a:pt x="22514" y="1582767"/>
                </a:lnTo>
                <a:cubicBezTo>
                  <a:pt x="21664" y="1580457"/>
                  <a:pt x="21296" y="1577147"/>
                  <a:pt x="22026" y="1571592"/>
                </a:cubicBezTo>
                <a:lnTo>
                  <a:pt x="22419" y="1570307"/>
                </a:lnTo>
                <a:lnTo>
                  <a:pt x="20346" y="1561090"/>
                </a:lnTo>
                <a:cubicBezTo>
                  <a:pt x="19389" y="1558122"/>
                  <a:pt x="18171" y="1555494"/>
                  <a:pt x="16592" y="1553366"/>
                </a:cubicBezTo>
                <a:cubicBezTo>
                  <a:pt x="25031" y="1521984"/>
                  <a:pt x="17310" y="1492373"/>
                  <a:pt x="18769" y="1458310"/>
                </a:cubicBezTo>
                <a:cubicBezTo>
                  <a:pt x="15781" y="1419813"/>
                  <a:pt x="16520" y="1400570"/>
                  <a:pt x="14180" y="1378298"/>
                </a:cubicBezTo>
                <a:cubicBezTo>
                  <a:pt x="14048" y="1374627"/>
                  <a:pt x="12975" y="1344874"/>
                  <a:pt x="17655" y="1350990"/>
                </a:cubicBezTo>
                <a:cubicBezTo>
                  <a:pt x="16842" y="1317827"/>
                  <a:pt x="20548" y="1269305"/>
                  <a:pt x="19640" y="1235237"/>
                </a:cubicBezTo>
                <a:cubicBezTo>
                  <a:pt x="30758" y="1213340"/>
                  <a:pt x="10125" y="1192318"/>
                  <a:pt x="12205" y="1169607"/>
                </a:cubicBezTo>
                <a:cubicBezTo>
                  <a:pt x="1970" y="1175819"/>
                  <a:pt x="17947" y="1119010"/>
                  <a:pt x="6396" y="1117768"/>
                </a:cubicBezTo>
                <a:lnTo>
                  <a:pt x="13079" y="1093182"/>
                </a:lnTo>
                <a:lnTo>
                  <a:pt x="15536" y="1080768"/>
                </a:lnTo>
                <a:cubicBezTo>
                  <a:pt x="16069" y="1076118"/>
                  <a:pt x="16192" y="1071115"/>
                  <a:pt x="15653" y="1065586"/>
                </a:cubicBezTo>
                <a:cubicBezTo>
                  <a:pt x="11077" y="1051984"/>
                  <a:pt x="16686" y="1030805"/>
                  <a:pt x="16347" y="1011649"/>
                </a:cubicBezTo>
                <a:lnTo>
                  <a:pt x="14930" y="1002853"/>
                </a:lnTo>
                <a:lnTo>
                  <a:pt x="17293" y="974141"/>
                </a:lnTo>
                <a:cubicBezTo>
                  <a:pt x="17406" y="958638"/>
                  <a:pt x="17518" y="943134"/>
                  <a:pt x="17632" y="927631"/>
                </a:cubicBezTo>
                <a:cubicBezTo>
                  <a:pt x="17528" y="920062"/>
                  <a:pt x="14238" y="910045"/>
                  <a:pt x="18234" y="910937"/>
                </a:cubicBezTo>
                <a:lnTo>
                  <a:pt x="16849" y="902435"/>
                </a:lnTo>
                <a:cubicBezTo>
                  <a:pt x="17539" y="899277"/>
                  <a:pt x="21627" y="895711"/>
                  <a:pt x="22373" y="891990"/>
                </a:cubicBezTo>
                <a:lnTo>
                  <a:pt x="21325" y="880111"/>
                </a:lnTo>
                <a:cubicBezTo>
                  <a:pt x="21945" y="870527"/>
                  <a:pt x="25240" y="842878"/>
                  <a:pt x="26093" y="834489"/>
                </a:cubicBezTo>
                <a:cubicBezTo>
                  <a:pt x="26209" y="832918"/>
                  <a:pt x="26326" y="831346"/>
                  <a:pt x="26443" y="829775"/>
                </a:cubicBezTo>
                <a:lnTo>
                  <a:pt x="30281" y="819512"/>
                </a:lnTo>
                <a:cubicBezTo>
                  <a:pt x="33185" y="812044"/>
                  <a:pt x="35140" y="806167"/>
                  <a:pt x="33565" y="799644"/>
                </a:cubicBezTo>
                <a:cubicBezTo>
                  <a:pt x="37315" y="788526"/>
                  <a:pt x="47825" y="780759"/>
                  <a:pt x="45021" y="764665"/>
                </a:cubicBezTo>
                <a:cubicBezTo>
                  <a:pt x="49783" y="769550"/>
                  <a:pt x="45598" y="746793"/>
                  <a:pt x="50489" y="744105"/>
                </a:cubicBezTo>
                <a:cubicBezTo>
                  <a:pt x="54427" y="742863"/>
                  <a:pt x="54075" y="735671"/>
                  <a:pt x="55528" y="730194"/>
                </a:cubicBezTo>
                <a:cubicBezTo>
                  <a:pt x="59550" y="726290"/>
                  <a:pt x="63223" y="698730"/>
                  <a:pt x="62644" y="689135"/>
                </a:cubicBezTo>
                <a:cubicBezTo>
                  <a:pt x="58641" y="662091"/>
                  <a:pt x="74836" y="640336"/>
                  <a:pt x="72053" y="618713"/>
                </a:cubicBezTo>
                <a:cubicBezTo>
                  <a:pt x="76087" y="591435"/>
                  <a:pt x="82744" y="569420"/>
                  <a:pt x="86856" y="551780"/>
                </a:cubicBezTo>
                <a:cubicBezTo>
                  <a:pt x="88575" y="548851"/>
                  <a:pt x="95382" y="516259"/>
                  <a:pt x="96726" y="512872"/>
                </a:cubicBezTo>
                <a:cubicBezTo>
                  <a:pt x="100419" y="493504"/>
                  <a:pt x="100672" y="501219"/>
                  <a:pt x="106424" y="468465"/>
                </a:cubicBezTo>
                <a:cubicBezTo>
                  <a:pt x="112311" y="440981"/>
                  <a:pt x="114701" y="412768"/>
                  <a:pt x="120891" y="382132"/>
                </a:cubicBezTo>
                <a:cubicBezTo>
                  <a:pt x="129222" y="349601"/>
                  <a:pt x="127107" y="330343"/>
                  <a:pt x="130626" y="317540"/>
                </a:cubicBezTo>
                <a:cubicBezTo>
                  <a:pt x="140831" y="290637"/>
                  <a:pt x="132678" y="282291"/>
                  <a:pt x="131710" y="241275"/>
                </a:cubicBezTo>
                <a:cubicBezTo>
                  <a:pt x="138492" y="209754"/>
                  <a:pt x="136031" y="176028"/>
                  <a:pt x="148874" y="151981"/>
                </a:cubicBezTo>
                <a:cubicBezTo>
                  <a:pt x="147745" y="148837"/>
                  <a:pt x="147032" y="145469"/>
                  <a:pt x="146614" y="141960"/>
                </a:cubicBezTo>
                <a:lnTo>
                  <a:pt x="146157" y="131693"/>
                </a:lnTo>
                <a:lnTo>
                  <a:pt x="146726" y="130743"/>
                </a:lnTo>
                <a:cubicBezTo>
                  <a:pt x="148289" y="125949"/>
                  <a:pt x="148475" y="122528"/>
                  <a:pt x="148054" y="119721"/>
                </a:cubicBezTo>
                <a:lnTo>
                  <a:pt x="147094" y="116693"/>
                </a:lnTo>
                <a:lnTo>
                  <a:pt x="147613" y="108938"/>
                </a:lnTo>
                <a:cubicBezTo>
                  <a:pt x="147601" y="103672"/>
                  <a:pt x="147590" y="98407"/>
                  <a:pt x="147578" y="93141"/>
                </a:cubicBezTo>
                <a:lnTo>
                  <a:pt x="148563" y="90672"/>
                </a:lnTo>
                <a:lnTo>
                  <a:pt x="150053" y="67604"/>
                </a:lnTo>
                <a:lnTo>
                  <a:pt x="150543" y="67517"/>
                </a:lnTo>
                <a:cubicBezTo>
                  <a:pt x="151678" y="66796"/>
                  <a:pt x="152579" y="65272"/>
                  <a:pt x="153018" y="62023"/>
                </a:cubicBezTo>
                <a:cubicBezTo>
                  <a:pt x="159234" y="70391"/>
                  <a:pt x="155928" y="61314"/>
                  <a:pt x="156674" y="50998"/>
                </a:cubicBezTo>
                <a:cubicBezTo>
                  <a:pt x="166493" y="61692"/>
                  <a:pt x="164448" y="30350"/>
                  <a:pt x="170922" y="28434"/>
                </a:cubicBezTo>
                <a:cubicBezTo>
                  <a:pt x="171248" y="20617"/>
                  <a:pt x="171772" y="12542"/>
                  <a:pt x="172528" y="4411"/>
                </a:cubicBezTo>
                <a:close/>
              </a:path>
            </a:pathLst>
          </a:custGeom>
        </p:spPr>
      </p:pic>
      <p:pic>
        <p:nvPicPr>
          <p:cNvPr id="7" name="Kuva 7" descr="Kuva, joka sisältää kohteen maa, ulko, rock, kivi&#10;&#10;Kuvaus luotu automaattisesti">
            <a:extLst>
              <a:ext uri="{FF2B5EF4-FFF2-40B4-BE49-F238E27FC236}">
                <a16:creationId xmlns:a16="http://schemas.microsoft.com/office/drawing/2014/main" id="{843B4EF4-4802-24A8-4125-5362247CD969}"/>
              </a:ext>
            </a:extLst>
          </p:cNvPr>
          <p:cNvPicPr>
            <a:picLocks noChangeAspect="1"/>
          </p:cNvPicPr>
          <p:nvPr/>
        </p:nvPicPr>
        <p:blipFill rotWithShape="1">
          <a:blip r:embed="rId5"/>
          <a:srcRect r="3" b="4601"/>
          <a:stretch/>
        </p:blipFill>
        <p:spPr>
          <a:xfrm>
            <a:off x="9500189" y="3429000"/>
            <a:ext cx="2691812" cy="3429000"/>
          </a:xfrm>
          <a:prstGeom prst="rect">
            <a:avLst/>
          </a:prstGeom>
        </p:spPr>
      </p:pic>
    </p:spTree>
    <p:extLst>
      <p:ext uri="{BB962C8B-B14F-4D97-AF65-F5344CB8AC3E}">
        <p14:creationId xmlns:p14="http://schemas.microsoft.com/office/powerpoint/2010/main" val="188607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AE7C080-4F9F-ECC8-4A52-385DCA5AA99B}"/>
              </a:ext>
            </a:extLst>
          </p:cNvPr>
          <p:cNvSpPr>
            <a:spLocks noGrp="1"/>
          </p:cNvSpPr>
          <p:nvPr>
            <p:ph type="title"/>
          </p:nvPr>
        </p:nvSpPr>
        <p:spPr>
          <a:xfrm>
            <a:off x="4086447" y="1084521"/>
            <a:ext cx="4019107" cy="1361347"/>
          </a:xfrm>
        </p:spPr>
        <p:txBody>
          <a:bodyPr anchor="b">
            <a:normAutofit/>
          </a:bodyPr>
          <a:lstStyle/>
          <a:p>
            <a:pPr algn="ctr"/>
            <a:r>
              <a:rPr lang="fi-FI" sz="2800">
                <a:solidFill>
                  <a:schemeClr val="bg1">
                    <a:alpha val="60000"/>
                  </a:schemeClr>
                </a:solidFill>
                <a:cs typeface="Calibri Light"/>
              </a:rPr>
              <a:t>Seikkaile!</a:t>
            </a:r>
            <a:endParaRPr lang="fi-FI" sz="2800">
              <a:solidFill>
                <a:schemeClr val="bg1">
                  <a:alpha val="60000"/>
                </a:schemeClr>
              </a:solidFill>
            </a:endParaRPr>
          </a:p>
        </p:txBody>
      </p:sp>
      <p:pic>
        <p:nvPicPr>
          <p:cNvPr id="6" name="Kuva 6" descr="Kuva, joka sisältää kohteen taivas, ulko, luonto, vesi&#10;&#10;Kuvaus luotu automaattisesti">
            <a:extLst>
              <a:ext uri="{FF2B5EF4-FFF2-40B4-BE49-F238E27FC236}">
                <a16:creationId xmlns:a16="http://schemas.microsoft.com/office/drawing/2014/main" id="{4E6E3733-8077-0B07-3A31-3D4739B1401F}"/>
              </a:ext>
            </a:extLst>
          </p:cNvPr>
          <p:cNvPicPr>
            <a:picLocks noChangeAspect="1"/>
          </p:cNvPicPr>
          <p:nvPr/>
        </p:nvPicPr>
        <p:blipFill rotWithShape="1">
          <a:blip r:embed="rId2"/>
          <a:srcRect t="28762"/>
          <a:stretch/>
        </p:blipFill>
        <p:spPr>
          <a:xfrm rot="5400000">
            <a:off x="-597067" y="1963345"/>
            <a:ext cx="5486400" cy="2931299"/>
          </a:xfrm>
          <a:prstGeom prst="rect">
            <a:avLst/>
          </a:prstGeom>
        </p:spPr>
      </p:pic>
      <p:sp>
        <p:nvSpPr>
          <p:cNvPr id="3" name="Sisällön paikkamerkki 2">
            <a:extLst>
              <a:ext uri="{FF2B5EF4-FFF2-40B4-BE49-F238E27FC236}">
                <a16:creationId xmlns:a16="http://schemas.microsoft.com/office/drawing/2014/main" id="{BC04DD40-FFA2-584D-B930-57B8F0EF8A76}"/>
              </a:ext>
            </a:extLst>
          </p:cNvPr>
          <p:cNvSpPr>
            <a:spLocks noGrp="1"/>
          </p:cNvSpPr>
          <p:nvPr>
            <p:ph idx="1"/>
          </p:nvPr>
        </p:nvSpPr>
        <p:spPr>
          <a:xfrm>
            <a:off x="4107712" y="2732739"/>
            <a:ext cx="3976577" cy="3083270"/>
          </a:xfrm>
        </p:spPr>
        <p:txBody>
          <a:bodyPr vert="horz" lIns="91440" tIns="45720" rIns="91440" bIns="45720" rtlCol="0" anchor="t">
            <a:normAutofit/>
          </a:bodyPr>
          <a:lstStyle/>
          <a:p>
            <a:pPr marL="0" indent="0" algn="ctr">
              <a:buNone/>
            </a:pPr>
            <a:r>
              <a:rPr lang="fi-FI" sz="1900">
                <a:solidFill>
                  <a:schemeClr val="bg1"/>
                </a:solidFill>
                <a:cs typeface="Calibri" panose="020F0502020204030204"/>
              </a:rPr>
              <a:t>Yksi matkani kohokohta oli, kun löysin farmin, jossa oli laamoja. Siellä oli mahdollista käydä kävelyllä ihanien laamojen kanssa. Matka julkisilla farmille oli pitkä, mutta elämys jäi varmasti mieleen!</a:t>
            </a:r>
          </a:p>
          <a:p>
            <a:pPr marL="0" indent="0" algn="ctr">
              <a:buNone/>
            </a:pPr>
            <a:endParaRPr lang="fi-FI" sz="1900">
              <a:solidFill>
                <a:schemeClr val="bg1"/>
              </a:solidFill>
              <a:cs typeface="Calibri" panose="020F0502020204030204"/>
            </a:endParaRPr>
          </a:p>
          <a:p>
            <a:pPr marL="0" indent="0" algn="ctr">
              <a:buNone/>
            </a:pPr>
            <a:r>
              <a:rPr lang="fi-FI" sz="1900">
                <a:solidFill>
                  <a:schemeClr val="bg1"/>
                </a:solidFill>
                <a:cs typeface="Calibri" panose="020F0502020204030204"/>
              </a:rPr>
              <a:t>Itse seikkailin myös paljon merenrannoille, johon pääsi julkisella liikenteeillä. Aina oli yhtä ihanaa!</a:t>
            </a:r>
          </a:p>
        </p:txBody>
      </p:sp>
      <p:pic>
        <p:nvPicPr>
          <p:cNvPr id="4" name="Kuva 4" descr="Kuva, joka sisältää kohteen taivas, ulko, maa, ranta&#10;&#10;Kuvaus luotu automaattisesti">
            <a:extLst>
              <a:ext uri="{FF2B5EF4-FFF2-40B4-BE49-F238E27FC236}">
                <a16:creationId xmlns:a16="http://schemas.microsoft.com/office/drawing/2014/main" id="{6D15D4FC-9973-B428-34C3-FB0781C7F06F}"/>
              </a:ext>
            </a:extLst>
          </p:cNvPr>
          <p:cNvPicPr>
            <a:picLocks noChangeAspect="1"/>
          </p:cNvPicPr>
          <p:nvPr/>
        </p:nvPicPr>
        <p:blipFill rotWithShape="1">
          <a:blip r:embed="rId3"/>
          <a:srcRect l="24011" r="36272"/>
          <a:stretch/>
        </p:blipFill>
        <p:spPr>
          <a:xfrm>
            <a:off x="8606117" y="685805"/>
            <a:ext cx="2905400" cy="5486399"/>
          </a:xfrm>
          <a:prstGeom prst="rect">
            <a:avLst/>
          </a:prstGeom>
        </p:spPr>
      </p:pic>
    </p:spTree>
    <p:extLst>
      <p:ext uri="{BB962C8B-B14F-4D97-AF65-F5344CB8AC3E}">
        <p14:creationId xmlns:p14="http://schemas.microsoft.com/office/powerpoint/2010/main" val="4085851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E78B17C-A41A-D477-F569-23741AD1E106}"/>
              </a:ext>
            </a:extLst>
          </p:cNvPr>
          <p:cNvSpPr>
            <a:spLocks noGrp="1"/>
          </p:cNvSpPr>
          <p:nvPr>
            <p:ph type="title"/>
          </p:nvPr>
        </p:nvSpPr>
        <p:spPr>
          <a:xfrm>
            <a:off x="836679" y="723898"/>
            <a:ext cx="6002110" cy="1495425"/>
          </a:xfrm>
        </p:spPr>
        <p:txBody>
          <a:bodyPr>
            <a:normAutofit/>
          </a:bodyPr>
          <a:lstStyle/>
          <a:p>
            <a:r>
              <a:rPr lang="fi-FI" sz="4000">
                <a:cs typeface="Calibri Light"/>
              </a:rPr>
              <a:t>Matkan jälkeen</a:t>
            </a:r>
            <a:endParaRPr lang="fi-FI" sz="4000"/>
          </a:p>
        </p:txBody>
      </p:sp>
      <p:sp>
        <p:nvSpPr>
          <p:cNvPr id="3" name="Sisällön paikkamerkki 2">
            <a:extLst>
              <a:ext uri="{FF2B5EF4-FFF2-40B4-BE49-F238E27FC236}">
                <a16:creationId xmlns:a16="http://schemas.microsoft.com/office/drawing/2014/main" id="{A6893E13-50E4-46C4-C338-A2CAD2CD1271}"/>
              </a:ext>
            </a:extLst>
          </p:cNvPr>
          <p:cNvSpPr>
            <a:spLocks noGrp="1"/>
          </p:cNvSpPr>
          <p:nvPr>
            <p:ph idx="1"/>
          </p:nvPr>
        </p:nvSpPr>
        <p:spPr>
          <a:xfrm>
            <a:off x="836680" y="2405067"/>
            <a:ext cx="6002110" cy="3729034"/>
          </a:xfrm>
        </p:spPr>
        <p:txBody>
          <a:bodyPr vert="horz" lIns="91440" tIns="45720" rIns="91440" bIns="45720" rtlCol="0">
            <a:normAutofit/>
          </a:bodyPr>
          <a:lstStyle/>
          <a:p>
            <a:pPr marL="0" indent="0">
              <a:buNone/>
            </a:pPr>
            <a:r>
              <a:rPr lang="fi-FI" sz="2000">
                <a:cs typeface="Calibri" panose="020F0502020204030204"/>
              </a:rPr>
              <a:t>On ihana palata kotiin! Vaikka välillä reissussa tuntuikin raskaalta, niin silti lähdin todella hyvillä mielin farmiltani ja nautin viimeiset päivät Dublinissa. Matkasta jäi loppuviimein hyviä muistoja ja olen tyytyväinen, että lähdin reissuun! </a:t>
            </a:r>
          </a:p>
        </p:txBody>
      </p:sp>
      <p:pic>
        <p:nvPicPr>
          <p:cNvPr id="4" name="Kuva 4" descr="Kuva, joka sisältää kohteen luonto, puu, sateenkaari, taivas&#10;&#10;Kuvaus luotu automaattisesti">
            <a:extLst>
              <a:ext uri="{FF2B5EF4-FFF2-40B4-BE49-F238E27FC236}">
                <a16:creationId xmlns:a16="http://schemas.microsoft.com/office/drawing/2014/main" id="{2BBDB057-134E-A61B-90EC-020D147EB91B}"/>
              </a:ext>
            </a:extLst>
          </p:cNvPr>
          <p:cNvPicPr>
            <a:picLocks noChangeAspect="1"/>
          </p:cNvPicPr>
          <p:nvPr/>
        </p:nvPicPr>
        <p:blipFill rotWithShape="1">
          <a:blip r:embed="rId2"/>
          <a:srcRect l="9438" r="35963"/>
          <a:stretch/>
        </p:blipFill>
        <p:spPr>
          <a:xfrm>
            <a:off x="7199440" y="10"/>
            <a:ext cx="4992560" cy="6857990"/>
          </a:xfrm>
          <a:prstGeom prst="rect">
            <a:avLst/>
          </a:prstGeom>
          <a:effectLst/>
        </p:spPr>
      </p:pic>
    </p:spTree>
    <p:extLst>
      <p:ext uri="{BB962C8B-B14F-4D97-AF65-F5344CB8AC3E}">
        <p14:creationId xmlns:p14="http://schemas.microsoft.com/office/powerpoint/2010/main" val="2637871358"/>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6" ma:contentTypeDescription="Create a new document." ma:contentTypeScope="" ma:versionID="0b26a2612e5e814b60500985a1d766e1">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5784ff4cf19e48d6fc37e7e52e2ad3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34861996-BFE2-4FD8-A935-D60D736E4EE3}"/>
</file>

<file path=customXml/itemProps2.xml><?xml version="1.0" encoding="utf-8"?>
<ds:datastoreItem xmlns:ds="http://schemas.openxmlformats.org/officeDocument/2006/customXml" ds:itemID="{7797BB21-DE06-481E-91DF-F02A70E1BF5F}"/>
</file>

<file path=customXml/itemProps3.xml><?xml version="1.0" encoding="utf-8"?>
<ds:datastoreItem xmlns:ds="http://schemas.openxmlformats.org/officeDocument/2006/customXml" ds:itemID="{B10314FC-70FD-4D5D-BEC2-529001B58FAC}"/>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Laajakuva</PresentationFormat>
  <Paragraphs>0</Paragraphs>
  <Slides>9</Slides>
  <Notes>0</Notes>
  <HiddenSlides>0</HiddenSlides>
  <MMClips>0</MMClips>
  <ScaleCrop>false</ScaleCrop>
  <HeadingPairs>
    <vt:vector size="4" baseType="variant">
      <vt:variant>
        <vt:lpstr>Teema</vt:lpstr>
      </vt:variant>
      <vt:variant>
        <vt:i4>1</vt:i4>
      </vt:variant>
      <vt:variant>
        <vt:lpstr>Dian otsikot</vt:lpstr>
      </vt:variant>
      <vt:variant>
        <vt:i4>9</vt:i4>
      </vt:variant>
    </vt:vector>
  </HeadingPairs>
  <TitlesOfParts>
    <vt:vector size="10" baseType="lpstr">
      <vt:lpstr>Office-teema</vt:lpstr>
      <vt:lpstr>IRLANTI 31.8 - 19.10.2022</vt:lpstr>
      <vt:lpstr>Työharjoittelu Irlannissa</vt:lpstr>
      <vt:lpstr>HAKEUTUMINEN KV - JAKSOLLE</vt:lpstr>
      <vt:lpstr>Lähtö ja saapuminen Irlantiin</vt:lpstr>
      <vt:lpstr>Oppiminen ja ongelmanratkaisu</vt:lpstr>
      <vt:lpstr>Vapaa-aika ja majoitus</vt:lpstr>
      <vt:lpstr>Työnteko farmilla</vt:lpstr>
      <vt:lpstr>Seikkaile!</vt:lpstr>
      <vt:lpstr>Matkan jälkeen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
  <cp:revision>759</cp:revision>
  <dcterms:created xsi:type="dcterms:W3CDTF">2022-09-18T13:09:10Z</dcterms:created>
  <dcterms:modified xsi:type="dcterms:W3CDTF">2022-10-24T07:54:41Z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