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7.11.2022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dYgXhrk0cI" TargetMode="External"/><Relationship Id="rId2" Type="http://schemas.openxmlformats.org/officeDocument/2006/relationships/hyperlink" Target="https://youtu.be/fDbct36GAQ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be.com/shorts/-piWvHhu59Y?feature=shar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AUG8yTzS4r4?feature=share" TargetMode="External"/><Relationship Id="rId2" Type="http://schemas.openxmlformats.org/officeDocument/2006/relationships/hyperlink" Target="https://youtu.be/_INhz7sWHa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ryBHiYLHE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7s6Q0raSU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RGbs3GANYkw?feature=shar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be.com/shorts/ypApLQWTdtw?feature=shar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voWc6J927To?feature=share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be.com/shorts/494jfL5PAZ0?feature=shar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t3OAzE3U_Q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r_z6cDfpvk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DauMbdgZMo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1r_z6cDfpv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youtu.be/16hwR5Fhbbo&#160;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QtLxb_hBQA" TargetMode="External"/><Relationship Id="rId2" Type="http://schemas.openxmlformats.org/officeDocument/2006/relationships/hyperlink" Target="https://youtube.com/shorts/N8S7UP6levA?feature=shar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5" descr="Kuva, joka sisältää kohteen rakennus, ulko, taivas, henkilö&#10;&#10;Kuvaus luotu automaattisesti">
            <a:extLst>
              <a:ext uri="{FF2B5EF4-FFF2-40B4-BE49-F238E27FC236}">
                <a16:creationId xmlns:a16="http://schemas.microsoft.com/office/drawing/2014/main" id="{7DAAEA8B-914B-EE12-E02D-28094D92E1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533" b="3328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5200">
                <a:solidFill>
                  <a:srgbClr val="FFFFFF"/>
                </a:solidFill>
                <a:cs typeface="Calibri Light"/>
              </a:rPr>
              <a:t>Italian matkamme</a:t>
            </a:r>
            <a:endParaRPr lang="fi-FI" sz="5200">
              <a:solidFill>
                <a:srgbClr val="FFFFFF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r>
              <a:rPr lang="fi-FI">
                <a:solidFill>
                  <a:srgbClr val="FFFFFF"/>
                </a:solidFill>
                <a:cs typeface="Calibri"/>
              </a:rPr>
              <a:t>Raportti</a:t>
            </a: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113E47-F31C-DC86-8B79-530E39D0F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0511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Ensimmäinen päivä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B44D14-94BE-0033-9A36-8066E78AD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23" y="1231859"/>
            <a:ext cx="10723418" cy="46185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fi-FI" sz="1600" dirty="0">
                <a:cs typeface="Calibri"/>
              </a:rPr>
              <a:t>Meillä oli aamulento, joten heräsimme aikaisin </a:t>
            </a:r>
          </a:p>
          <a:p>
            <a:pPr marL="457200" indent="-457200"/>
            <a:r>
              <a:rPr lang="fi-FI" sz="1600" dirty="0">
                <a:cs typeface="Calibri"/>
              </a:rPr>
              <a:t>Lentotarkastus sujui sukkelasti ja helposti</a:t>
            </a:r>
          </a:p>
          <a:p>
            <a:pPr marL="457200" indent="-457200"/>
            <a:r>
              <a:rPr lang="fi-FI" sz="1600" dirty="0">
                <a:cs typeface="Calibri"/>
              </a:rPr>
              <a:t>Kun saavuimme Italiaan, meillä oli paljon ohjelmaa mm: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-  Taksilla hotellille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- Tervetulo lounas hotellissamme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- Huoneen vastaanottaminen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- työpaikkaan tutustuminen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- metrokorttien haku ja kulkemisen harjoittelua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Ensimmäinen päivä oli pitkä ja rankka</a:t>
            </a:r>
          </a:p>
          <a:p>
            <a:pPr marL="0" indent="0">
              <a:buNone/>
            </a:pPr>
            <a:endParaRPr lang="fi-FI" sz="1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600" dirty="0">
                <a:ea typeface="+mn-lt"/>
                <a:cs typeface="+mn-lt"/>
                <a:hlinkClick r:id="rId2"/>
              </a:rPr>
              <a:t>https://youtu.be/fDbct36GAQg</a:t>
            </a:r>
            <a:endParaRPr lang="fi-FI" sz="1600" dirty="0">
              <a:cs typeface="Calibri"/>
            </a:endParaRPr>
          </a:p>
          <a:p>
            <a:pPr marL="0" indent="0">
              <a:buNone/>
            </a:pPr>
            <a:r>
              <a:rPr lang="fi-FI" sz="1600" dirty="0">
                <a:ea typeface="+mn-lt"/>
                <a:cs typeface="+mn-lt"/>
              </a:rPr>
              <a:t>Videolla aamun fiilikset</a:t>
            </a:r>
          </a:p>
          <a:p>
            <a:pPr marL="0" indent="0">
              <a:buNone/>
            </a:pPr>
            <a:r>
              <a:rPr lang="fi-FI" sz="1600" dirty="0">
                <a:ea typeface="+mn-lt"/>
                <a:cs typeface="+mn-lt"/>
                <a:hlinkClick r:id="rId3"/>
              </a:rPr>
              <a:t>https://youtu.be/qdYgXhrk0cI</a:t>
            </a:r>
            <a:endParaRPr lang="fi-FI" sz="1600" dirty="0">
              <a:cs typeface="Calibri"/>
            </a:endParaRPr>
          </a:p>
          <a:p>
            <a:pPr marL="0" indent="0">
              <a:buNone/>
            </a:pPr>
            <a:r>
              <a:rPr lang="fi-FI" sz="1600" dirty="0">
                <a:ea typeface="+mn-lt"/>
                <a:cs typeface="+mn-lt"/>
              </a:rPr>
              <a:t>Lennon jälkeiset fiilikset</a:t>
            </a:r>
          </a:p>
          <a:p>
            <a:pPr marL="0" indent="0">
              <a:buNone/>
            </a:pPr>
            <a:r>
              <a:rPr lang="fi-FI" sz="1600" dirty="0">
                <a:ea typeface="+mn-lt"/>
                <a:cs typeface="+mn-lt"/>
                <a:hlinkClick r:id="rId4"/>
              </a:rPr>
              <a:t>https://youtube.com/shorts/-piWvHhu59Y?feature=share</a:t>
            </a:r>
            <a:endParaRPr lang="fi-FI" sz="1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Videolla ensimmäinen lounaamme hotellimme ravintolassa</a:t>
            </a:r>
          </a:p>
          <a:p>
            <a:pPr marL="0" indent="0">
              <a:buNone/>
            </a:pPr>
            <a:endParaRPr lang="fi-FI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623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8359E0-C80F-206D-F5E0-E984D200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Calibri Light"/>
              </a:rPr>
              <a:t>Työpaikkamme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FC4565-2FC0-45D1-268A-24F248251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 err="1">
                <a:cs typeface="Calibri"/>
              </a:rPr>
              <a:t>Obica</a:t>
            </a:r>
            <a:r>
              <a:rPr lang="fi-FI" dirty="0">
                <a:cs typeface="Calibri"/>
              </a:rPr>
              <a:t> Mozzarella </a:t>
            </a:r>
            <a:r>
              <a:rPr lang="fi-FI" dirty="0" err="1">
                <a:cs typeface="Calibri"/>
              </a:rPr>
              <a:t>bar</a:t>
            </a:r>
            <a:endParaRPr lang="fi-FI">
              <a:cs typeface="Calibri"/>
            </a:endParaRPr>
          </a:p>
          <a:p>
            <a:r>
              <a:rPr lang="fi-FI" dirty="0">
                <a:cs typeface="Calibri"/>
              </a:rPr>
              <a:t>Ensimmäinen päivä oli jännittävä, mutta todella opettavainen ja kiva</a:t>
            </a:r>
          </a:p>
          <a:p>
            <a:r>
              <a:rPr lang="fi-FI" dirty="0">
                <a:cs typeface="Calibri"/>
              </a:rPr>
              <a:t>Työntekijät ovat erittäin kohteliaita ja sosiaalisia.</a:t>
            </a:r>
          </a:p>
          <a:p>
            <a:r>
              <a:rPr lang="fi-FI" dirty="0">
                <a:cs typeface="Calibri"/>
              </a:rPr>
              <a:t>Työkavereista syntyi ystäviä jo ensimmäisen viikon aikana</a:t>
            </a:r>
          </a:p>
          <a:p>
            <a:r>
              <a:rPr lang="fi-FI" dirty="0">
                <a:cs typeface="Calibri"/>
              </a:rPr>
              <a:t>Työtehtävämme, oli valmistaa leipäkorit aamulla, ja toimia food </a:t>
            </a:r>
            <a:r>
              <a:rPr lang="fi-FI" dirty="0" err="1">
                <a:cs typeface="Calibri"/>
              </a:rPr>
              <a:t>runnerina</a:t>
            </a:r>
            <a:r>
              <a:rPr lang="fi-FI" dirty="0">
                <a:cs typeface="Calibri"/>
              </a:rPr>
              <a:t> serviisin aikana.</a:t>
            </a:r>
          </a:p>
          <a:p>
            <a:r>
              <a:rPr lang="fi-FI" dirty="0">
                <a:cs typeface="Calibri"/>
              </a:rPr>
              <a:t>Työasu oli siniset farkut, valkoiset kengät, valkoinen kauluspaita ja essu.</a:t>
            </a:r>
          </a:p>
          <a:p>
            <a:pPr marL="0" indent="0">
              <a:buNone/>
            </a:pPr>
            <a:r>
              <a:rPr lang="fi-FI" dirty="0">
                <a:ea typeface="+mn-lt"/>
                <a:cs typeface="+mn-lt"/>
                <a:hlinkClick r:id="rId2"/>
              </a:rPr>
              <a:t>https://youtu.be/_INhz7sWHaU</a:t>
            </a:r>
            <a:endParaRPr lang="fi-FI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dirty="0">
                <a:ea typeface="+mn-lt"/>
                <a:cs typeface="+mn-lt"/>
                <a:hlinkClick r:id="rId3"/>
              </a:rPr>
              <a:t>https://youtube.com/shorts/AUG8yTzS4r4?feature=share</a:t>
            </a:r>
            <a:endParaRPr lang="fi-FI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dirty="0">
                <a:cs typeface="Calibri"/>
              </a:rPr>
              <a:t>Videoilla näkyy leipäkorien tekoa</a:t>
            </a:r>
          </a:p>
          <a:p>
            <a:pPr marL="0" indent="0">
              <a:buNone/>
            </a:pPr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8468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2F1E98-679E-9201-D20F-8FF355CA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fi-FI" sz="4000" dirty="0">
                <a:cs typeface="Calibri Light"/>
              </a:rPr>
              <a:t>Aamun tunnelmat </a:t>
            </a:r>
            <a:r>
              <a:rPr lang="fi-FI" sz="4000">
                <a:cs typeface="Calibri Light"/>
              </a:rPr>
              <a:t>ennen ensimmäistä </a:t>
            </a:r>
            <a:r>
              <a:rPr lang="fi-FI" sz="4000" dirty="0">
                <a:cs typeface="Calibri Light"/>
              </a:rPr>
              <a:t>työpäivää</a:t>
            </a:r>
            <a:endParaRPr lang="fi-FI" sz="4000" dirty="0"/>
          </a:p>
        </p:txBody>
      </p:sp>
      <p:pic>
        <p:nvPicPr>
          <p:cNvPr id="4" name="Kuva 4" descr="Kuva, joka sisältää kohteen teksti, taivas, ulko, katu&#10;&#10;Kuvaus luotu automaattisesti">
            <a:extLst>
              <a:ext uri="{FF2B5EF4-FFF2-40B4-BE49-F238E27FC236}">
                <a16:creationId xmlns:a16="http://schemas.microsoft.com/office/drawing/2014/main" id="{A01A9948-146C-C871-1042-1E032FD9EC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4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E331AD-98FB-7D85-C6C8-96E7035AE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i-FI" sz="1800">
                <a:ea typeface="+mn-lt"/>
                <a:cs typeface="+mn-lt"/>
                <a:hlinkClick r:id="rId3"/>
              </a:rPr>
              <a:t>https://youtu.be/BryBHiYLHEg</a:t>
            </a:r>
            <a:endParaRPr lang="fi-FI" sz="1800"/>
          </a:p>
          <a:p>
            <a:pPr marL="0" indent="0">
              <a:buNone/>
            </a:pPr>
            <a:endParaRPr lang="fi-FI" sz="1800">
              <a:ea typeface="+mn-lt"/>
              <a:cs typeface="+mn-lt"/>
            </a:endParaRPr>
          </a:p>
          <a:p>
            <a:pPr marL="0" indent="0">
              <a:buNone/>
            </a:pPr>
            <a:endParaRPr lang="fi-FI" sz="18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991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4" descr="Kuva, joka sisältää kohteen taivas, ulko, laiva&#10;&#10;Kuvaus luotu automaattisesti">
            <a:extLst>
              <a:ext uri="{FF2B5EF4-FFF2-40B4-BE49-F238E27FC236}">
                <a16:creationId xmlns:a16="http://schemas.microsoft.com/office/drawing/2014/main" id="{992EA0D3-0008-63EE-76B1-EEE2154ED9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393" r="1" b="8319"/>
          <a:stretch/>
        </p:blipFill>
        <p:spPr>
          <a:xfrm>
            <a:off x="603671" y="-1"/>
            <a:ext cx="1158832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6E89A2F-3D8B-0654-DE8A-C82864134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3874686" cy="2147520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bg1"/>
                </a:solidFill>
                <a:cs typeface="Calibri Light"/>
              </a:rPr>
              <a:t>Ensimmäisen työpäivän jälkeiset fiilikset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1039D0-AE7D-A877-7D06-E33A96BB3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49" y="3379979"/>
            <a:ext cx="3874685" cy="31863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1800">
                <a:solidFill>
                  <a:schemeClr val="bg1"/>
                </a:solidFill>
                <a:ea typeface="+mn-lt"/>
                <a:cs typeface="+mn-lt"/>
                <a:hlinkClick r:id="rId3"/>
              </a:rPr>
              <a:t>https://youtu.be/v7s6Q0raSUU</a:t>
            </a:r>
            <a:endParaRPr lang="fi-FI" sz="1800">
              <a:solidFill>
                <a:schemeClr val="bg1"/>
              </a:solidFill>
              <a:ea typeface="+mn-lt"/>
              <a:cs typeface="+mn-lt"/>
            </a:endParaRPr>
          </a:p>
          <a:p>
            <a:endParaRPr lang="fi-FI" sz="18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044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6A3896-5740-4532-05DF-86FEC36D8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4954" y="183758"/>
            <a:ext cx="3668702" cy="4934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Hotellissa</a:t>
            </a:r>
            <a:r>
              <a:rPr lang="en-US" sz="3700" dirty="0"/>
              <a:t> </a:t>
            </a:r>
            <a:r>
              <a:rPr lang="en-US" sz="3700" dirty="0" err="1"/>
              <a:t>oli</a:t>
            </a:r>
            <a:br>
              <a:rPr lang="en-US" dirty="0"/>
            </a:br>
            <a:r>
              <a:rPr lang="en-US" sz="3700" dirty="0"/>
              <a:t> </a:t>
            </a:r>
            <a:r>
              <a:rPr lang="en-US" sz="3700" dirty="0" err="1"/>
              <a:t>todella</a:t>
            </a:r>
            <a:r>
              <a:rPr lang="en-US" sz="3700" dirty="0"/>
              <a:t> </a:t>
            </a:r>
            <a:r>
              <a:rPr lang="en-US" sz="3700" dirty="0" err="1"/>
              <a:t>kylmä</a:t>
            </a:r>
            <a:br>
              <a:rPr lang="en-US" sz="3700" dirty="0"/>
            </a:br>
            <a:r>
              <a:rPr lang="en-US" sz="3700" dirty="0"/>
              <a:t> </a:t>
            </a:r>
            <a:r>
              <a:rPr lang="en-US" sz="3700" dirty="0" err="1"/>
              <a:t>joten</a:t>
            </a:r>
            <a:r>
              <a:rPr lang="en-US" sz="3700" dirty="0"/>
              <a:t> </a:t>
            </a:r>
            <a:r>
              <a:rPr lang="en-US" sz="3700" dirty="0" err="1"/>
              <a:t>pyysimme</a:t>
            </a:r>
            <a:r>
              <a:rPr lang="en-US" sz="3700" dirty="0"/>
              <a:t> </a:t>
            </a:r>
            <a:r>
              <a:rPr lang="en-US" sz="3700" dirty="0" err="1"/>
              <a:t>respasta</a:t>
            </a:r>
            <a:r>
              <a:rPr lang="en-US" sz="3700" dirty="0"/>
              <a:t> extra </a:t>
            </a:r>
            <a:r>
              <a:rPr lang="en-US" sz="3700" dirty="0" err="1"/>
              <a:t>peitot</a:t>
            </a:r>
            <a:endParaRPr lang="en-US" sz="3700" dirty="0" err="1">
              <a:cs typeface="Calibri Light"/>
            </a:endParaRPr>
          </a:p>
        </p:txBody>
      </p:sp>
      <p:pic>
        <p:nvPicPr>
          <p:cNvPr id="4" name="Kuva 4" descr="Kuva, joka sisältää kohteen seinä, henkilö, nainen, sisä&#10;&#10;Kuvaus luotu automaattisesti">
            <a:extLst>
              <a:ext uri="{FF2B5EF4-FFF2-40B4-BE49-F238E27FC236}">
                <a16:creationId xmlns:a16="http://schemas.microsoft.com/office/drawing/2014/main" id="{FADEE0A9-3290-2EDD-BEF2-37778CFD99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4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3489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6298AD-15C3-B160-43AC-30018E27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214" y="-776165"/>
            <a:ext cx="5291663" cy="1628775"/>
          </a:xfrm>
        </p:spPr>
        <p:txBody>
          <a:bodyPr anchor="b">
            <a:normAutofit/>
          </a:bodyPr>
          <a:lstStyle/>
          <a:p>
            <a:r>
              <a:rPr lang="fi-FI" sz="4000">
                <a:cs typeface="Calibri Light"/>
              </a:rPr>
              <a:t>Työpäivä rutiini</a:t>
            </a:r>
            <a:endParaRPr lang="fi-FI" sz="4000"/>
          </a:p>
        </p:txBody>
      </p:sp>
      <p:pic>
        <p:nvPicPr>
          <p:cNvPr id="5" name="Kuva 5" descr="Kuva, joka sisältää kohteen lattia, sisä, vihreä&#10;&#10;Kuvaus luotu automaattisesti">
            <a:extLst>
              <a:ext uri="{FF2B5EF4-FFF2-40B4-BE49-F238E27FC236}">
                <a16:creationId xmlns:a16="http://schemas.microsoft.com/office/drawing/2014/main" id="{2C72625A-24AE-C514-9B28-2650BBB3B4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501" b="19917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531F07-6D3E-7199-6A25-682BD1152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7630" y="1209365"/>
            <a:ext cx="5291663" cy="375284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1400" dirty="0">
                <a:cs typeface="Calibri"/>
              </a:rPr>
              <a:t>Herätys klo. 7:00</a:t>
            </a:r>
          </a:p>
          <a:p>
            <a:r>
              <a:rPr lang="fi-FI" sz="1400" dirty="0">
                <a:cs typeface="Calibri"/>
              </a:rPr>
              <a:t>Lähtö ratikkapysäkille klo. 8:00</a:t>
            </a:r>
          </a:p>
          <a:p>
            <a:r>
              <a:rPr lang="fi-FI" sz="1400" dirty="0">
                <a:cs typeface="Calibri"/>
              </a:rPr>
              <a:t>Ratikalla ja metrolla työpaikalle</a:t>
            </a:r>
          </a:p>
          <a:p>
            <a:r>
              <a:rPr lang="fi-FI" sz="1400" dirty="0">
                <a:cs typeface="Calibri"/>
              </a:rPr>
              <a:t>Vaatteiden vaihto</a:t>
            </a:r>
          </a:p>
          <a:p>
            <a:r>
              <a:rPr lang="fi-FI" sz="1400" dirty="0">
                <a:cs typeface="Calibri"/>
              </a:rPr>
              <a:t>Aamukahvi työkavereiden kanssa</a:t>
            </a:r>
          </a:p>
          <a:p>
            <a:r>
              <a:rPr lang="fi-FI" sz="1400" dirty="0">
                <a:cs typeface="Calibri"/>
              </a:rPr>
              <a:t>Leipäkorien teko</a:t>
            </a:r>
          </a:p>
          <a:p>
            <a:r>
              <a:rPr lang="fi-FI" sz="1400" dirty="0">
                <a:cs typeface="Calibri"/>
              </a:rPr>
              <a:t>Lounas n. klo 11:30, kun leipäkorit on saatu tehtyä</a:t>
            </a:r>
          </a:p>
          <a:p>
            <a:r>
              <a:rPr lang="fi-FI" sz="1400" dirty="0">
                <a:cs typeface="Calibri"/>
              </a:rPr>
              <a:t>Serviisi food </a:t>
            </a:r>
            <a:r>
              <a:rPr lang="fi-FI" sz="1400" dirty="0" err="1">
                <a:cs typeface="Calibri"/>
              </a:rPr>
              <a:t>runnerina</a:t>
            </a:r>
            <a:endParaRPr lang="fi-FI" sz="1400" dirty="0">
              <a:cs typeface="Calibri"/>
            </a:endParaRPr>
          </a:p>
          <a:p>
            <a:r>
              <a:rPr lang="fi-FI" sz="1400" dirty="0">
                <a:cs typeface="Calibri"/>
              </a:rPr>
              <a:t>Työpäivä päättyy klo 16:00 ja taas ratikalla ja metrolla kotiin</a:t>
            </a:r>
          </a:p>
          <a:p>
            <a:r>
              <a:rPr lang="fi-FI" sz="1400" dirty="0">
                <a:cs typeface="Calibri"/>
              </a:rPr>
              <a:t>Illalla mahdollinen kaupassa käynti </a:t>
            </a:r>
          </a:p>
          <a:p>
            <a:pPr marL="0" indent="0">
              <a:buNone/>
            </a:pPr>
            <a:r>
              <a:rPr lang="fi-FI" sz="1400" dirty="0">
                <a:ea typeface="+mn-lt"/>
                <a:cs typeface="+mn-lt"/>
                <a:hlinkClick r:id="rId3"/>
              </a:rPr>
              <a:t>https://youtube.com/shorts/RGbs3GANYkw?feature=share</a:t>
            </a:r>
            <a:endParaRPr lang="fi-FI" sz="140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400" dirty="0">
                <a:cs typeface="Calibri"/>
              </a:rPr>
              <a:t>Videolla aamukahvien juomista</a:t>
            </a:r>
          </a:p>
          <a:p>
            <a:pPr marL="0" indent="0">
              <a:buNone/>
            </a:pPr>
            <a:r>
              <a:rPr lang="fi-FI" sz="1400" dirty="0">
                <a:ea typeface="+mn-lt"/>
                <a:cs typeface="+mn-lt"/>
                <a:hlinkClick r:id="rId4"/>
              </a:rPr>
              <a:t>https://youtube.com/shorts/ypApLQWTdtw?feature=share</a:t>
            </a:r>
            <a:endParaRPr lang="fi-FI" sz="1400" dirty="0">
              <a:cs typeface="Calibri"/>
            </a:endParaRPr>
          </a:p>
          <a:p>
            <a:pPr marL="0" indent="0">
              <a:buNone/>
            </a:pPr>
            <a:r>
              <a:rPr lang="fi-FI" sz="1400" dirty="0">
                <a:cs typeface="Calibri"/>
              </a:rPr>
              <a:t>Joka päivä täytyy muistaa kirjautua työpaikkaan sisälle kulkulätkällä</a:t>
            </a:r>
          </a:p>
          <a:p>
            <a:pPr marL="0" indent="0">
              <a:buNone/>
            </a:pPr>
            <a:endParaRPr lang="fi-FI" sz="1100" dirty="0">
              <a:cs typeface="Calibr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B27DD70-A36C-49FD-7502-CCFD0D52F9EE}"/>
              </a:ext>
            </a:extLst>
          </p:cNvPr>
          <p:cNvSpPr txBox="1"/>
          <p:nvPr/>
        </p:nvSpPr>
        <p:spPr>
          <a:xfrm>
            <a:off x="6303818" y="6214753"/>
            <a:ext cx="40277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>
                <a:cs typeface="Calibri"/>
              </a:rPr>
              <a:t>Kuva ratikasta, jolla kuljimme joka päivä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888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9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C8123D4-83E2-9630-2C95-30102939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1"/>
            <a:ext cx="10515600" cy="2217174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Lounaaksi söimme mm:</a:t>
            </a:r>
          </a:p>
        </p:txBody>
      </p:sp>
      <p:pic>
        <p:nvPicPr>
          <p:cNvPr id="9" name="Kuva 9" descr="Kuva, joka sisältää kohteen pöytä, kuppi, ruoka, lautanen&#10;&#10;Kuvaus luotu automaattisesti">
            <a:extLst>
              <a:ext uri="{FF2B5EF4-FFF2-40B4-BE49-F238E27FC236}">
                <a16:creationId xmlns:a16="http://schemas.microsoft.com/office/drawing/2014/main" id="{1E4A0617-9A9A-E278-43A9-3B4E8E1E0D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457" r="1" b="12095"/>
          <a:stretch/>
        </p:blipFill>
        <p:spPr>
          <a:xfrm>
            <a:off x="184558" y="2962911"/>
            <a:ext cx="2255462" cy="3155238"/>
          </a:xfrm>
          <a:prstGeom prst="rect">
            <a:avLst/>
          </a:prstGeom>
        </p:spPr>
      </p:pic>
      <p:pic>
        <p:nvPicPr>
          <p:cNvPr id="17" name="Kuva 17" descr="Kuva, joka sisältää kohteen pöytä, ruoka, lautanen, puinen&#10;&#10;Kuvaus luotu automaattisesti">
            <a:extLst>
              <a:ext uri="{FF2B5EF4-FFF2-40B4-BE49-F238E27FC236}">
                <a16:creationId xmlns:a16="http://schemas.microsoft.com/office/drawing/2014/main" id="{9D9E6650-8805-2CCC-2035-95AD6DB106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488" r="1" b="12063"/>
          <a:stretch/>
        </p:blipFill>
        <p:spPr>
          <a:xfrm>
            <a:off x="2575696" y="2962911"/>
            <a:ext cx="2255462" cy="3155238"/>
          </a:xfrm>
          <a:prstGeom prst="rect">
            <a:avLst/>
          </a:prstGeom>
        </p:spPr>
      </p:pic>
      <p:pic>
        <p:nvPicPr>
          <p:cNvPr id="8" name="Kuva 8" descr="Kuva, joka sisältää kohteen pöytä, ruoka, lautanen, henkilö&#10;&#10;Kuvaus luotu automaattisesti">
            <a:extLst>
              <a:ext uri="{FF2B5EF4-FFF2-40B4-BE49-F238E27FC236}">
                <a16:creationId xmlns:a16="http://schemas.microsoft.com/office/drawing/2014/main" id="{0A1FD226-603A-AC5A-32EF-EC5D32985A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422" r="1" b="9129"/>
          <a:stretch/>
        </p:blipFill>
        <p:spPr>
          <a:xfrm>
            <a:off x="4966833" y="2962911"/>
            <a:ext cx="2255462" cy="3155238"/>
          </a:xfrm>
          <a:prstGeom prst="rect">
            <a:avLst/>
          </a:prstGeom>
        </p:spPr>
      </p:pic>
      <p:pic>
        <p:nvPicPr>
          <p:cNvPr id="15" name="Kuva 16" descr="Kuva, joka sisältää kohteen pöytä, henkilö, pizza, ruoka&#10;&#10;Kuvaus luotu automaattisesti">
            <a:extLst>
              <a:ext uri="{FF2B5EF4-FFF2-40B4-BE49-F238E27FC236}">
                <a16:creationId xmlns:a16="http://schemas.microsoft.com/office/drawing/2014/main" id="{BEB5923E-FA33-70FA-23CA-A9AB8781A1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89" r="-1" b="-1"/>
          <a:stretch/>
        </p:blipFill>
        <p:spPr>
          <a:xfrm>
            <a:off x="7357971" y="2962911"/>
            <a:ext cx="2255462" cy="3155238"/>
          </a:xfrm>
          <a:prstGeom prst="rect">
            <a:avLst/>
          </a:prstGeom>
        </p:spPr>
      </p:pic>
      <p:pic>
        <p:nvPicPr>
          <p:cNvPr id="7" name="Kuva 7" descr="Kuva, joka sisältää kohteen pöytä, ruoka, sisä, henkilö&#10;&#10;Kuvaus luotu automaattisesti">
            <a:extLst>
              <a:ext uri="{FF2B5EF4-FFF2-40B4-BE49-F238E27FC236}">
                <a16:creationId xmlns:a16="http://schemas.microsoft.com/office/drawing/2014/main" id="{503BBBDB-DB0A-FB11-02A0-3D023E484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33550" r="1" b="1"/>
          <a:stretch/>
        </p:blipFill>
        <p:spPr>
          <a:xfrm>
            <a:off x="9749109" y="2962911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7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4" descr="Kuva, joka sisältää kohteen puu, ulko, katu, jalkakäytävä&#10;&#10;Kuvaus luotu automaattisesti">
            <a:extLst>
              <a:ext uri="{FF2B5EF4-FFF2-40B4-BE49-F238E27FC236}">
                <a16:creationId xmlns:a16="http://schemas.microsoft.com/office/drawing/2014/main" id="{732FB712-DD12-BE32-6B41-407F8F907C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03" b="3711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C7417C-46CB-793C-4CEB-CF12060C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fi-FI" sz="2800">
                <a:cs typeface="Calibri Light"/>
              </a:rPr>
              <a:t>Ensimmäinen vapaa päivä 10 työpäivän jälkeen</a:t>
            </a:r>
            <a:endParaRPr lang="fi-FI" sz="28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C920BC-BFB7-1405-4140-C5229498D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1800" dirty="0">
                <a:ea typeface="+mn-lt"/>
                <a:cs typeface="+mn-lt"/>
                <a:hlinkClick r:id="rId3"/>
              </a:rPr>
              <a:t>https://youtube.com/shorts/voWc6J927To?feature=share</a:t>
            </a:r>
            <a:endParaRPr lang="fi-FI" sz="1800" dirty="0">
              <a:ea typeface="+mn-lt"/>
              <a:cs typeface="+mn-lt"/>
            </a:endParaRPr>
          </a:p>
          <a:p>
            <a:endParaRPr lang="fi-FI" sz="1800" dirty="0">
              <a:ea typeface="+mn-lt"/>
              <a:cs typeface="+mn-lt"/>
            </a:endParaRPr>
          </a:p>
          <a:p>
            <a:r>
              <a:rPr lang="fi-FI" sz="1800" dirty="0">
                <a:ea typeface="+mn-lt"/>
                <a:cs typeface="+mn-lt"/>
                <a:hlinkClick r:id="rId4"/>
              </a:rPr>
              <a:t>https://youtube.com/shorts/494jfL5PAZ0?feature=share</a:t>
            </a:r>
            <a:endParaRPr lang="fi-FI" sz="1800" dirty="0">
              <a:ea typeface="+mn-lt"/>
              <a:cs typeface="+mn-lt"/>
            </a:endParaRPr>
          </a:p>
          <a:p>
            <a:endParaRPr lang="fi-FI" sz="1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2145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4">
            <a:extLst>
              <a:ext uri="{FF2B5EF4-FFF2-40B4-BE49-F238E27FC236}">
                <a16:creationId xmlns:a16="http://schemas.microsoft.com/office/drawing/2014/main" id="{E3979890-43DA-5F98-0269-98612546C8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DBD20D0-3DAE-1DC7-8372-9B6FC36F9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fi-FI" sz="4000">
                <a:cs typeface="Calibri Light"/>
              </a:rPr>
              <a:t>Lounas höpöttelyä</a:t>
            </a:r>
            <a:endParaRPr lang="fi-FI" sz="40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E6B85B-505B-5299-AB61-4FE19257B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>
                <a:ea typeface="+mn-lt"/>
                <a:cs typeface="+mn-lt"/>
                <a:hlinkClick r:id="rId3"/>
              </a:rPr>
              <a:t>https://youtu.be/st3OAzE3U_Q</a:t>
            </a:r>
            <a:endParaRPr lang="fi-FI" sz="2000">
              <a:ea typeface="+mn-lt"/>
              <a:cs typeface="+mn-lt"/>
            </a:endParaRPr>
          </a:p>
          <a:p>
            <a:endParaRPr lang="fi-FI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671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9E38F78-1583-87AB-285E-89F9D7ED1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fi-FI" dirty="0">
                <a:cs typeface="Calibri Light"/>
              </a:rPr>
              <a:t>Viimeinen viikko</a:t>
            </a:r>
            <a:endParaRPr lang="fi-FI" dirty="0"/>
          </a:p>
        </p:txBody>
      </p:sp>
      <p:pic>
        <p:nvPicPr>
          <p:cNvPr id="4" name="Kuva 4" descr="Kuva, joka sisältää kohteen maa, ulko, jalkakäytävä, reunakiveys&#10;&#10;Kuvaus luotu automaattisesti">
            <a:extLst>
              <a:ext uri="{FF2B5EF4-FFF2-40B4-BE49-F238E27FC236}">
                <a16:creationId xmlns:a16="http://schemas.microsoft.com/office/drawing/2014/main" id="{E0F8A320-2061-B7CD-D040-DF2A4370CC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8" r="1" b="25048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795F80-47D3-D87C-CAD5-BA82583F0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600" dirty="0">
                <a:cs typeface="Calibri"/>
              </a:rPr>
              <a:t>Viimeinen viikko oli kommelluksia täynnä mm. Flunssa painoi meitä ja </a:t>
            </a:r>
            <a:r>
              <a:rPr lang="fi-FI" sz="1600" dirty="0" err="1">
                <a:cs typeface="Calibri"/>
              </a:rPr>
              <a:t>Tialle</a:t>
            </a:r>
            <a:r>
              <a:rPr lang="fi-FI" sz="1600" dirty="0">
                <a:cs typeface="Calibri"/>
              </a:rPr>
              <a:t> sattui onnettomuus</a:t>
            </a:r>
          </a:p>
          <a:p>
            <a:endParaRPr lang="fi-FI" sz="1600">
              <a:cs typeface="Calibri"/>
            </a:endParaRP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Sunnuntai aamuna olimme kävelemässä nurmikon poikki ratikkapysäkille, kunnes </a:t>
            </a:r>
            <a:r>
              <a:rPr lang="fi-FI" sz="1600" dirty="0" err="1">
                <a:cs typeface="Calibri"/>
              </a:rPr>
              <a:t>Tia</a:t>
            </a:r>
            <a:r>
              <a:rPr lang="fi-FI" sz="1600" dirty="0">
                <a:cs typeface="Calibri"/>
              </a:rPr>
              <a:t> astui lasin päälle. 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Lasi meni kengän pohjasta läpi </a:t>
            </a:r>
            <a:r>
              <a:rPr lang="fi-FI" sz="1600" dirty="0" err="1">
                <a:cs typeface="Calibri"/>
              </a:rPr>
              <a:t>Tian</a:t>
            </a:r>
            <a:r>
              <a:rPr lang="fi-FI" sz="1600" dirty="0">
                <a:cs typeface="Calibri"/>
              </a:rPr>
              <a:t> jalkapohjaan</a:t>
            </a:r>
          </a:p>
          <a:p>
            <a:pPr marL="0" indent="0">
              <a:buNone/>
            </a:pPr>
            <a:r>
              <a:rPr lang="fi-FI" sz="1600" dirty="0">
                <a:cs typeface="Calibri"/>
              </a:rPr>
              <a:t>Haava ei onneksi ollut suuri, mutta päätimme silti lähteä käymään sairaalassa, jotta saisimme </a:t>
            </a:r>
            <a:r>
              <a:rPr lang="fi-FI" sz="1600" dirty="0" err="1">
                <a:cs typeface="Calibri"/>
              </a:rPr>
              <a:t>Tialle</a:t>
            </a:r>
            <a:r>
              <a:rPr lang="fi-FI" sz="1600" dirty="0">
                <a:cs typeface="Calibri"/>
              </a:rPr>
              <a:t> sairastodistuksen töihin.</a:t>
            </a:r>
          </a:p>
          <a:p>
            <a:pPr marL="0" indent="0">
              <a:buNone/>
            </a:pPr>
            <a:r>
              <a:rPr lang="fi-FI" sz="1600" dirty="0">
                <a:ea typeface="+mn-lt"/>
                <a:cs typeface="+mn-lt"/>
                <a:hlinkClick r:id="rId3"/>
              </a:rPr>
              <a:t>https://youtu.be/1r_z6cDfpvk</a:t>
            </a:r>
            <a:endParaRPr lang="fi-FI" sz="1600" dirty="0">
              <a:cs typeface="Calibri" panose="020F0502020204030204"/>
            </a:endParaRPr>
          </a:p>
          <a:p>
            <a:pPr marL="0" indent="0">
              <a:buNone/>
            </a:pPr>
            <a:endParaRPr lang="fi-FI" sz="1600">
              <a:cs typeface="Calibri" panose="020F0502020204030204"/>
            </a:endParaRPr>
          </a:p>
          <a:p>
            <a:endParaRPr lang="fi-FI" sz="16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153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28FC80-F380-09B0-6CF2-284968FDE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Calibri Light"/>
              </a:rPr>
              <a:t>Sairaala</a:t>
            </a:r>
            <a:br>
              <a:rPr lang="fi-FI" dirty="0">
                <a:cs typeface="Calibri Light"/>
              </a:rPr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B15927-5382-90B9-5B70-3CFC3DCBE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>
                <a:cs typeface="Calibri"/>
              </a:rPr>
              <a:t>Sairaala oli meidän hotellia hyvin lähellä ja samalla myös Milanon suurin sairaala</a:t>
            </a:r>
          </a:p>
          <a:p>
            <a:r>
              <a:rPr lang="fi-FI" dirty="0">
                <a:cs typeface="Calibri"/>
              </a:rPr>
              <a:t>Sairaala oli kuin iso kampus ja siellä oli monta rakennusta</a:t>
            </a:r>
          </a:p>
          <a:p>
            <a:r>
              <a:rPr lang="fi-FI" dirty="0">
                <a:cs typeface="Calibri"/>
              </a:rPr>
              <a:t>Oikeaan paikkaan oli siis haastava löytää, mutta onneksi ihmiset auttoivat paljon</a:t>
            </a:r>
          </a:p>
          <a:p>
            <a:r>
              <a:rPr lang="fi-FI" dirty="0">
                <a:cs typeface="Calibri"/>
              </a:rPr>
              <a:t>Kävelimme päärakennuksesta melkein kilometrin oikeaan paikkaan</a:t>
            </a:r>
          </a:p>
          <a:p>
            <a:r>
              <a:rPr lang="fi-FI" dirty="0">
                <a:cs typeface="Calibri"/>
              </a:rPr>
              <a:t>Otimme </a:t>
            </a:r>
            <a:r>
              <a:rPr lang="fi-FI" dirty="0" err="1">
                <a:cs typeface="Calibri"/>
              </a:rPr>
              <a:t>ajainvarauksen</a:t>
            </a:r>
            <a:r>
              <a:rPr lang="fi-FI" dirty="0">
                <a:cs typeface="Calibri"/>
              </a:rPr>
              <a:t> ja istuimme odotus-saliin odottamaan</a:t>
            </a:r>
          </a:p>
          <a:p>
            <a:r>
              <a:rPr lang="fi-FI" dirty="0">
                <a:cs typeface="Calibri"/>
              </a:rPr>
              <a:t>Odotimme noin kolme tuntia ja katsoimme </a:t>
            </a:r>
            <a:r>
              <a:rPr lang="fi-FI" dirty="0" err="1">
                <a:cs typeface="Calibri"/>
              </a:rPr>
              <a:t>temppreita</a:t>
            </a:r>
          </a:p>
          <a:p>
            <a:r>
              <a:rPr lang="fi-FI" dirty="0">
                <a:cs typeface="Calibri"/>
              </a:rPr>
              <a:t>Lopuksi lääkärit eivät tehneet mitään. Ei edes puhdistaneet haavaa</a:t>
            </a:r>
          </a:p>
          <a:p>
            <a:r>
              <a:rPr lang="fi-FI" dirty="0">
                <a:cs typeface="Calibri"/>
              </a:rPr>
              <a:t>Saimme kuitenkin sairastodistuksen </a:t>
            </a:r>
            <a:r>
              <a:rPr lang="fi-FI" dirty="0" err="1">
                <a:cs typeface="Calibri"/>
              </a:rPr>
              <a:t>Tialle</a:t>
            </a:r>
          </a:p>
          <a:p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9914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1A97BA-5217-F2D1-78F6-D75707F1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fi-FI" sz="3600">
                <a:cs typeface="Calibri Light"/>
              </a:rPr>
              <a:t>Sairaala videot</a:t>
            </a:r>
            <a:endParaRPr lang="fi-FI" sz="3600"/>
          </a:p>
        </p:txBody>
      </p:sp>
      <p:pic>
        <p:nvPicPr>
          <p:cNvPr id="4" name="Kuva 4" descr="Kuva, joka sisältää kohteen ulko, taivas, rakennus, hallintorakennus&#10;&#10;Kuvaus luotu automaattisesti">
            <a:extLst>
              <a:ext uri="{FF2B5EF4-FFF2-40B4-BE49-F238E27FC236}">
                <a16:creationId xmlns:a16="http://schemas.microsoft.com/office/drawing/2014/main" id="{D7402752-903E-ADEF-11B1-CA1AABED8A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585" b="9589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FF7E23-2860-1E0A-9B1E-E45F4FEC2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1800" dirty="0">
                <a:ea typeface="+mn-lt"/>
                <a:cs typeface="+mn-lt"/>
                <a:hlinkClick r:id="rId3"/>
              </a:rPr>
              <a:t>https://youtu.be/ODauMbdgZMo</a:t>
            </a:r>
            <a:endParaRPr lang="fi-FI" sz="1800" dirty="0">
              <a:ea typeface="+mn-lt"/>
              <a:cs typeface="+mn-lt"/>
            </a:endParaRPr>
          </a:p>
          <a:p>
            <a:endParaRPr lang="fi-FI" sz="1800" dirty="0">
              <a:ea typeface="+mn-lt"/>
              <a:cs typeface="+mn-lt"/>
            </a:endParaRPr>
          </a:p>
          <a:p>
            <a:r>
              <a:rPr lang="fi-FI" sz="1800" dirty="0">
                <a:ea typeface="+mn-lt"/>
                <a:cs typeface="+mn-lt"/>
                <a:hlinkClick r:id="rId4"/>
              </a:rPr>
              <a:t>https://youtu.be/1r_z6cDfpvk</a:t>
            </a:r>
            <a:endParaRPr lang="fi-FI" sz="1800">
              <a:ea typeface="+mn-lt"/>
              <a:cs typeface="+mn-lt"/>
            </a:endParaRPr>
          </a:p>
          <a:p>
            <a:endParaRPr lang="fi-FI" sz="1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6194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16690DE-AFE9-191B-8522-B63537985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i-FI" sz="5400">
                <a:cs typeface="Calibri Light"/>
              </a:rPr>
              <a:t>Viimeiset päivät</a:t>
            </a:r>
            <a:endParaRPr lang="fi-FI" sz="54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727CA2-7357-C5F6-4673-D2EC5F53A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74" y="2843211"/>
            <a:ext cx="4243589" cy="33206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sz="2200" dirty="0">
                <a:cs typeface="Calibri"/>
              </a:rPr>
              <a:t>Viimeisinä päivänä kävin yksin töissä. Keskiviikko 12.10</a:t>
            </a:r>
          </a:p>
          <a:p>
            <a:r>
              <a:rPr lang="fi-FI" sz="2200" dirty="0">
                <a:cs typeface="Calibri"/>
              </a:rPr>
              <a:t>Viimeinen työpäiväni oli myös syntymäpäiväni, joten sain töissä tiramisu kakun</a:t>
            </a:r>
          </a:p>
          <a:p>
            <a:r>
              <a:rPr lang="fi-FI" sz="2200" dirty="0">
                <a:cs typeface="Calibri"/>
              </a:rPr>
              <a:t>Torstai 13.10 Oli vapaapäivä ja ostelimme tuliaisia</a:t>
            </a:r>
          </a:p>
          <a:p>
            <a:pPr>
              <a:buFont typeface="Arial"/>
              <a:buChar char="•"/>
            </a:pPr>
            <a:r>
              <a:rPr lang="fi-FI" sz="2200" dirty="0">
                <a:ea typeface="+mn-lt"/>
                <a:cs typeface="+mn-lt"/>
                <a:hlinkClick r:id="rId2"/>
              </a:rPr>
              <a:t>https://youtu.be/16hwR5Fhbbo </a:t>
            </a:r>
            <a:endParaRPr lang="fi-FI" dirty="0">
              <a:cs typeface="Calibri" panose="020F0502020204030204"/>
            </a:endParaRPr>
          </a:p>
          <a:p>
            <a:endParaRPr lang="fi-FI" sz="2200" dirty="0">
              <a:ea typeface="+mn-lt"/>
              <a:cs typeface="+mn-lt"/>
            </a:endParaRPr>
          </a:p>
          <a:p>
            <a:r>
              <a:rPr lang="fi-FI" sz="2200" dirty="0">
                <a:ea typeface="+mn-lt"/>
                <a:cs typeface="+mn-lt"/>
              </a:rPr>
              <a:t>Perjantai 14.10 Oli lähtöpäivä</a:t>
            </a:r>
          </a:p>
          <a:p>
            <a:endParaRPr lang="fi-FI" sz="2200" dirty="0">
              <a:ea typeface="+mn-lt"/>
              <a:cs typeface="+mn-lt"/>
            </a:endParaRPr>
          </a:p>
          <a:p>
            <a:pPr marL="0" indent="0">
              <a:buNone/>
            </a:pPr>
            <a:endParaRPr lang="fi-FI" sz="2200" dirty="0">
              <a:ea typeface="+mn-lt"/>
              <a:cs typeface="+mn-lt"/>
            </a:endParaRPr>
          </a:p>
          <a:p>
            <a:endParaRPr lang="fi-FI" sz="2200">
              <a:cs typeface="Calibri"/>
            </a:endParaRPr>
          </a:p>
        </p:txBody>
      </p:sp>
      <p:pic>
        <p:nvPicPr>
          <p:cNvPr id="4" name="Kuva 4" descr="Kuva, joka sisältää kohteen pöytä, kuppi, kahvi, ruoka&#10;&#10;Kuvaus luotu automaattisesti">
            <a:extLst>
              <a:ext uri="{FF2B5EF4-FFF2-40B4-BE49-F238E27FC236}">
                <a16:creationId xmlns:a16="http://schemas.microsoft.com/office/drawing/2014/main" id="{F0C39DDF-0DC6-4233-940C-83AE96BD32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65" r="-1" b="140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500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0C9619-EF03-2C0D-AD6D-6EB9FDC3B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fi-FI" sz="4000">
                <a:cs typeface="Calibri Light"/>
              </a:rPr>
              <a:t>Lähtöpäivä 14.10</a:t>
            </a:r>
            <a:endParaRPr lang="fi-FI" sz="4000"/>
          </a:p>
        </p:txBody>
      </p:sp>
      <p:pic>
        <p:nvPicPr>
          <p:cNvPr id="4" name="Kuva 4" descr="Kuva, joka sisältää kohteen taivas, ulko, henkilö&#10;&#10;Kuvaus luotu automaattisesti">
            <a:extLst>
              <a:ext uri="{FF2B5EF4-FFF2-40B4-BE49-F238E27FC236}">
                <a16:creationId xmlns:a16="http://schemas.microsoft.com/office/drawing/2014/main" id="{56FABA24-0F81-A1DC-14A2-7F8244951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4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A4A9E5-2283-1C62-070F-02871A273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800">
                <a:cs typeface="Calibri"/>
              </a:rPr>
              <a:t>Pakkasimme laukut ja kirjauduimme hotellista ulos klo.12</a:t>
            </a:r>
          </a:p>
          <a:p>
            <a:r>
              <a:rPr lang="fi-FI" sz="1800">
                <a:cs typeface="Calibri"/>
              </a:rPr>
              <a:t>Lähdimme hotellilta käymään työpaikallamme täyttämään harjoittelupaperit</a:t>
            </a:r>
          </a:p>
          <a:p>
            <a:r>
              <a:rPr lang="fi-FI" sz="1800">
                <a:cs typeface="Calibri"/>
              </a:rPr>
              <a:t>Istuskeltiin työpaikallamme ja nautimme viimeisitä Aperol Spritzeistämme</a:t>
            </a:r>
          </a:p>
          <a:p>
            <a:r>
              <a:rPr lang="fi-FI" sz="1800">
                <a:cs typeface="Calibri"/>
              </a:rPr>
              <a:t>Työpaikalta lähdimme metrolla ja junalla lentoasemalle</a:t>
            </a:r>
          </a:p>
          <a:p>
            <a:r>
              <a:rPr lang="fi-FI" sz="1800">
                <a:cs typeface="Calibri"/>
              </a:rPr>
              <a:t>Lentomme oli vähän myöhässä, mutta se ei haitannut, koska lentokentällä oli paljon nähtävää ja shoppailtavaa</a:t>
            </a:r>
          </a:p>
        </p:txBody>
      </p:sp>
    </p:spTree>
    <p:extLst>
      <p:ext uri="{BB962C8B-B14F-4D97-AF65-F5344CB8AC3E}">
        <p14:creationId xmlns:p14="http://schemas.microsoft.com/office/powerpoint/2010/main" val="130547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FA45D5-81C0-7E43-206F-18E39262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Calibri Light"/>
              </a:rPr>
              <a:t>Lentokenttä videoita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FE0300-290A-FEED-9279-F099C7C4A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ea typeface="+mn-lt"/>
                <a:cs typeface="+mn-lt"/>
                <a:hlinkClick r:id="rId2"/>
              </a:rPr>
              <a:t>https://youtube.com/shorts/N8S7UP6levA?feature=share</a:t>
            </a:r>
          </a:p>
          <a:p>
            <a:r>
              <a:rPr lang="fi-FI" dirty="0">
                <a:ea typeface="+mn-lt"/>
                <a:cs typeface="+mn-lt"/>
                <a:hlinkClick r:id="rId3"/>
              </a:rPr>
              <a:t>https://youtu.be/IQtLxb_hBQA</a:t>
            </a:r>
            <a:endParaRPr lang="fi-FI" dirty="0">
              <a:ea typeface="+mn-lt"/>
              <a:cs typeface="+mn-lt"/>
            </a:endParaRPr>
          </a:p>
          <a:p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30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6" ma:contentTypeDescription="Luo uusi asiakirja." ma:contentTypeScope="" ma:versionID="fcff8f685313a80d7f2091e6573f099b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403f6d0af5eebff0abf8afb31d4b8cfe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366D28-C79C-4DDB-8B75-168971D2135D}"/>
</file>

<file path=customXml/itemProps2.xml><?xml version="1.0" encoding="utf-8"?>
<ds:datastoreItem xmlns:ds="http://schemas.openxmlformats.org/officeDocument/2006/customXml" ds:itemID="{0CED8D3A-1908-4244-9F6D-4A4B4D3F8D3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</Words>
  <Application>Microsoft Office PowerPoint</Application>
  <PresentationFormat>Laajakuva</PresentationFormat>
  <Paragraphs>94</Paragraphs>
  <Slides>16</Slides>
  <Notes>0</Notes>
  <HiddenSlides>1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Office-teema</vt:lpstr>
      <vt:lpstr>Italian matkamme</vt:lpstr>
      <vt:lpstr>Ensimmäinen päivä</vt:lpstr>
      <vt:lpstr>Työpaikkamme</vt:lpstr>
      <vt:lpstr>Aamun tunnelmat ennen ensimmäistä työpäivää</vt:lpstr>
      <vt:lpstr>Ensimmäisen työpäivän jälkeiset fiilikset</vt:lpstr>
      <vt:lpstr>Hotellissa oli  todella kylmä  joten pyysimme respasta extra peitot</vt:lpstr>
      <vt:lpstr>Työpäivä rutiini</vt:lpstr>
      <vt:lpstr>Lounaaksi söimme mm:</vt:lpstr>
      <vt:lpstr>Ensimmäinen vapaa päivä 10 työpäivän jälkeen</vt:lpstr>
      <vt:lpstr>Lounas höpöttelyä</vt:lpstr>
      <vt:lpstr>Viimeinen viikko</vt:lpstr>
      <vt:lpstr>Sairaala </vt:lpstr>
      <vt:lpstr>Sairaala videot</vt:lpstr>
      <vt:lpstr>Viimeiset päivät</vt:lpstr>
      <vt:lpstr>Lähtöpäivä 14.10</vt:lpstr>
      <vt:lpstr>Lentokenttä videoita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Suvi Kylmälä</dc:creator>
  <cp:lastModifiedBy>Suvi Kylmälä</cp:lastModifiedBy>
  <cp:revision>373</cp:revision>
  <dcterms:created xsi:type="dcterms:W3CDTF">2022-10-31T10:11:00Z</dcterms:created>
  <dcterms:modified xsi:type="dcterms:W3CDTF">2022-11-07T08:21:24Z</dcterms:modified>
</cp:coreProperties>
</file>