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031BFE-6900-4BC8-84AE-1B08EFF8521C}" v="2099" dt="2022-05-22T18:57:53.6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90" y="7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 Id="rId14"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30.6.2022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82244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30.6.2022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91875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30.6.2022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62577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30.6.2022</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368371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A02ABAE3-D89C-4001-9AEC-5083F82B749C}" type="datetimeFigureOut">
              <a:rPr lang="fi-FI" smtClean="0"/>
              <a:t>30.6.2022</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234365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A02ABAE3-D89C-4001-9AEC-5083F82B749C}" type="datetimeFigureOut">
              <a:rPr lang="fi-FI" smtClean="0"/>
              <a:t>30.6.2022</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2387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02ABAE3-D89C-4001-9AEC-5083F82B749C}" type="datetimeFigureOut">
              <a:rPr lang="fi-FI" smtClean="0"/>
              <a:t>30.6.2022</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58361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30.6.2022</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827074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30.6.2022</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13998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30.6.2022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01203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30.6.2022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406455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2ABAE3-D89C-4001-9AEC-5083F82B749C}" type="datetimeFigureOut">
              <a:rPr lang="fi-FI" smtClean="0"/>
              <a:t>30.6.2022</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4AEF5D-7FAC-4949-84D2-DA5A9BB3D225}" type="slidenum">
              <a:rPr lang="fi-FI" smtClean="0"/>
              <a:t>‹#›</a:t>
            </a:fld>
            <a:endParaRPr lang="fi-FI"/>
          </a:p>
        </p:txBody>
      </p:sp>
    </p:spTree>
    <p:extLst>
      <p:ext uri="{BB962C8B-B14F-4D97-AF65-F5344CB8AC3E}">
        <p14:creationId xmlns:p14="http://schemas.microsoft.com/office/powerpoint/2010/main" val="1034520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lstStyle/>
          <a:p>
            <a:r>
              <a:rPr lang="fi-FI" dirty="0">
                <a:latin typeface="Sitka Text"/>
                <a:cs typeface="Calibri Light"/>
              </a:rPr>
              <a:t>Matkaraportti</a:t>
            </a:r>
            <a:br>
              <a:rPr lang="fi-FI" dirty="0">
                <a:latin typeface="Sitka Text"/>
                <a:cs typeface="Calibri Light"/>
              </a:rPr>
            </a:br>
            <a:r>
              <a:rPr lang="fi-FI" dirty="0">
                <a:latin typeface="Sitka Text"/>
                <a:cs typeface="Calibri Light"/>
              </a:rPr>
              <a:t>-</a:t>
            </a:r>
            <a:r>
              <a:rPr lang="fi-FI" dirty="0" err="1">
                <a:latin typeface="Sitka Text"/>
                <a:cs typeface="Calibri Light"/>
              </a:rPr>
              <a:t>NÎmes</a:t>
            </a:r>
            <a:endParaRPr lang="fi-FI" dirty="0" err="1">
              <a:latin typeface="Calibri Light" panose="020F0302020204030204"/>
              <a:cs typeface="Calibri Light"/>
            </a:endParaRPr>
          </a:p>
        </p:txBody>
      </p:sp>
      <p:sp>
        <p:nvSpPr>
          <p:cNvPr id="3" name="Alaotsikko 2"/>
          <p:cNvSpPr>
            <a:spLocks noGrp="1"/>
          </p:cNvSpPr>
          <p:nvPr>
            <p:ph type="subTitle" idx="1"/>
          </p:nvPr>
        </p:nvSpPr>
        <p:spPr/>
        <p:txBody>
          <a:bodyPr/>
          <a:lstStyle/>
          <a:p>
            <a:endParaRPr lang="fi-FI"/>
          </a:p>
        </p:txBody>
      </p:sp>
    </p:spTree>
    <p:extLst>
      <p:ext uri="{BB962C8B-B14F-4D97-AF65-F5344CB8AC3E}">
        <p14:creationId xmlns:p14="http://schemas.microsoft.com/office/powerpoint/2010/main" val="782385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 name="Rectangle 14">
            <a:extLst>
              <a:ext uri="{FF2B5EF4-FFF2-40B4-BE49-F238E27FC236}">
                <a16:creationId xmlns:a16="http://schemas.microsoft.com/office/drawing/2014/main" id="{1DA75739-3D1B-4EB7-BFC2-8D20E2B15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16">
            <a:extLst>
              <a:ext uri="{FF2B5EF4-FFF2-40B4-BE49-F238E27FC236}">
                <a16:creationId xmlns:a16="http://schemas.microsoft.com/office/drawing/2014/main" id="{3CD1EA40-7116-4FCB-9369-70F29FAA91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592824" cy="323398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32A02407-9945-0182-BC95-B2530C2EAB86}"/>
              </a:ext>
            </a:extLst>
          </p:cNvPr>
          <p:cNvSpPr>
            <a:spLocks noGrp="1"/>
          </p:cNvSpPr>
          <p:nvPr>
            <p:ph type="title"/>
          </p:nvPr>
        </p:nvSpPr>
        <p:spPr>
          <a:xfrm>
            <a:off x="1166648" y="655591"/>
            <a:ext cx="4929352" cy="2315616"/>
          </a:xfrm>
        </p:spPr>
        <p:txBody>
          <a:bodyPr>
            <a:normAutofit/>
          </a:bodyPr>
          <a:lstStyle/>
          <a:p>
            <a:r>
              <a:rPr lang="fi-FI">
                <a:cs typeface="Calibri Light"/>
              </a:rPr>
              <a:t>Ensimmäinen päivä</a:t>
            </a:r>
            <a:endParaRPr lang="fi-FI"/>
          </a:p>
        </p:txBody>
      </p:sp>
      <p:sp>
        <p:nvSpPr>
          <p:cNvPr id="64" name="Rectangle 18">
            <a:extLst>
              <a:ext uri="{FF2B5EF4-FFF2-40B4-BE49-F238E27FC236}">
                <a16:creationId xmlns:a16="http://schemas.microsoft.com/office/drawing/2014/main" id="{BF647E38-F93D-4661-8D77-CE13EEB65B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5" name="Group 20">
            <a:extLst>
              <a:ext uri="{FF2B5EF4-FFF2-40B4-BE49-F238E27FC236}">
                <a16:creationId xmlns:a16="http://schemas.microsoft.com/office/drawing/2014/main" id="{1948A8F8-4763-4D31-9BEA-E681DBA153D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7763256" y="73152"/>
            <a:chExt cx="1178966" cy="232963"/>
          </a:xfrm>
        </p:grpSpPr>
        <p:sp>
          <p:nvSpPr>
            <p:cNvPr id="22" name="Rectangle 64">
              <a:extLst>
                <a:ext uri="{FF2B5EF4-FFF2-40B4-BE49-F238E27FC236}">
                  <a16:creationId xmlns:a16="http://schemas.microsoft.com/office/drawing/2014/main" id="{E35A5CEE-171B-4ACA-ABC9-94DCC72818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6">
              <a:extLst>
                <a:ext uri="{FF2B5EF4-FFF2-40B4-BE49-F238E27FC236}">
                  <a16:creationId xmlns:a16="http://schemas.microsoft.com/office/drawing/2014/main" id="{33C1641B-7F72-4B7F-B7E0-81E1BC8DDC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4">
              <a:extLst>
                <a:ext uri="{FF2B5EF4-FFF2-40B4-BE49-F238E27FC236}">
                  <a16:creationId xmlns:a16="http://schemas.microsoft.com/office/drawing/2014/main" id="{634ABBAD-4EE0-458D-82DF-3674F6707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88183EBA-056A-49AA-B9E7-11E24DD7A8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4">
              <a:extLst>
                <a:ext uri="{FF2B5EF4-FFF2-40B4-BE49-F238E27FC236}">
                  <a16:creationId xmlns:a16="http://schemas.microsoft.com/office/drawing/2014/main" id="{9D4FB2DF-B92B-4FA9-8286-608284CE9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6">
              <a:extLst>
                <a:ext uri="{FF2B5EF4-FFF2-40B4-BE49-F238E27FC236}">
                  <a16:creationId xmlns:a16="http://schemas.microsoft.com/office/drawing/2014/main" id="{82A3E669-F133-42B1-A519-06D1E98CEA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4">
              <a:extLst>
                <a:ext uri="{FF2B5EF4-FFF2-40B4-BE49-F238E27FC236}">
                  <a16:creationId xmlns:a16="http://schemas.microsoft.com/office/drawing/2014/main" id="{570BB270-99C8-434F-9F6A-8C4AC4B44B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6">
              <a:extLst>
                <a:ext uri="{FF2B5EF4-FFF2-40B4-BE49-F238E27FC236}">
                  <a16:creationId xmlns:a16="http://schemas.microsoft.com/office/drawing/2014/main" id="{91FE3FA0-E023-4A86-ACC2-0020D3068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4">
              <a:extLst>
                <a:ext uri="{FF2B5EF4-FFF2-40B4-BE49-F238E27FC236}">
                  <a16:creationId xmlns:a16="http://schemas.microsoft.com/office/drawing/2014/main" id="{77484B19-3F6F-43FA-A8A5-4F49456C5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6">
              <a:extLst>
                <a:ext uri="{FF2B5EF4-FFF2-40B4-BE49-F238E27FC236}">
                  <a16:creationId xmlns:a16="http://schemas.microsoft.com/office/drawing/2014/main" id="{0B5D5C48-48C0-42F8-A005-1CE8289BA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DC527901-7634-4500-94D1-9038E90DD3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BAA7B94D-452C-4FE9-A1D3-373A256493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4">
              <a:extLst>
                <a:ext uri="{FF2B5EF4-FFF2-40B4-BE49-F238E27FC236}">
                  <a16:creationId xmlns:a16="http://schemas.microsoft.com/office/drawing/2014/main" id="{CEA818C2-EB39-4647-A425-1BEA5A2828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6">
              <a:extLst>
                <a:ext uri="{FF2B5EF4-FFF2-40B4-BE49-F238E27FC236}">
                  <a16:creationId xmlns:a16="http://schemas.microsoft.com/office/drawing/2014/main" id="{02F8E5D9-4D30-4CD2-807F-804D78F5A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4">
              <a:extLst>
                <a:ext uri="{FF2B5EF4-FFF2-40B4-BE49-F238E27FC236}">
                  <a16:creationId xmlns:a16="http://schemas.microsoft.com/office/drawing/2014/main" id="{04ECCB6C-8D72-43A7-AAA9-167834E8DE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6">
              <a:extLst>
                <a:ext uri="{FF2B5EF4-FFF2-40B4-BE49-F238E27FC236}">
                  <a16:creationId xmlns:a16="http://schemas.microsoft.com/office/drawing/2014/main" id="{1634158A-1ADB-42A5-97BD-C8C08EC4DB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4">
              <a:extLst>
                <a:ext uri="{FF2B5EF4-FFF2-40B4-BE49-F238E27FC236}">
                  <a16:creationId xmlns:a16="http://schemas.microsoft.com/office/drawing/2014/main" id="{37A49BFA-8A61-4BCC-9216-F752AFB47C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6">
              <a:extLst>
                <a:ext uri="{FF2B5EF4-FFF2-40B4-BE49-F238E27FC236}">
                  <a16:creationId xmlns:a16="http://schemas.microsoft.com/office/drawing/2014/main" id="{731C3426-99F1-4A1E-B21B-C86A31527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64">
              <a:extLst>
                <a:ext uri="{FF2B5EF4-FFF2-40B4-BE49-F238E27FC236}">
                  <a16:creationId xmlns:a16="http://schemas.microsoft.com/office/drawing/2014/main" id="{0022C7F4-5058-413A-8DE4-579811F846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6">
              <a:extLst>
                <a:ext uri="{FF2B5EF4-FFF2-40B4-BE49-F238E27FC236}">
                  <a16:creationId xmlns:a16="http://schemas.microsoft.com/office/drawing/2014/main" id="{F2796126-CF0B-4CFA-AC9C-66856DBEB1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9" name="Rectangle 42">
            <a:extLst>
              <a:ext uri="{FF2B5EF4-FFF2-40B4-BE49-F238E27FC236}">
                <a16:creationId xmlns:a16="http://schemas.microsoft.com/office/drawing/2014/main" id="{D6C80E47-971C-437F-B030-191115B01D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33980"/>
            <a:ext cx="606971" cy="36240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Kuva 6" descr="Kuva, joka sisältää kohteen rakennus, ulko&#10;&#10;Kuvaus luotu automaattisesti">
            <a:extLst>
              <a:ext uri="{FF2B5EF4-FFF2-40B4-BE49-F238E27FC236}">
                <a16:creationId xmlns:a16="http://schemas.microsoft.com/office/drawing/2014/main" id="{26E3C748-EBE8-3177-56DE-A251BEBC38CF}"/>
              </a:ext>
            </a:extLst>
          </p:cNvPr>
          <p:cNvPicPr>
            <a:picLocks noChangeAspect="1"/>
          </p:cNvPicPr>
          <p:nvPr/>
        </p:nvPicPr>
        <p:blipFill rotWithShape="1">
          <a:blip r:embed="rId2"/>
          <a:srcRect l="18085" r="19940"/>
          <a:stretch/>
        </p:blipFill>
        <p:spPr>
          <a:xfrm rot="10800000">
            <a:off x="603504" y="3233981"/>
            <a:ext cx="2994623" cy="3624014"/>
          </a:xfrm>
          <a:prstGeom prst="rect">
            <a:avLst/>
          </a:prstGeom>
        </p:spPr>
      </p:pic>
      <p:pic>
        <p:nvPicPr>
          <p:cNvPr id="5" name="Kuva 5" descr="Kuva, joka sisältää kohteen teksti, taivas, ulko, puu&#10;&#10;Kuvaus luotu automaattisesti">
            <a:extLst>
              <a:ext uri="{FF2B5EF4-FFF2-40B4-BE49-F238E27FC236}">
                <a16:creationId xmlns:a16="http://schemas.microsoft.com/office/drawing/2014/main" id="{A86B3907-9063-0F4D-DBC2-2BF328A88B67}"/>
              </a:ext>
            </a:extLst>
          </p:cNvPr>
          <p:cNvPicPr>
            <a:picLocks noChangeAspect="1"/>
          </p:cNvPicPr>
          <p:nvPr/>
        </p:nvPicPr>
        <p:blipFill rotWithShape="1">
          <a:blip r:embed="rId3"/>
          <a:srcRect r="8926" b="-1"/>
          <a:stretch/>
        </p:blipFill>
        <p:spPr>
          <a:xfrm rot="5400000">
            <a:off x="3288606" y="3553785"/>
            <a:ext cx="3624013" cy="2984421"/>
          </a:xfrm>
          <a:prstGeom prst="rect">
            <a:avLst/>
          </a:prstGeom>
        </p:spPr>
      </p:pic>
      <p:sp>
        <p:nvSpPr>
          <p:cNvPr id="3" name="Sisällön paikkamerkki 2">
            <a:extLst>
              <a:ext uri="{FF2B5EF4-FFF2-40B4-BE49-F238E27FC236}">
                <a16:creationId xmlns:a16="http://schemas.microsoft.com/office/drawing/2014/main" id="{5A262273-A6E7-36B3-97C9-6367AF9723B1}"/>
              </a:ext>
            </a:extLst>
          </p:cNvPr>
          <p:cNvSpPr>
            <a:spLocks noGrp="1"/>
          </p:cNvSpPr>
          <p:nvPr>
            <p:ph idx="1"/>
          </p:nvPr>
        </p:nvSpPr>
        <p:spPr>
          <a:xfrm>
            <a:off x="7169101" y="521207"/>
            <a:ext cx="4496426" cy="5957789"/>
          </a:xfrm>
        </p:spPr>
        <p:txBody>
          <a:bodyPr vert="horz" lIns="91440" tIns="45720" rIns="91440" bIns="45720" rtlCol="0" anchor="ctr">
            <a:normAutofit/>
          </a:bodyPr>
          <a:lstStyle/>
          <a:p>
            <a:pPr marL="0" indent="0">
              <a:buNone/>
            </a:pPr>
            <a:r>
              <a:rPr lang="fi-FI" sz="2200" dirty="0">
                <a:cs typeface="Calibri" panose="020F0502020204030204"/>
              </a:rPr>
              <a:t>En ole nukkunut miltei 18 tuntiin, astun ulos koneesta ja haistelen ilmaa, lämmin aurinko valaisee kasvoni ja tiedän heti että seuraava kuukausi tulee olemaan kiinnostava. </a:t>
            </a:r>
          </a:p>
          <a:p>
            <a:pPr marL="0" indent="0">
              <a:buNone/>
            </a:pPr>
            <a:r>
              <a:rPr lang="fi-FI" sz="2200" dirty="0">
                <a:cs typeface="Calibri" panose="020F0502020204030204"/>
              </a:rPr>
              <a:t>Väsynyt katseeni haroo kenttää, yritän löytää tietäni </a:t>
            </a:r>
            <a:r>
              <a:rPr lang="fi-FI" sz="2200" dirty="0"/>
              <a:t>"Lyon Saint </a:t>
            </a:r>
            <a:r>
              <a:rPr lang="fi-FI" sz="2200" dirty="0" err="1"/>
              <a:t>Exupéry</a:t>
            </a:r>
            <a:r>
              <a:rPr lang="fi-FI" sz="2200" dirty="0"/>
              <a:t>" lentokentän juna-asemalle mistä matkani kohti </a:t>
            </a:r>
            <a:r>
              <a:rPr lang="fi-FI" sz="2200" dirty="0" err="1"/>
              <a:t>NÎmesiä</a:t>
            </a:r>
            <a:r>
              <a:rPr lang="fi-FI" sz="2200" dirty="0"/>
              <a:t> alkaa. Noin 15 minuutin etsinnän jälkeen paikannan juna-aseman jossa paikalliset ihmiset ohjasivat minut mielellään oikealle laiturille.</a:t>
            </a:r>
            <a:endParaRPr lang="fi-FI" sz="2200" i="1" dirty="0">
              <a:cs typeface="Calibri"/>
            </a:endParaRPr>
          </a:p>
          <a:p>
            <a:pPr marL="0" indent="0">
              <a:buNone/>
            </a:pPr>
            <a:endParaRPr lang="fi-FI" sz="2200" dirty="0">
              <a:cs typeface="Calibri"/>
            </a:endParaRPr>
          </a:p>
          <a:p>
            <a:pPr marL="0" indent="0">
              <a:buNone/>
            </a:pPr>
            <a:endParaRPr lang="fi-FI" sz="2200">
              <a:cs typeface="Calibri"/>
            </a:endParaRPr>
          </a:p>
          <a:p>
            <a:pPr marL="0" indent="0">
              <a:buNone/>
            </a:pPr>
            <a:endParaRPr lang="fi-FI" sz="2200">
              <a:cs typeface="Calibri"/>
            </a:endParaRPr>
          </a:p>
        </p:txBody>
      </p:sp>
      <p:sp>
        <p:nvSpPr>
          <p:cNvPr id="7" name="Tekstiruutu 6">
            <a:extLst>
              <a:ext uri="{FF2B5EF4-FFF2-40B4-BE49-F238E27FC236}">
                <a16:creationId xmlns:a16="http://schemas.microsoft.com/office/drawing/2014/main" id="{E09EFB06-F029-5258-1C7B-E69F89F1FFA2}"/>
              </a:ext>
            </a:extLst>
          </p:cNvPr>
          <p:cNvSpPr txBox="1"/>
          <p:nvPr/>
        </p:nvSpPr>
        <p:spPr>
          <a:xfrm>
            <a:off x="4529253" y="2986667"/>
            <a:ext cx="274319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1000" dirty="0">
                <a:latin typeface="Calibri Light"/>
                <a:cs typeface="Calibri Light"/>
              </a:rPr>
              <a:t>Lyonin lentoasema</a:t>
            </a:r>
          </a:p>
        </p:txBody>
      </p:sp>
      <p:sp>
        <p:nvSpPr>
          <p:cNvPr id="8" name="Tekstiruutu 7">
            <a:extLst>
              <a:ext uri="{FF2B5EF4-FFF2-40B4-BE49-F238E27FC236}">
                <a16:creationId xmlns:a16="http://schemas.microsoft.com/office/drawing/2014/main" id="{23958726-EC16-1B21-2B19-9CA630136543}"/>
              </a:ext>
            </a:extLst>
          </p:cNvPr>
          <p:cNvSpPr txBox="1"/>
          <p:nvPr/>
        </p:nvSpPr>
        <p:spPr>
          <a:xfrm>
            <a:off x="862129" y="2832177"/>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1000" dirty="0">
                <a:cs typeface="Calibri"/>
              </a:rPr>
              <a:t>Ensimmäiset näkymät </a:t>
            </a:r>
            <a:r>
              <a:rPr lang="fi-FI" sz="1000" dirty="0" err="1">
                <a:cs typeface="Calibri"/>
              </a:rPr>
              <a:t>NÎmesistä</a:t>
            </a:r>
            <a:r>
              <a:rPr lang="fi-FI" sz="1000" dirty="0">
                <a:cs typeface="Calibri"/>
              </a:rPr>
              <a:t> sateisena päivänä</a:t>
            </a:r>
            <a:endParaRPr lang="fi-FI" dirty="0">
              <a:cs typeface="Calibri"/>
            </a:endParaRPr>
          </a:p>
        </p:txBody>
      </p:sp>
    </p:spTree>
    <p:extLst>
      <p:ext uri="{BB962C8B-B14F-4D97-AF65-F5344CB8AC3E}">
        <p14:creationId xmlns:p14="http://schemas.microsoft.com/office/powerpoint/2010/main" val="3460951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09C509D2-0C1A-47B8-89C1-D3AB17D45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A69D6C3E-6991-CA0A-A41A-A5BF6162A88A}"/>
              </a:ext>
            </a:extLst>
          </p:cNvPr>
          <p:cNvSpPr>
            <a:spLocks noGrp="1"/>
          </p:cNvSpPr>
          <p:nvPr>
            <p:ph type="title"/>
          </p:nvPr>
        </p:nvSpPr>
        <p:spPr>
          <a:xfrm>
            <a:off x="6600264" y="556994"/>
            <a:ext cx="4753535" cy="1672499"/>
          </a:xfrm>
        </p:spPr>
        <p:txBody>
          <a:bodyPr>
            <a:normAutofit/>
          </a:bodyPr>
          <a:lstStyle/>
          <a:p>
            <a:r>
              <a:rPr lang="fi-FI" sz="4000">
                <a:cs typeface="Calibri Light"/>
              </a:rPr>
              <a:t>Ensimmäinen tyäpäivä</a:t>
            </a:r>
            <a:endParaRPr lang="fi-FI" sz="4000"/>
          </a:p>
        </p:txBody>
      </p:sp>
      <p:pic>
        <p:nvPicPr>
          <p:cNvPr id="6" name="Kuva 6" descr="Kuva, joka sisältää kohteen ulko, rakennus, taivas, katu&#10;&#10;Kuvaus luotu automaattisesti">
            <a:extLst>
              <a:ext uri="{FF2B5EF4-FFF2-40B4-BE49-F238E27FC236}">
                <a16:creationId xmlns:a16="http://schemas.microsoft.com/office/drawing/2014/main" id="{5C339A80-EAD3-041E-7190-5B4737845EE4}"/>
              </a:ext>
            </a:extLst>
          </p:cNvPr>
          <p:cNvPicPr>
            <a:picLocks noChangeAspect="1"/>
          </p:cNvPicPr>
          <p:nvPr/>
        </p:nvPicPr>
        <p:blipFill rotWithShape="1">
          <a:blip r:embed="rId2"/>
          <a:srcRect r="16675" b="-2"/>
          <a:stretch/>
        </p:blipFill>
        <p:spPr>
          <a:xfrm rot="5400000">
            <a:off x="-171436" y="166794"/>
            <a:ext cx="3339649" cy="3006061"/>
          </a:xfrm>
          <a:prstGeom prst="rect">
            <a:avLst/>
          </a:prstGeom>
        </p:spPr>
      </p:pic>
      <p:pic>
        <p:nvPicPr>
          <p:cNvPr id="5" name="Kuva 5" descr="Kuva, joka sisältää kohteen teksti, ulko, tie, katu&#10;&#10;Kuvaus luotu automaattisesti">
            <a:extLst>
              <a:ext uri="{FF2B5EF4-FFF2-40B4-BE49-F238E27FC236}">
                <a16:creationId xmlns:a16="http://schemas.microsoft.com/office/drawing/2014/main" id="{AA540C2B-65EC-B512-C5FB-AC44D3BD581D}"/>
              </a:ext>
            </a:extLst>
          </p:cNvPr>
          <p:cNvPicPr>
            <a:picLocks noChangeAspect="1"/>
          </p:cNvPicPr>
          <p:nvPr/>
        </p:nvPicPr>
        <p:blipFill rotWithShape="1">
          <a:blip r:embed="rId3"/>
          <a:srcRect l="2800" r="13457" b="-3"/>
          <a:stretch/>
        </p:blipFill>
        <p:spPr>
          <a:xfrm rot="5400000">
            <a:off x="3023787" y="174280"/>
            <a:ext cx="3339649" cy="2991088"/>
          </a:xfrm>
          <a:prstGeom prst="rect">
            <a:avLst/>
          </a:prstGeom>
        </p:spPr>
      </p:pic>
      <p:pic>
        <p:nvPicPr>
          <p:cNvPr id="4" name="Kuva 4" descr="Kuva, joka sisältää kohteen ruoka, leivonnainen, leivottu, useat&#10;&#10;Kuvaus luotu automaattisesti">
            <a:extLst>
              <a:ext uri="{FF2B5EF4-FFF2-40B4-BE49-F238E27FC236}">
                <a16:creationId xmlns:a16="http://schemas.microsoft.com/office/drawing/2014/main" id="{4386668C-0A95-5241-795D-497445153BF8}"/>
              </a:ext>
            </a:extLst>
          </p:cNvPr>
          <p:cNvPicPr>
            <a:picLocks noChangeAspect="1"/>
          </p:cNvPicPr>
          <p:nvPr/>
        </p:nvPicPr>
        <p:blipFill rotWithShape="1">
          <a:blip r:embed="rId4"/>
          <a:srcRect l="19748" r="39784" b="2"/>
          <a:stretch/>
        </p:blipFill>
        <p:spPr>
          <a:xfrm rot="5400000">
            <a:off x="1424752" y="2093596"/>
            <a:ext cx="3339649" cy="6189158"/>
          </a:xfrm>
          <a:prstGeom prst="rect">
            <a:avLst/>
          </a:prstGeom>
        </p:spPr>
      </p:pic>
      <p:sp>
        <p:nvSpPr>
          <p:cNvPr id="3" name="Sisällön paikkamerkki 2">
            <a:extLst>
              <a:ext uri="{FF2B5EF4-FFF2-40B4-BE49-F238E27FC236}">
                <a16:creationId xmlns:a16="http://schemas.microsoft.com/office/drawing/2014/main" id="{B584F160-F5C2-1C12-F0CA-8C7A67E08756}"/>
              </a:ext>
            </a:extLst>
          </p:cNvPr>
          <p:cNvSpPr>
            <a:spLocks noGrp="1"/>
          </p:cNvSpPr>
          <p:nvPr>
            <p:ph idx="1"/>
          </p:nvPr>
        </p:nvSpPr>
        <p:spPr>
          <a:xfrm>
            <a:off x="6600265" y="2413645"/>
            <a:ext cx="4753534" cy="3694734"/>
          </a:xfrm>
        </p:spPr>
        <p:txBody>
          <a:bodyPr vert="horz" lIns="91440" tIns="45720" rIns="91440" bIns="45720" rtlCol="0">
            <a:normAutofit/>
          </a:bodyPr>
          <a:lstStyle/>
          <a:p>
            <a:pPr marL="0" indent="0">
              <a:buNone/>
            </a:pPr>
            <a:r>
              <a:rPr lang="fi-FI" sz="2000">
                <a:cs typeface="Calibri" panose="020F0502020204030204"/>
              </a:rPr>
              <a:t>Nukuttuani yön yli pääsen hommiin heti seuraavana päivänä, vieras kieli ja uusi ympäristö on saanut pääni raksuttamaan siihen malliin ettei ensimmäisestä työpäivästä jäänyt oikein mitään varsinaista työasiaa mieleen.</a:t>
            </a:r>
            <a:endParaRPr lang="fi-FI" sz="2000"/>
          </a:p>
          <a:p>
            <a:pPr marL="0" indent="0">
              <a:buNone/>
            </a:pPr>
            <a:r>
              <a:rPr lang="fi-FI" sz="2000">
                <a:cs typeface="Calibri" panose="020F0502020204030204"/>
              </a:rPr>
              <a:t>Vieraat kadut, liikennekäytännöt, ihmiset ja luonto ovat kaikki kiehtovia. Päästyäni töistä laitoin heti seikkailuhatun päähän ja lähdin pööpöilemään ympäri kaupunkia.</a:t>
            </a:r>
          </a:p>
          <a:p>
            <a:pPr marL="0" indent="0">
              <a:buNone/>
            </a:pPr>
            <a:endParaRPr lang="fi-FI" sz="2000">
              <a:cs typeface="Calibri" panose="020F0502020204030204"/>
            </a:endParaRPr>
          </a:p>
          <a:p>
            <a:pPr marL="0" indent="0">
              <a:buNone/>
            </a:pPr>
            <a:endParaRPr lang="fi-FI" sz="2000">
              <a:cs typeface="Calibri" panose="020F0502020204030204"/>
            </a:endParaRPr>
          </a:p>
        </p:txBody>
      </p:sp>
    </p:spTree>
    <p:extLst>
      <p:ext uri="{BB962C8B-B14F-4D97-AF65-F5344CB8AC3E}">
        <p14:creationId xmlns:p14="http://schemas.microsoft.com/office/powerpoint/2010/main" val="4058922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F9BDDB04-0B34-21E9-7368-36DBB10A55C3}"/>
              </a:ext>
            </a:extLst>
          </p:cNvPr>
          <p:cNvSpPr>
            <a:spLocks noGrp="1"/>
          </p:cNvSpPr>
          <p:nvPr>
            <p:ph type="title"/>
          </p:nvPr>
        </p:nvSpPr>
        <p:spPr>
          <a:xfrm>
            <a:off x="836679" y="723898"/>
            <a:ext cx="6002110" cy="1495425"/>
          </a:xfrm>
        </p:spPr>
        <p:txBody>
          <a:bodyPr>
            <a:normAutofit/>
          </a:bodyPr>
          <a:lstStyle/>
          <a:p>
            <a:r>
              <a:rPr lang="fi-FI" sz="4000">
                <a:cs typeface="Calibri Light"/>
              </a:rPr>
              <a:t>Ensimmäinen viikko ohi</a:t>
            </a:r>
            <a:endParaRPr lang="fi-FI" sz="4000"/>
          </a:p>
        </p:txBody>
      </p:sp>
      <p:sp>
        <p:nvSpPr>
          <p:cNvPr id="6" name="Sisällön paikkamerkki 5">
            <a:extLst>
              <a:ext uri="{FF2B5EF4-FFF2-40B4-BE49-F238E27FC236}">
                <a16:creationId xmlns:a16="http://schemas.microsoft.com/office/drawing/2014/main" id="{04FF5B9C-C3E9-321F-736D-D7FE267BA9FE}"/>
              </a:ext>
            </a:extLst>
          </p:cNvPr>
          <p:cNvSpPr>
            <a:spLocks noGrp="1"/>
          </p:cNvSpPr>
          <p:nvPr>
            <p:ph idx="1"/>
          </p:nvPr>
        </p:nvSpPr>
        <p:spPr>
          <a:xfrm>
            <a:off x="836680" y="2405067"/>
            <a:ext cx="6002110" cy="3729034"/>
          </a:xfrm>
        </p:spPr>
        <p:txBody>
          <a:bodyPr vert="horz" lIns="91440" tIns="45720" rIns="91440" bIns="45720" rtlCol="0" anchor="t">
            <a:normAutofit/>
          </a:bodyPr>
          <a:lstStyle/>
          <a:p>
            <a:pPr marL="0" indent="0">
              <a:buNone/>
            </a:pPr>
            <a:r>
              <a:rPr lang="fi-FI" sz="2000" dirty="0">
                <a:ea typeface="+mn-lt"/>
                <a:cs typeface="+mn-lt"/>
              </a:rPr>
              <a:t>Tiedän missä lähimmät kaupat ovat, ja käyn silloin tällöin paikallisissa kahviloissa. </a:t>
            </a:r>
            <a:r>
              <a:rPr lang="fi-FI" sz="2000" dirty="0">
                <a:cs typeface="Calibri" panose="020F0502020204030204"/>
              </a:rPr>
              <a:t>Kapeat kävelykadutkin alkavat käydä jo tutuiksi ja alan vaikuttamaan yhä enemmän ja enemmän paikalliselta asukilta. En tosin vieläkään ylitä katua kuten paikalliset (kävele </a:t>
            </a:r>
            <a:r>
              <a:rPr lang="fi-FI" sz="2000" dirty="0" err="1">
                <a:cs typeface="Calibri" panose="020F0502020204030204"/>
              </a:rPr>
              <a:t>yht</a:t>
            </a:r>
            <a:r>
              <a:rPr lang="fi-FI" sz="2000" dirty="0">
                <a:cs typeface="Calibri" panose="020F0502020204030204"/>
              </a:rPr>
              <a:t>-äkkiä kadun yli liikenteen ohi)</a:t>
            </a:r>
            <a:endParaRPr lang="fi-FI" dirty="0">
              <a:cs typeface="Calibri" panose="020F0502020204030204"/>
            </a:endParaRPr>
          </a:p>
        </p:txBody>
      </p:sp>
      <p:pic>
        <p:nvPicPr>
          <p:cNvPr id="7" name="Kuva 7" descr="Kuva, joka sisältää kohteen ulko, puu, jalkakäytävä, pysäköity&#10;&#10;Kuvaus luotu automaattisesti">
            <a:extLst>
              <a:ext uri="{FF2B5EF4-FFF2-40B4-BE49-F238E27FC236}">
                <a16:creationId xmlns:a16="http://schemas.microsoft.com/office/drawing/2014/main" id="{78FDCA1D-C13A-D9CE-13A0-E9B8FE262BD0}"/>
              </a:ext>
            </a:extLst>
          </p:cNvPr>
          <p:cNvPicPr>
            <a:picLocks noChangeAspect="1"/>
          </p:cNvPicPr>
          <p:nvPr/>
        </p:nvPicPr>
        <p:blipFill rotWithShape="1">
          <a:blip r:embed="rId2"/>
          <a:srcRect b="2935"/>
          <a:stretch/>
        </p:blipFill>
        <p:spPr>
          <a:xfrm rot="5400000">
            <a:off x="6266720" y="932720"/>
            <a:ext cx="6858000" cy="4992560"/>
          </a:xfrm>
          <a:prstGeom prst="rect">
            <a:avLst/>
          </a:prstGeom>
          <a:effectLst/>
        </p:spPr>
      </p:pic>
    </p:spTree>
    <p:extLst>
      <p:ext uri="{BB962C8B-B14F-4D97-AF65-F5344CB8AC3E}">
        <p14:creationId xmlns:p14="http://schemas.microsoft.com/office/powerpoint/2010/main" val="1485178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34E5326-D420-81AA-5132-305D9C36D3CD}"/>
              </a:ext>
            </a:extLst>
          </p:cNvPr>
          <p:cNvSpPr>
            <a:spLocks noGrp="1"/>
          </p:cNvSpPr>
          <p:nvPr>
            <p:ph type="title"/>
          </p:nvPr>
        </p:nvSpPr>
        <p:spPr/>
        <p:txBody>
          <a:bodyPr/>
          <a:lstStyle/>
          <a:p>
            <a:r>
              <a:rPr lang="fi-FI" dirty="0">
                <a:cs typeface="Calibri Light"/>
              </a:rPr>
              <a:t>Toinen viikko</a:t>
            </a:r>
            <a:endParaRPr lang="fi-FI" dirty="0"/>
          </a:p>
        </p:txBody>
      </p:sp>
      <p:pic>
        <p:nvPicPr>
          <p:cNvPr id="4" name="Kuva 4" descr="Kesämyräkkä&#10;">
            <a:extLst>
              <a:ext uri="{FF2B5EF4-FFF2-40B4-BE49-F238E27FC236}">
                <a16:creationId xmlns:a16="http://schemas.microsoft.com/office/drawing/2014/main" id="{D7F04B7A-3F13-2937-A860-4E54142ED991}"/>
              </a:ext>
            </a:extLst>
          </p:cNvPr>
          <p:cNvPicPr>
            <a:picLocks noGrp="1" noChangeAspect="1"/>
          </p:cNvPicPr>
          <p:nvPr>
            <p:ph idx="1"/>
          </p:nvPr>
        </p:nvPicPr>
        <p:blipFill>
          <a:blip r:embed="rId2"/>
          <a:stretch>
            <a:fillRect/>
          </a:stretch>
        </p:blipFill>
        <p:spPr>
          <a:xfrm>
            <a:off x="9123775" y="2420357"/>
            <a:ext cx="2753913" cy="4351338"/>
          </a:xfrm>
        </p:spPr>
      </p:pic>
      <p:sp>
        <p:nvSpPr>
          <p:cNvPr id="5" name="Tekstiruutu 4">
            <a:extLst>
              <a:ext uri="{FF2B5EF4-FFF2-40B4-BE49-F238E27FC236}">
                <a16:creationId xmlns:a16="http://schemas.microsoft.com/office/drawing/2014/main" id="{E15C7694-C438-4F8F-2572-9C082AEE116B}"/>
              </a:ext>
            </a:extLst>
          </p:cNvPr>
          <p:cNvSpPr txBox="1"/>
          <p:nvPr/>
        </p:nvSpPr>
        <p:spPr>
          <a:xfrm>
            <a:off x="9119839" y="366132"/>
            <a:ext cx="2622396"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1600" dirty="0">
                <a:cs typeface="Calibri"/>
              </a:rPr>
              <a:t>Meno </a:t>
            </a:r>
            <a:r>
              <a:rPr lang="fi-FI" sz="1600" dirty="0" err="1">
                <a:cs typeface="Calibri"/>
              </a:rPr>
              <a:t>NÎmesissä</a:t>
            </a:r>
            <a:r>
              <a:rPr lang="fi-FI" sz="1600" dirty="0">
                <a:cs typeface="Calibri"/>
              </a:rPr>
              <a:t> on hyvin Länsi Eurooppalaista, paikalliset ovat lämpimiä ja vieraanvaraisia, Sääkin on </a:t>
            </a:r>
            <a:r>
              <a:rPr lang="fi-FI" sz="1600" dirty="0" err="1">
                <a:cs typeface="Calibri"/>
              </a:rPr>
              <a:t>miltein</a:t>
            </a:r>
            <a:r>
              <a:rPr lang="fi-FI" sz="1600" dirty="0">
                <a:cs typeface="Calibri"/>
              </a:rPr>
              <a:t> aina lämmin, mutta on myös päiviä mitkä eivät ole täynnä päivänpaistetta.</a:t>
            </a:r>
          </a:p>
        </p:txBody>
      </p:sp>
      <p:sp>
        <p:nvSpPr>
          <p:cNvPr id="6" name="Tekstiruutu 5">
            <a:extLst>
              <a:ext uri="{FF2B5EF4-FFF2-40B4-BE49-F238E27FC236}">
                <a16:creationId xmlns:a16="http://schemas.microsoft.com/office/drawing/2014/main" id="{4F31F7EF-B4D7-C672-9E2E-A815FA2AEF1D}"/>
              </a:ext>
            </a:extLst>
          </p:cNvPr>
          <p:cNvSpPr txBox="1"/>
          <p:nvPr/>
        </p:nvSpPr>
        <p:spPr>
          <a:xfrm>
            <a:off x="360324" y="1763519"/>
            <a:ext cx="5800493"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dirty="0"/>
              <a:t>Alan oppia kieltä, käyn uusien ystävien luona kylässä, ja nautin paikallisista juomista ja ruoista. </a:t>
            </a:r>
          </a:p>
          <a:p>
            <a:r>
              <a:rPr lang="fi-FI" dirty="0">
                <a:cs typeface="Calibri"/>
              </a:rPr>
              <a:t>Kokemukseni Ranskasta on ollut lämmin kuvainnollisesti ja myös kirjaimellisesti. </a:t>
            </a:r>
          </a:p>
          <a:p>
            <a:r>
              <a:rPr lang="fi-FI" dirty="0">
                <a:cs typeface="Calibri"/>
              </a:rPr>
              <a:t>Harmittelen aina välillä itselleni etten varannut matkaan lisää aikaa. </a:t>
            </a:r>
            <a:r>
              <a:rPr lang="fi-FI" dirty="0" err="1">
                <a:cs typeface="Calibri"/>
              </a:rPr>
              <a:t>Miltein</a:t>
            </a:r>
            <a:r>
              <a:rPr lang="fi-FI" dirty="0">
                <a:cs typeface="Calibri"/>
              </a:rPr>
              <a:t> kaikki päivät kuluvat töissä ja alan oppia enemmän ja enemmän paikallisista juhlista ja kohteista.</a:t>
            </a:r>
          </a:p>
          <a:p>
            <a:r>
              <a:rPr lang="fi-FI" dirty="0">
                <a:cs typeface="Calibri"/>
              </a:rPr>
              <a:t>Ranska on kaunis paikka ja jopa yhdessä kaupungissa riittää nähtävää.</a:t>
            </a:r>
          </a:p>
          <a:p>
            <a:r>
              <a:rPr lang="fi-FI" dirty="0">
                <a:cs typeface="Calibri"/>
              </a:rPr>
              <a:t>Kesällä Eteläranskassa on monenlaista festivaalia kuten katutaiteen päivä, härkäjuoksuja ja härkätaisteluita.</a:t>
            </a:r>
          </a:p>
          <a:p>
            <a:r>
              <a:rPr lang="fi-FI" dirty="0">
                <a:cs typeface="Calibri"/>
              </a:rPr>
              <a:t>Olen nauttinut jokaisesta päivästä ja oppinut joka päivä jotain uutta.</a:t>
            </a:r>
          </a:p>
        </p:txBody>
      </p:sp>
      <p:pic>
        <p:nvPicPr>
          <p:cNvPr id="7" name="Kuva 7" descr="Kuva, joka sisältää kohteen pullo, pöytä&#10;&#10;Kuvaus luotu automaattisesti">
            <a:extLst>
              <a:ext uri="{FF2B5EF4-FFF2-40B4-BE49-F238E27FC236}">
                <a16:creationId xmlns:a16="http://schemas.microsoft.com/office/drawing/2014/main" id="{B841294F-C222-453D-2EC6-D7F53C56807A}"/>
              </a:ext>
            </a:extLst>
          </p:cNvPr>
          <p:cNvPicPr>
            <a:picLocks noChangeAspect="1"/>
          </p:cNvPicPr>
          <p:nvPr/>
        </p:nvPicPr>
        <p:blipFill>
          <a:blip r:embed="rId3"/>
          <a:stretch>
            <a:fillRect/>
          </a:stretch>
        </p:blipFill>
        <p:spPr>
          <a:xfrm rot="5400000">
            <a:off x="6463061" y="512025"/>
            <a:ext cx="2923479" cy="2194932"/>
          </a:xfrm>
          <a:prstGeom prst="rect">
            <a:avLst/>
          </a:prstGeom>
        </p:spPr>
      </p:pic>
      <p:pic>
        <p:nvPicPr>
          <p:cNvPr id="8" name="Kuva 8" descr="Kuva, joka sisältää kohteen tapa, tyhjä, jalkakäytävä&#10;&#10;Kuvaus luotu automaattisesti">
            <a:extLst>
              <a:ext uri="{FF2B5EF4-FFF2-40B4-BE49-F238E27FC236}">
                <a16:creationId xmlns:a16="http://schemas.microsoft.com/office/drawing/2014/main" id="{FB9BAD4B-7BC5-AC00-FD07-77FE73C55B06}"/>
              </a:ext>
            </a:extLst>
          </p:cNvPr>
          <p:cNvPicPr>
            <a:picLocks noChangeAspect="1"/>
          </p:cNvPicPr>
          <p:nvPr/>
        </p:nvPicPr>
        <p:blipFill>
          <a:blip r:embed="rId4"/>
          <a:stretch>
            <a:fillRect/>
          </a:stretch>
        </p:blipFill>
        <p:spPr>
          <a:xfrm rot="5400000">
            <a:off x="5755888" y="3653883"/>
            <a:ext cx="3657600" cy="2743200"/>
          </a:xfrm>
          <a:prstGeom prst="rect">
            <a:avLst/>
          </a:prstGeom>
        </p:spPr>
      </p:pic>
    </p:spTree>
    <p:extLst>
      <p:ext uri="{BB962C8B-B14F-4D97-AF65-F5344CB8AC3E}">
        <p14:creationId xmlns:p14="http://schemas.microsoft.com/office/powerpoint/2010/main" val="3160862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49724451-1817-47EC-8F8A-753481527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uva 5" descr="Kuva, joka sisältää kohteen tapa, näkymä, ulko, jalkakäytävä&#10;&#10;Kuvaus luotu automaattisesti">
            <a:extLst>
              <a:ext uri="{FF2B5EF4-FFF2-40B4-BE49-F238E27FC236}">
                <a16:creationId xmlns:a16="http://schemas.microsoft.com/office/drawing/2014/main" id="{EBC3898D-298D-D1BA-587B-B59961F93139}"/>
              </a:ext>
            </a:extLst>
          </p:cNvPr>
          <p:cNvPicPr>
            <a:picLocks noChangeAspect="1"/>
          </p:cNvPicPr>
          <p:nvPr/>
        </p:nvPicPr>
        <p:blipFill rotWithShape="1">
          <a:blip r:embed="rId2"/>
          <a:srcRect r="964"/>
          <a:stretch/>
        </p:blipFill>
        <p:spPr>
          <a:xfrm>
            <a:off x="12" y="10"/>
            <a:ext cx="4975061" cy="6857990"/>
          </a:xfrm>
          <a:prstGeom prst="rect">
            <a:avLst/>
          </a:prstGeom>
        </p:spPr>
      </p:pic>
      <p:pic>
        <p:nvPicPr>
          <p:cNvPr id="4" name="Kuva 4" descr="Kuva, joka sisältää kohteen taivas, ulko, päivä&#10;&#10;Kuvaus luotu automaattisesti">
            <a:extLst>
              <a:ext uri="{FF2B5EF4-FFF2-40B4-BE49-F238E27FC236}">
                <a16:creationId xmlns:a16="http://schemas.microsoft.com/office/drawing/2014/main" id="{1A8D0663-8418-D0F2-D4E7-358101B7926C}"/>
              </a:ext>
            </a:extLst>
          </p:cNvPr>
          <p:cNvPicPr>
            <a:picLocks noChangeAspect="1"/>
          </p:cNvPicPr>
          <p:nvPr/>
        </p:nvPicPr>
        <p:blipFill rotWithShape="1">
          <a:blip r:embed="rId3"/>
          <a:srcRect l="10536" r="10538"/>
          <a:stretch/>
        </p:blipFill>
        <p:spPr>
          <a:xfrm rot="10800000">
            <a:off x="4975048" y="-1"/>
            <a:ext cx="7216940" cy="6858000"/>
          </a:xfrm>
          <a:prstGeom prst="rect">
            <a:avLst/>
          </a:prstGeom>
        </p:spPr>
      </p:pic>
      <p:sp>
        <p:nvSpPr>
          <p:cNvPr id="28" name="Rectangle 27">
            <a:extLst>
              <a:ext uri="{FF2B5EF4-FFF2-40B4-BE49-F238E27FC236}">
                <a16:creationId xmlns:a16="http://schemas.microsoft.com/office/drawing/2014/main" id="{1972FFF2-19E8-4ABA-8DF0-DF0BB9CA0F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4218905"/>
            <a:ext cx="11167447" cy="2089317"/>
          </a:xfrm>
          <a:prstGeom prst="rect">
            <a:avLst/>
          </a:prstGeom>
          <a:solidFill>
            <a:schemeClr val="bg1">
              <a:alpha val="95000"/>
            </a:schemeClr>
          </a:solidFill>
          <a:ln w="12700">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679AAF88-AE22-71A7-7E7F-8644B86AF8E7}"/>
              </a:ext>
            </a:extLst>
          </p:cNvPr>
          <p:cNvSpPr>
            <a:spLocks noGrp="1"/>
          </p:cNvSpPr>
          <p:nvPr>
            <p:ph type="title"/>
          </p:nvPr>
        </p:nvSpPr>
        <p:spPr>
          <a:xfrm>
            <a:off x="1051560" y="4440602"/>
            <a:ext cx="3538728" cy="1645920"/>
          </a:xfrm>
        </p:spPr>
        <p:txBody>
          <a:bodyPr>
            <a:normAutofit/>
          </a:bodyPr>
          <a:lstStyle/>
          <a:p>
            <a:r>
              <a:rPr lang="fi-FI" sz="3200">
                <a:cs typeface="Calibri Light"/>
              </a:rPr>
              <a:t>Viimeinen viikko</a:t>
            </a:r>
            <a:endParaRPr lang="fi-FI" sz="3200"/>
          </a:p>
        </p:txBody>
      </p:sp>
      <p:sp>
        <p:nvSpPr>
          <p:cNvPr id="30" name="Rectangle 29">
            <a:extLst>
              <a:ext uri="{FF2B5EF4-FFF2-40B4-BE49-F238E27FC236}">
                <a16:creationId xmlns:a16="http://schemas.microsoft.com/office/drawing/2014/main" id="{D675D8C3-7329-47B0-9782-C66F095D73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2" name="Rectangle 31">
            <a:extLst>
              <a:ext uri="{FF2B5EF4-FFF2-40B4-BE49-F238E27FC236}">
                <a16:creationId xmlns:a16="http://schemas.microsoft.com/office/drawing/2014/main" id="{CB077B7C-FE7A-4C81-92C6-F20D2AE425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525441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6CFC8440-5126-C2CA-A4CB-6CC3026A6A73}"/>
              </a:ext>
            </a:extLst>
          </p:cNvPr>
          <p:cNvSpPr>
            <a:spLocks noGrp="1"/>
          </p:cNvSpPr>
          <p:nvPr>
            <p:ph idx="1"/>
          </p:nvPr>
        </p:nvSpPr>
        <p:spPr>
          <a:xfrm>
            <a:off x="5023996" y="4310504"/>
            <a:ext cx="6007608" cy="2194188"/>
          </a:xfrm>
        </p:spPr>
        <p:txBody>
          <a:bodyPr vert="horz" lIns="91440" tIns="45720" rIns="91440" bIns="45720" rtlCol="0" anchor="ctr">
            <a:normAutofit fontScale="92500" lnSpcReduction="20000"/>
          </a:bodyPr>
          <a:lstStyle/>
          <a:p>
            <a:pPr marL="0" indent="0">
              <a:buNone/>
            </a:pPr>
            <a:r>
              <a:rPr lang="fi-FI" sz="1400" dirty="0">
                <a:cs typeface="Calibri" panose="020F0502020204030204"/>
              </a:rPr>
              <a:t>Aikani ranskassa lähenee loppuaan. On hämmästyttävää kuinka nopeasti kuukausi voi kulua. Tein ja näin paljon, mutta minusta tuntuu siltä että minulla on matkan päätteeksi enemmän kysymyksiä kuin vastauksia. Olen rakastunut Ranskaan ja minun pitäisi lähteä heti kun olen vasta oppinut tuntemaan uutta maata ja paikallisia tapoja. </a:t>
            </a:r>
          </a:p>
          <a:p>
            <a:pPr marL="0" indent="0">
              <a:buNone/>
            </a:pPr>
            <a:r>
              <a:rPr lang="fi-FI" sz="1400" dirty="0">
                <a:cs typeface="Calibri" panose="020F0502020204030204"/>
              </a:rPr>
              <a:t>Onneksi minulle jäi matkalta käteen monia lämpimiä muistoja ja tapasin jopa uusia ystäviä. Ranska on kaunis maa täynnä kokemuksia ja aion varmasti palata sinne jokin päivä jatkamaan siitä mihin </a:t>
            </a:r>
            <a:r>
              <a:rPr lang="fi-FI" sz="1400" dirty="0" err="1">
                <a:cs typeface="Calibri" panose="020F0502020204030204"/>
              </a:rPr>
              <a:t>nytten</a:t>
            </a:r>
            <a:r>
              <a:rPr lang="fi-FI" sz="1400" dirty="0">
                <a:cs typeface="Calibri" panose="020F0502020204030204"/>
              </a:rPr>
              <a:t> jäin. </a:t>
            </a:r>
          </a:p>
          <a:p>
            <a:pPr marL="0" indent="0">
              <a:buNone/>
            </a:pPr>
            <a:r>
              <a:rPr lang="fi-FI" sz="1400" dirty="0">
                <a:cs typeface="Calibri" panose="020F0502020204030204"/>
              </a:rPr>
              <a:t>Elämämme koostuu pienistä hetkistä ja on tärkeää että me otamme kaiken irti noista ohilipuvista lyhyistä hetkistä. Matkustaminen on hyvä tapa luoda itselleen lukemattomia kauniita hetkiä ja suosittelen sitä lämpimästi kenelle vain.  </a:t>
            </a:r>
            <a:endParaRPr lang="fi-FI" dirty="0">
              <a:cs typeface="Calibri" panose="020F0502020204030204"/>
            </a:endParaRPr>
          </a:p>
          <a:p>
            <a:pPr marL="0" indent="0">
              <a:buNone/>
            </a:pPr>
            <a:r>
              <a:rPr lang="fi-FI" sz="1400" dirty="0">
                <a:cs typeface="Calibri" panose="020F0502020204030204"/>
              </a:rPr>
              <a:t>Kiitokseni </a:t>
            </a:r>
            <a:r>
              <a:rPr lang="fi-FI" sz="1400" dirty="0" err="1">
                <a:cs typeface="Calibri" panose="020F0502020204030204"/>
              </a:rPr>
              <a:t>Keudalle</a:t>
            </a:r>
            <a:r>
              <a:rPr lang="fi-FI" sz="1400" dirty="0">
                <a:cs typeface="Calibri" panose="020F0502020204030204"/>
              </a:rPr>
              <a:t> tästä mahtavasta mahdollisuudesta -Elias</a:t>
            </a:r>
          </a:p>
          <a:p>
            <a:pPr marL="0" indent="0">
              <a:buNone/>
            </a:pPr>
            <a:endParaRPr lang="fi-FI" sz="1400" dirty="0">
              <a:cs typeface="Calibri" panose="020F0502020204030204"/>
            </a:endParaRPr>
          </a:p>
        </p:txBody>
      </p:sp>
    </p:spTree>
    <p:extLst>
      <p:ext uri="{BB962C8B-B14F-4D97-AF65-F5344CB8AC3E}">
        <p14:creationId xmlns:p14="http://schemas.microsoft.com/office/powerpoint/2010/main" val="14053589"/>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8602B99E5A673541B7319A4CF1BC9614" ma:contentTypeVersion="13" ma:contentTypeDescription="Luo uusi asiakirja." ma:contentTypeScope="" ma:versionID="d08bdba574c32d928ee6cab458eb1e14">
  <xsd:schema xmlns:xsd="http://www.w3.org/2001/XMLSchema" xmlns:xs="http://www.w3.org/2001/XMLSchema" xmlns:p="http://schemas.microsoft.com/office/2006/metadata/properties" xmlns:ns2="91b3fe2c-d021-480e-97c8-6e789bf75edb" xmlns:ns3="c9222f7f-a34e-4026-8fe9-5e2383676c49" targetNamespace="http://schemas.microsoft.com/office/2006/metadata/properties" ma:root="true" ma:fieldsID="46b2e041d54da38f32861e312fb4af19" ns2:_="" ns3:_="">
    <xsd:import namespace="91b3fe2c-d021-480e-97c8-6e789bf75edb"/>
    <xsd:import namespace="c9222f7f-a34e-4026-8fe9-5e2383676c4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b3fe2c-d021-480e-97c8-6e789bf75ed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9222f7f-a34e-4026-8fe9-5e2383676c49" elementFormDefault="qualified">
    <xsd:import namespace="http://schemas.microsoft.com/office/2006/documentManagement/types"/>
    <xsd:import namespace="http://schemas.microsoft.com/office/infopath/2007/PartnerControls"/>
    <xsd:element name="SharedWithUsers" ma:index="10"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Jakamisen tiedot"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ECD10F9-9215-4949-8C3C-7E1138832396}"/>
</file>

<file path=customXml/itemProps2.xml><?xml version="1.0" encoding="utf-8"?>
<ds:datastoreItem xmlns:ds="http://schemas.openxmlformats.org/officeDocument/2006/customXml" ds:itemID="{2DE532B5-4C1C-4A54-87E5-167BD493871D}"/>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Laajakuva</PresentationFormat>
  <Paragraphs>0</Paragraphs>
  <Slides>6</Slides>
  <Notes>0</Notes>
  <HiddenSlides>0</HiddenSlides>
  <MMClips>0</MMClips>
  <ScaleCrop>false</ScaleCrop>
  <HeadingPairs>
    <vt:vector size="4" baseType="variant">
      <vt:variant>
        <vt:lpstr>Teema</vt:lpstr>
      </vt:variant>
      <vt:variant>
        <vt:i4>1</vt:i4>
      </vt:variant>
      <vt:variant>
        <vt:lpstr>Dian otsikot</vt:lpstr>
      </vt:variant>
      <vt:variant>
        <vt:i4>6</vt:i4>
      </vt:variant>
    </vt:vector>
  </HeadingPairs>
  <TitlesOfParts>
    <vt:vector size="7" baseType="lpstr">
      <vt:lpstr>Office-teema</vt:lpstr>
      <vt:lpstr>Matkaraportti -NÎmes</vt:lpstr>
      <vt:lpstr>Ensimmäinen päivä</vt:lpstr>
      <vt:lpstr>Ensimmäinen tyäpäivä</vt:lpstr>
      <vt:lpstr>Ensimmäinen viikko ohi</vt:lpstr>
      <vt:lpstr>Toinen viikko</vt:lpstr>
      <vt:lpstr>Viimeinen viikko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
  <cp:lastModifiedBy/>
  <cp:revision>395</cp:revision>
  <dcterms:created xsi:type="dcterms:W3CDTF">2022-05-22T17:01:09Z</dcterms:created>
  <dcterms:modified xsi:type="dcterms:W3CDTF">2022-06-30T07:18:20Z</dcterms:modified>
</cp:coreProperties>
</file>